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8" r:id="rId1"/>
  </p:sldMasterIdLst>
  <p:notesMasterIdLst>
    <p:notesMasterId r:id="rId36"/>
  </p:notesMasterIdLst>
  <p:handoutMasterIdLst>
    <p:handoutMasterId r:id="rId37"/>
  </p:handoutMasterIdLst>
  <p:sldIdLst>
    <p:sldId id="503" r:id="rId2"/>
    <p:sldId id="504" r:id="rId3"/>
    <p:sldId id="493" r:id="rId4"/>
    <p:sldId id="476" r:id="rId5"/>
    <p:sldId id="475" r:id="rId6"/>
    <p:sldId id="320" r:id="rId7"/>
    <p:sldId id="494" r:id="rId8"/>
    <p:sldId id="495" r:id="rId9"/>
    <p:sldId id="499" r:id="rId10"/>
    <p:sldId id="501" r:id="rId11"/>
    <p:sldId id="342" r:id="rId12"/>
    <p:sldId id="344" r:id="rId13"/>
    <p:sldId id="345" r:id="rId14"/>
    <p:sldId id="343" r:id="rId15"/>
    <p:sldId id="483" r:id="rId16"/>
    <p:sldId id="505" r:id="rId17"/>
    <p:sldId id="339" r:id="rId18"/>
    <p:sldId id="340" r:id="rId19"/>
    <p:sldId id="347" r:id="rId20"/>
    <p:sldId id="492" r:id="rId21"/>
    <p:sldId id="484" r:id="rId22"/>
    <p:sldId id="348" r:id="rId23"/>
    <p:sldId id="491" r:id="rId24"/>
    <p:sldId id="513" r:id="rId25"/>
    <p:sldId id="487" r:id="rId26"/>
    <p:sldId id="490" r:id="rId27"/>
    <p:sldId id="488" r:id="rId28"/>
    <p:sldId id="502" r:id="rId29"/>
    <p:sldId id="507" r:id="rId30"/>
    <p:sldId id="511" r:id="rId31"/>
    <p:sldId id="508" r:id="rId32"/>
    <p:sldId id="509" r:id="rId33"/>
    <p:sldId id="510" r:id="rId34"/>
    <p:sldId id="512" r:id="rId35"/>
  </p:sldIdLst>
  <p:sldSz cx="9906000" cy="6858000" type="A4"/>
  <p:notesSz cx="7315200" cy="96012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3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5FB"/>
    <a:srgbClr val="FFFFFF"/>
    <a:srgbClr val="00CCFF"/>
    <a:srgbClr val="99FFCC"/>
    <a:srgbClr val="000080"/>
    <a:srgbClr val="777777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79" autoAdjust="0"/>
    <p:restoredTop sz="93979" autoAdjust="0"/>
  </p:normalViewPr>
  <p:slideViewPr>
    <p:cSldViewPr>
      <p:cViewPr varScale="1">
        <p:scale>
          <a:sx n="65" d="100"/>
          <a:sy n="65" d="100"/>
        </p:scale>
        <p:origin x="1100" y="4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640" y="24"/>
      </p:cViewPr>
      <p:guideLst>
        <p:guide orient="horz" pos="3024"/>
        <p:guide pos="23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3"/>
          </p:nvPr>
        </p:nvSpPr>
        <p:spPr>
          <a:xfrm>
            <a:off x="4144220" y="9119551"/>
            <a:ext cx="3169390" cy="481649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3E6D7229-F4C7-4374-AC97-D4975E4436A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51886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73" y="2"/>
            <a:ext cx="3137747" cy="427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79" tIns="0" rIns="19079" bIns="0" numCol="1" anchor="t" anchorCtr="0" compatLnSpc="1">
            <a:prstTxWarp prst="textNoShape">
              <a:avLst/>
            </a:prstTxWarp>
          </a:bodyPr>
          <a:lstStyle>
            <a:lvl1pPr defTabSz="763143" eaLnBrk="0" hangingPunct="0">
              <a:defRPr sz="1000" i="1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70681" y="2"/>
            <a:ext cx="3136054" cy="427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79" tIns="0" rIns="19079" bIns="0" numCol="1" anchor="t" anchorCtr="0" compatLnSpc="1">
            <a:prstTxWarp prst="textNoShape">
              <a:avLst/>
            </a:prstTxWarp>
          </a:bodyPr>
          <a:lstStyle>
            <a:lvl1pPr algn="r" defTabSz="763143" eaLnBrk="0" hangingPunct="0">
              <a:defRPr sz="1000" i="1"/>
            </a:lvl1pPr>
          </a:lstStyle>
          <a:p>
            <a:pPr>
              <a:defRPr/>
            </a:pPr>
            <a:r>
              <a:rPr lang="es-ES_tradnl" smtClean="0"/>
              <a:t>18/02/2016 11:06</a:t>
            </a:r>
            <a:endParaRPr lang="es-ES_tradn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773" y="9067888"/>
            <a:ext cx="3137747" cy="53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79" tIns="0" rIns="19079" bIns="0" numCol="1" anchor="b" anchorCtr="0" compatLnSpc="1">
            <a:prstTxWarp prst="textNoShape">
              <a:avLst/>
            </a:prstTxWarp>
          </a:bodyPr>
          <a:lstStyle>
            <a:lvl1pPr defTabSz="763143" eaLnBrk="0" hangingPunct="0">
              <a:defRPr sz="1000" i="1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70681" y="9067888"/>
            <a:ext cx="3136054" cy="53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79" tIns="0" rIns="19079" bIns="0" numCol="1" anchor="b" anchorCtr="0" compatLnSpc="1">
            <a:prstTxWarp prst="textNoShape">
              <a:avLst/>
            </a:prstTxWarp>
          </a:bodyPr>
          <a:lstStyle>
            <a:lvl1pPr algn="r" defTabSz="763143">
              <a:defRPr sz="1000" i="1"/>
            </a:lvl1pPr>
          </a:lstStyle>
          <a:p>
            <a:fld id="{991EFF1B-BF89-48E8-A629-5661D28FE332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3668" y="4561234"/>
            <a:ext cx="5364480" cy="4319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13" tIns="46107" rIns="92213" bIns="461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notes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07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0450" y="722313"/>
            <a:ext cx="5192713" cy="3595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707571" y="9138027"/>
            <a:ext cx="533123" cy="30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213" tIns="46107" rIns="92213" bIns="46107" anchor="ctr">
            <a:spAutoFit/>
          </a:bodyPr>
          <a:lstStyle/>
          <a:p>
            <a:pPr algn="r"/>
            <a:fld id="{767CB0A0-85A1-4BA0-A89B-020CB07FC9BE}" type="slidenum">
              <a:rPr lang="es-ES_tradnl" sz="1400" i="1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/>
              <a:t>‹Nº›</a:t>
            </a:fld>
            <a:endParaRPr lang="es-ES_tradnl" sz="1400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53036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E4D1449-5F09-4311-8CE6-3577BB1C4E04}" type="datetime8">
              <a:rPr lang="es-ES_tradnl" smtClean="0"/>
              <a:pPr/>
              <a:t>24/03/2021 20:47</a:t>
            </a:fld>
            <a:endParaRPr lang="es-ES_tradnl"/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9ECAF-3D96-44CE-B1CE-7EBD8AAF75B5}" type="slidenum">
              <a:rPr lang="es-ES_tradnl" smtClean="0"/>
              <a:pPr/>
              <a:t>1</a:t>
            </a:fld>
            <a:endParaRPr lang="es-ES_tradnl"/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6457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2485574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1794098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14011069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11512705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4808904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7275" y="720725"/>
            <a:ext cx="5202238" cy="3600450"/>
          </a:xfrm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1234"/>
            <a:ext cx="5852160" cy="4319527"/>
          </a:xfrm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  <p:extLst>
      <p:ext uri="{BB962C8B-B14F-4D97-AF65-F5344CB8AC3E}">
        <p14:creationId xmlns:p14="http://schemas.microsoft.com/office/powerpoint/2010/main" val="34911665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2948109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2127810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2781481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534402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0DE9ECE-667B-41F3-B3DD-E433B7CB353C}" type="datetime8">
              <a:rPr lang="es-ES_tradnl" smtClean="0"/>
              <a:pPr/>
              <a:t>24/03/2021 20:47</a:t>
            </a:fld>
            <a:endParaRPr lang="es-ES_tradnl"/>
          </a:p>
        </p:txBody>
      </p:sp>
      <p:sp>
        <p:nvSpPr>
          <p:cNvPr id="3789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F52FED-8EF9-4E79-88EF-BF1B7DB48ADD}" type="slidenum">
              <a:rPr lang="es-ES_tradnl" smtClean="0"/>
              <a:pPr/>
              <a:t>2</a:t>
            </a:fld>
            <a:endParaRPr lang="es-ES_tradnl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12087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4751856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809536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29397893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1385892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68388" y="727075"/>
            <a:ext cx="5181600" cy="3586163"/>
          </a:xfrm>
          <a:ln cap="flat"/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1" y="4561234"/>
            <a:ext cx="5364480" cy="4319527"/>
          </a:xfrm>
          <a:noFill/>
          <a:ln/>
        </p:spPr>
        <p:txBody>
          <a:bodyPr lIns="90624" tIns="44517" rIns="90624" bIns="44517"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20486466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23439194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8358611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68388" y="727075"/>
            <a:ext cx="5181600" cy="3586163"/>
          </a:xfrm>
          <a:ln cap="flat"/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1" y="4561234"/>
            <a:ext cx="5364480" cy="4319527"/>
          </a:xfrm>
          <a:noFill/>
          <a:ln/>
        </p:spPr>
        <p:txBody>
          <a:bodyPr lIns="90624" tIns="44517" rIns="90624" bIns="44517"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4170765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AR" smtClean="0"/>
          </a:p>
        </p:txBody>
      </p:sp>
    </p:spTree>
    <p:extLst>
      <p:ext uri="{BB962C8B-B14F-4D97-AF65-F5344CB8AC3E}">
        <p14:creationId xmlns:p14="http://schemas.microsoft.com/office/powerpoint/2010/main" val="1002145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063948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010835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1054579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4181800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1760428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919640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2804488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742950" y="2393950"/>
            <a:ext cx="8420100" cy="109538"/>
          </a:xfrm>
          <a:custGeom>
            <a:avLst/>
            <a:gdLst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990600"/>
            <a:ext cx="84201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s-AR"/>
              <a:t>Haga clic para cambiar el estilo de título	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68450" y="3429000"/>
            <a:ext cx="75946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AR"/>
              <a:t>Haga clic para modificar el estilo de subtítulo del patrón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359D2-839C-4632-82FF-CF1816370614}" type="datetime1">
              <a:rPr lang="es-AR" smtClean="0"/>
              <a:t>24/3/2021</a:t>
            </a:fld>
            <a:endParaRPr lang="es-A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27FB79-2098-46EA-9C05-BDE40F238317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21525" y="304800"/>
            <a:ext cx="2168525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14363" y="304800"/>
            <a:ext cx="6354762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CC99B-0070-4A5D-A472-BCA40AA4D6B4}" type="datetime1">
              <a:rPr lang="es-AR" smtClean="0"/>
              <a:t>24/3/2021</a:t>
            </a:fld>
            <a:endParaRPr lang="es-A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C7B027-0D9D-48DF-83BA-C171C4034B74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14363" y="304800"/>
            <a:ext cx="8675687" cy="5715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85C8D-6201-4525-A5BF-7892C1626AF1}" type="datetime1">
              <a:rPr lang="es-AR" smtClean="0"/>
              <a:t>24/3/2021</a:t>
            </a:fld>
            <a:endParaRPr lang="es-A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3F74B-0DC7-4C27-A8A9-C3B9325F4920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2300" y="304800"/>
            <a:ext cx="8667750" cy="1216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14363" y="1752600"/>
            <a:ext cx="8667750" cy="42672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D2C29-D6D1-49E8-A033-031A6ABDC75F}" type="datetime1">
              <a:rPr lang="es-AR" smtClean="0"/>
              <a:t>24/3/2021</a:t>
            </a:fld>
            <a:endParaRPr lang="es-A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C11F11-FB32-49D1-95FB-CBF96B053E1E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9DC1D-96F3-4857-9BE6-0A539D4057F5}" type="datetime1">
              <a:rPr lang="es-AR" smtClean="0"/>
              <a:t>24/3/2021</a:t>
            </a:fld>
            <a:endParaRPr lang="es-A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0F2C38-DB61-4AE0-BDC1-CB9A37BE3542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5DFD6-EA40-4EF1-893A-F8D75EF55CFE}" type="datetime1">
              <a:rPr lang="es-AR" smtClean="0"/>
              <a:t>24/3/2021</a:t>
            </a:fld>
            <a:endParaRPr lang="es-A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AF8595-17AF-4FCA-B0F7-D4F338A76215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14363" y="1752600"/>
            <a:ext cx="4257675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4438" y="1752600"/>
            <a:ext cx="4257675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D9D70-B787-44B4-8AAA-04CB1A5CCAE2}" type="datetime1">
              <a:rPr lang="es-AR" smtClean="0"/>
              <a:t>24/3/2021</a:t>
            </a:fld>
            <a:endParaRPr lang="es-A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A5287B-3A61-4FAC-9D14-34648E570187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A0E04-56FE-4EC3-BFFC-6D6294BB02A4}" type="datetime1">
              <a:rPr lang="es-AR" smtClean="0"/>
              <a:t>24/3/2021</a:t>
            </a:fld>
            <a:endParaRPr lang="es-A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BC98A-6B78-4422-A193-2193A1523A82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46ABB-DE20-4C17-B091-66D92ECCD10A}" type="datetime1">
              <a:rPr lang="es-AR" smtClean="0"/>
              <a:t>24/3/2021</a:t>
            </a:fld>
            <a:endParaRPr lang="es-A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1884E-CF2E-487E-9A22-BE5ABFB4EEC2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E6490-7737-403C-94E7-BBD3E01569D8}" type="datetime1">
              <a:rPr lang="es-AR" smtClean="0"/>
              <a:t>24/3/2021</a:t>
            </a:fld>
            <a:endParaRPr lang="es-A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58964D-4C0E-423A-849F-E065DE2FC258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124B7-5CF5-4529-B1A1-D6806F569A2A}" type="datetime1">
              <a:rPr lang="es-AR" smtClean="0"/>
              <a:t>24/3/2021</a:t>
            </a:fld>
            <a:endParaRPr lang="es-A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8DDBB1-A410-4184-9634-EFA20640033A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DFEC8-A1A1-43B5-AE1D-E5FDD7BD6894}" type="datetime1">
              <a:rPr lang="es-AR" smtClean="0"/>
              <a:t>24/3/2021</a:t>
            </a:fld>
            <a:endParaRPr lang="es-A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100C7A-6805-4499-A99E-EE61626B9931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2300" y="304800"/>
            <a:ext cx="866775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AR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4363" y="1752600"/>
            <a:ext cx="866775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AR" smtClean="0"/>
              <a:t>Haga clic para modificar el estilo de texto del patrón</a:t>
            </a:r>
          </a:p>
          <a:p>
            <a:pPr lvl="1"/>
            <a:r>
              <a:rPr lang="es-AR" smtClean="0"/>
              <a:t>Segundo nivel</a:t>
            </a:r>
          </a:p>
          <a:p>
            <a:pPr lvl="2"/>
            <a:r>
              <a:rPr lang="es-AR" smtClean="0"/>
              <a:t>Tercer nivel</a:t>
            </a:r>
          </a:p>
          <a:p>
            <a:pPr lvl="3"/>
            <a:r>
              <a:rPr lang="es-AR" smtClean="0"/>
              <a:t>Cuarto nivel</a:t>
            </a:r>
          </a:p>
          <a:p>
            <a:pPr lvl="4"/>
            <a:r>
              <a:rPr lang="es-AR" smtClean="0"/>
              <a:t>Quinto nivel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60400" y="1566863"/>
            <a:ext cx="8621713" cy="109537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60400" y="6172200"/>
            <a:ext cx="85852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4883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400" y="6245225"/>
            <a:ext cx="214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fld id="{53A010D1-8054-47E8-AF71-69E79A432C0C}" type="datetime1">
              <a:rPr lang="es-AR" smtClean="0"/>
              <a:t>24/3/2021</a:t>
            </a:fld>
            <a:endParaRPr lang="es-AR"/>
          </a:p>
        </p:txBody>
      </p:sp>
      <p:sp>
        <p:nvSpPr>
          <p:cNvPr id="24883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2488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14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D8F378E-96E4-43AE-8E54-42225A710DAC}" type="slidenum">
              <a:rPr lang="es-AR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ografias.com/trabajos11/conce/conce.s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49" y="3275461"/>
            <a:ext cx="9038359" cy="2497541"/>
          </a:xfrm>
          <a:noFill/>
        </p:spPr>
        <p:txBody>
          <a:bodyPr lIns="92075" tIns="46038" rIns="92075" bIns="46038" anchor="ctr"/>
          <a:lstStyle/>
          <a:p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Unidad 3: </a:t>
            </a:r>
            <a:r>
              <a:rPr lang="es-A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RECURSOS 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DE TECNOLOGIA DE INFORMACIÓN - Información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2400" b="1" dirty="0">
                <a:latin typeface="Arial" panose="020B0604020202020204" pitchFamily="34" charset="0"/>
                <a:cs typeface="Arial" panose="020B0604020202020204" pitchFamily="34" charset="0"/>
              </a:rPr>
              <a:t>La Información: </a:t>
            </a:r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Propiedades de la Información</a:t>
            </a:r>
            <a:r>
              <a:rPr lang="es-ES_trad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A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268506" y="524435"/>
            <a:ext cx="7772400" cy="147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/>
            <a:r>
              <a:rPr lang="es-ES_tradn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Sistemas de Información para la Gestión</a:t>
            </a:r>
            <a:endParaRPr lang="es-E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7099300" y="6248400"/>
            <a:ext cx="2063750" cy="457200"/>
          </a:xfrm>
        </p:spPr>
        <p:txBody>
          <a:bodyPr/>
          <a:lstStyle/>
          <a:p>
            <a:pPr>
              <a:defRPr/>
            </a:pPr>
            <a:fld id="{26C1BD80-6FCC-401C-ACB3-480B744F0F43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6375400"/>
            <a:ext cx="990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es-AR" altLang="es-AR" sz="1800" b="1" dirty="0" err="1">
                <a:solidFill>
                  <a:srgbClr val="000080"/>
                </a:solidFill>
              </a:rPr>
              <a:t>U.N.Sa</a:t>
            </a:r>
            <a:r>
              <a:rPr lang="es-AR" altLang="es-AR" sz="1800" b="1" dirty="0">
                <a:solidFill>
                  <a:srgbClr val="000080"/>
                </a:solidFill>
              </a:rPr>
              <a:t>. – Facultad de </a:t>
            </a:r>
            <a:r>
              <a:rPr lang="es-AR" altLang="es-AR" sz="1800" b="1" dirty="0" err="1">
                <a:solidFill>
                  <a:srgbClr val="000080"/>
                </a:solidFill>
              </a:rPr>
              <a:t>Cs.Económicas</a:t>
            </a:r>
            <a:r>
              <a:rPr lang="es-AR" altLang="es-AR" sz="1800" b="1" dirty="0">
                <a:solidFill>
                  <a:srgbClr val="000080"/>
                </a:solidFill>
              </a:rPr>
              <a:t> – SIG </a:t>
            </a:r>
            <a:r>
              <a:rPr lang="es-AR" altLang="es-AR" sz="1800" b="1" dirty="0" smtClean="0">
                <a:solidFill>
                  <a:srgbClr val="000080"/>
                </a:solidFill>
              </a:rPr>
              <a:t>2021</a:t>
            </a:r>
            <a:endParaRPr lang="es-AR" altLang="es-AR" sz="1800" b="1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139314"/>
      </p:ext>
    </p:extLst>
  </p:cSld>
  <p:clrMapOvr>
    <a:masterClrMapping/>
  </p:clrMapOvr>
  <p:transition spd="slow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22300" y="-387350"/>
            <a:ext cx="866775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469900" indent="-469900" algn="ctr" eaLnBrk="1" hangingPunct="1"/>
            <a:r>
              <a:rPr lang="es-ES_tradnl" sz="3800">
                <a:solidFill>
                  <a:schemeClr val="tx2"/>
                </a:solidFill>
              </a:rPr>
              <a:t>Información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631825" y="268288"/>
            <a:ext cx="866775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469900" indent="-469900" algn="ctr" eaLnBrk="1" hangingPunct="1"/>
            <a:r>
              <a:rPr lang="es-ES_tradnl" sz="3800">
                <a:solidFill>
                  <a:schemeClr val="tx2"/>
                </a:solidFill>
              </a:rPr>
              <a:t>Características frente a las NIIF</a:t>
            </a:r>
          </a:p>
        </p:txBody>
      </p:sp>
      <p:sp>
        <p:nvSpPr>
          <p:cNvPr id="27652" name="AutoShape 4"/>
          <p:cNvSpPr>
            <a:spLocks noChangeAspect="1" noChangeArrowheads="1" noTextEdit="1"/>
          </p:cNvSpPr>
          <p:nvPr/>
        </p:nvSpPr>
        <p:spPr bwMode="auto">
          <a:xfrm>
            <a:off x="1209675" y="1697038"/>
            <a:ext cx="7559675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7653" name="Rectangle 348"/>
          <p:cNvSpPr>
            <a:spLocks noChangeArrowheads="1"/>
          </p:cNvSpPr>
          <p:nvPr/>
        </p:nvSpPr>
        <p:spPr bwMode="auto">
          <a:xfrm>
            <a:off x="1284288" y="61817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s-AR"/>
          </a:p>
        </p:txBody>
      </p:sp>
      <p:sp>
        <p:nvSpPr>
          <p:cNvPr id="27658" name="CuadroTexto 27657"/>
          <p:cNvSpPr txBox="1"/>
          <p:nvPr/>
        </p:nvSpPr>
        <p:spPr>
          <a:xfrm>
            <a:off x="666426" y="1664216"/>
            <a:ext cx="925512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u="sng" dirty="0" smtClean="0"/>
              <a:t>Comprensibilidad</a:t>
            </a:r>
            <a:r>
              <a:rPr lang="es-AR" sz="1600" dirty="0" smtClean="0"/>
              <a:t>: Incluye Sencillez y Claridad.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600" dirty="0" smtClean="0"/>
              <a:t>El Usuario debe conocer las formas de preparación y métodos de valoración y el emisor debe preparar la información de una forma amigable pero cumpliendo siempre con las normas y el marco conceptual.</a:t>
            </a:r>
          </a:p>
          <a:p>
            <a:endParaRPr lang="es-AR" sz="1600" dirty="0"/>
          </a:p>
          <a:p>
            <a:r>
              <a:rPr lang="es-AR" sz="1600" b="1" u="sng" dirty="0" smtClean="0"/>
              <a:t>Relevancia</a:t>
            </a:r>
            <a:r>
              <a:rPr lang="es-AR" sz="1600" dirty="0" smtClean="0"/>
              <a:t>:  la información tiene importancia relativa cuando su omisión o presentación errónea puede influir en las decisiones económicas tomadas por los usuarios a partir de los EEFF.</a:t>
            </a:r>
          </a:p>
          <a:p>
            <a:endParaRPr lang="es-AR" sz="1600" dirty="0"/>
          </a:p>
          <a:p>
            <a:r>
              <a:rPr lang="es-AR" sz="1600" b="1" u="sng" dirty="0" smtClean="0"/>
              <a:t>Fiabilidad</a:t>
            </a:r>
            <a:r>
              <a:rPr lang="es-AR" sz="1600" dirty="0" smtClean="0"/>
              <a:t>: la información debe estar libre de error significativo y de sesgo o prejuicio. Representar la imagen fiel de la organización. Incluye: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600" b="1" dirty="0" smtClean="0"/>
              <a:t>Representación fiel</a:t>
            </a:r>
            <a:r>
              <a:rPr lang="es-AR" sz="1600" dirty="0" smtClean="0"/>
              <a:t>, real valor a la fecha de presentación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600" b="1" dirty="0" smtClean="0"/>
              <a:t>Esencia sobre la forma</a:t>
            </a:r>
            <a:r>
              <a:rPr lang="es-AR" sz="1600" dirty="0" smtClean="0"/>
              <a:t>: prevalecer la esencia del hecho económico, la intención de la empresa, el fondo económico de la transacción.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600" b="1" dirty="0" smtClean="0"/>
              <a:t>Neutralidad</a:t>
            </a:r>
            <a:r>
              <a:rPr lang="es-AR" sz="1600" dirty="0" smtClean="0"/>
              <a:t>: ningún usuario debe sentirse perjudicado por los criterios utilizados o la forma de la presentación.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600" b="1" dirty="0" smtClean="0"/>
              <a:t>Integridad</a:t>
            </a:r>
            <a:r>
              <a:rPr lang="es-AR" sz="1600" dirty="0" smtClean="0"/>
              <a:t>: debe proveer razonable seguridad respecto de los hechos, clasificación y oportunidad.</a:t>
            </a:r>
          </a:p>
          <a:p>
            <a:endParaRPr lang="es-AR" sz="1600" dirty="0"/>
          </a:p>
          <a:p>
            <a:r>
              <a:rPr lang="es-AR" sz="1600" b="1" u="sng" dirty="0" smtClean="0"/>
              <a:t>Comparabilidad de la Información</a:t>
            </a:r>
            <a:r>
              <a:rPr lang="es-AR" sz="1600" dirty="0" smtClean="0"/>
              <a:t>: de distintos períodos. Aplicación constante de las normas a menos que se aclare específicamente.</a:t>
            </a:r>
          </a:p>
          <a:p>
            <a:endParaRPr lang="es-AR" sz="1600" dirty="0" smtClean="0"/>
          </a:p>
          <a:p>
            <a:endParaRPr lang="es-A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622300" y="-293688"/>
            <a:ext cx="8667750" cy="1216026"/>
          </a:xfrm>
        </p:spPr>
        <p:txBody>
          <a:bodyPr/>
          <a:lstStyle/>
          <a:p>
            <a:pPr algn="ctr" eaLnBrk="1" hangingPunct="1"/>
            <a:r>
              <a:rPr lang="es-ES_tradnl" smtClean="0"/>
              <a:t>Información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873125" y="2282825"/>
            <a:ext cx="8334375" cy="1938338"/>
          </a:xfrm>
        </p:spPr>
        <p:txBody>
          <a:bodyPr lIns="92075" tIns="46038" rIns="92075" bIns="46038"/>
          <a:lstStyle/>
          <a:p>
            <a:pPr lvl="2" algn="just" eaLnBrk="1" hangingPunct="1">
              <a:buClr>
                <a:srgbClr val="FF0000"/>
              </a:buClr>
              <a:buSzPct val="125000"/>
              <a:buFont typeface="Wingdings" pitchFamily="2" charset="2"/>
              <a:buChar char="L"/>
            </a:pPr>
            <a:r>
              <a:rPr lang="es-ES_tradnl" sz="2400" smtClean="0"/>
              <a:t> El exceso de información.</a:t>
            </a:r>
          </a:p>
          <a:p>
            <a:pPr lvl="2" algn="just" eaLnBrk="1" hangingPunct="1">
              <a:buClr>
                <a:srgbClr val="FF0000"/>
              </a:buClr>
              <a:buSzPct val="125000"/>
              <a:buFont typeface="Wingdings" pitchFamily="2" charset="2"/>
              <a:buChar char="L"/>
            </a:pPr>
            <a:r>
              <a:rPr lang="es-ES_tradnl" sz="2400" smtClean="0"/>
              <a:t> La generalización extrema.</a:t>
            </a:r>
          </a:p>
          <a:p>
            <a:pPr lvl="2" algn="just" eaLnBrk="1" hangingPunct="1">
              <a:buClr>
                <a:srgbClr val="FF0000"/>
              </a:buClr>
              <a:buSzPct val="125000"/>
              <a:buFont typeface="Wingdings" pitchFamily="2" charset="2"/>
              <a:buChar char="L"/>
            </a:pPr>
            <a:r>
              <a:rPr lang="es-ES_tradnl" sz="2400" smtClean="0"/>
              <a:t> El "exactismo”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281113" y="836613"/>
            <a:ext cx="73152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/>
            <a:r>
              <a:rPr lang="es-AR" sz="3600">
                <a:solidFill>
                  <a:schemeClr val="tx2"/>
                </a:solidFill>
              </a:rPr>
              <a:t>Errores comunes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488950" y="5191125"/>
            <a:ext cx="9144000" cy="469900"/>
          </a:xfrm>
          <a:prstGeom prst="rect">
            <a:avLst/>
          </a:prstGeom>
          <a:solidFill>
            <a:srgbClr val="000080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69900" indent="-469900" algn="ctr"/>
            <a:r>
              <a:rPr lang="es-ES_tradnl" sz="2400" b="1">
                <a:solidFill>
                  <a:schemeClr val="bg1"/>
                </a:solidFill>
              </a:rPr>
              <a:t>La Información debe ser la necesaria, ni más ni menos.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524000" y="1658938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/>
            <a:r>
              <a:rPr lang="es-ES_tradnl" sz="3600" dirty="0"/>
              <a:t>Los focos de atención</a:t>
            </a:r>
            <a:endParaRPr lang="es-AR" sz="3600" dirty="0"/>
          </a:p>
        </p:txBody>
      </p:sp>
      <p:sp>
        <p:nvSpPr>
          <p:cNvPr id="33795" name="Text Box 10"/>
          <p:cNvSpPr txBox="1">
            <a:spLocks noChangeArrowheads="1"/>
          </p:cNvSpPr>
          <p:nvPr/>
        </p:nvSpPr>
        <p:spPr bwMode="auto">
          <a:xfrm>
            <a:off x="200025" y="2614613"/>
            <a:ext cx="9577388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69900" indent="-469900"/>
            <a:r>
              <a:rPr lang="es-ES_tradnl" sz="2400" u="sng" dirty="0" smtClean="0"/>
              <a:t>Perspectiva </a:t>
            </a:r>
            <a:r>
              <a:rPr lang="es-ES_tradnl" sz="2400" u="sng" dirty="0"/>
              <a:t>temporal</a:t>
            </a:r>
            <a:r>
              <a:rPr lang="es-ES_tradnl" sz="2400" dirty="0"/>
              <a:t>:    pasado, presente y futuro.</a:t>
            </a:r>
          </a:p>
          <a:p>
            <a:pPr marL="469900" indent="-469900"/>
            <a:endParaRPr lang="es-ES_tradnl" sz="2400" dirty="0" smtClean="0"/>
          </a:p>
          <a:p>
            <a:pPr marL="469900" indent="-469900"/>
            <a:r>
              <a:rPr lang="es-ES_tradnl" sz="2400" u="sng" dirty="0" smtClean="0"/>
              <a:t>Perspectiva </a:t>
            </a:r>
            <a:r>
              <a:rPr lang="es-ES_tradnl" sz="2400" u="sng" dirty="0"/>
              <a:t>operacional</a:t>
            </a:r>
            <a:r>
              <a:rPr lang="es-ES_tradnl" sz="2400" dirty="0"/>
              <a:t>: patrimonial, económica y financiera.</a:t>
            </a:r>
          </a:p>
          <a:p>
            <a:pPr marL="469900" indent="-469900"/>
            <a:endParaRPr lang="es-ES_tradnl" sz="2400" dirty="0"/>
          </a:p>
          <a:p>
            <a:pPr marL="469900" indent="-469900"/>
            <a:r>
              <a:rPr lang="es-ES_tradnl" sz="2400" u="sng" dirty="0" smtClean="0"/>
              <a:t>Perspectiva </a:t>
            </a:r>
            <a:r>
              <a:rPr lang="es-ES_tradnl" sz="2400" u="sng" dirty="0"/>
              <a:t>situacional</a:t>
            </a:r>
            <a:r>
              <a:rPr lang="es-ES_tradnl" sz="2400" dirty="0"/>
              <a:t>:  interna y del </a:t>
            </a:r>
            <a:r>
              <a:rPr lang="es-ES_tradnl" sz="2400" dirty="0" smtClean="0"/>
              <a:t>contexto</a:t>
            </a:r>
          </a:p>
          <a:p>
            <a:pPr marL="469900" indent="-469900"/>
            <a:endParaRPr lang="es-ES_tradnl" sz="2400" dirty="0"/>
          </a:p>
          <a:p>
            <a:pPr marL="469900" indent="-469900"/>
            <a:r>
              <a:rPr lang="es-ES_tradnl" sz="2400" u="sng" dirty="0"/>
              <a:t>Perspectiva Funcional</a:t>
            </a:r>
            <a:r>
              <a:rPr lang="es-ES_tradnl" sz="2400" dirty="0"/>
              <a:t>:    planeamiento, control y toma de decisiones</a:t>
            </a:r>
          </a:p>
          <a:p>
            <a:pPr marL="469900" indent="-469900"/>
            <a:endParaRPr lang="es-ES_tradnl" sz="2400" dirty="0"/>
          </a:p>
        </p:txBody>
      </p:sp>
      <p:sp>
        <p:nvSpPr>
          <p:cNvPr id="33796" name="Rectangle 12"/>
          <p:cNvSpPr>
            <a:spLocks noGrp="1" noChangeArrowheads="1"/>
          </p:cNvSpPr>
          <p:nvPr>
            <p:ph type="title"/>
          </p:nvPr>
        </p:nvSpPr>
        <p:spPr>
          <a:xfrm>
            <a:off x="849313" y="307975"/>
            <a:ext cx="8420100" cy="1104900"/>
          </a:xfrm>
        </p:spPr>
        <p:txBody>
          <a:bodyPr lIns="92075" tIns="46038" rIns="92075" bIns="46038" anchor="ctr"/>
          <a:lstStyle/>
          <a:p>
            <a:pPr algn="ctr" eaLnBrk="1" hangingPunct="1"/>
            <a:r>
              <a:rPr lang="es-ES_tradnl" dirty="0" smtClean="0"/>
              <a:t>Tipos de Información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352550" y="981075"/>
            <a:ext cx="7315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/>
            <a:r>
              <a:rPr lang="es-ES" sz="3600"/>
              <a:t>Perspectiva Situacional</a:t>
            </a:r>
            <a:endParaRPr lang="es-AR" sz="3600">
              <a:solidFill>
                <a:schemeClr val="tx2"/>
              </a:solidFill>
            </a:endParaRP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title"/>
          </p:nvPr>
        </p:nvSpPr>
        <p:spPr>
          <a:xfrm>
            <a:off x="622300" y="-100013"/>
            <a:ext cx="8667750" cy="1216026"/>
          </a:xfrm>
        </p:spPr>
        <p:txBody>
          <a:bodyPr lIns="92075" tIns="46038" rIns="92075" bIns="46038" anchor="ctr"/>
          <a:lstStyle/>
          <a:p>
            <a:pPr algn="ctr" eaLnBrk="1" hangingPunct="1"/>
            <a:r>
              <a:rPr lang="es-ES_tradnl" smtClean="0"/>
              <a:t>Información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977973"/>
              </p:ext>
            </p:extLst>
          </p:nvPr>
        </p:nvGraphicFramePr>
        <p:xfrm>
          <a:off x="1136576" y="2125092"/>
          <a:ext cx="7540104" cy="3464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0052">
                  <a:extLst>
                    <a:ext uri="{9D8B030D-6E8A-4147-A177-3AD203B41FA5}">
                      <a16:colId xmlns:a16="http://schemas.microsoft.com/office/drawing/2014/main" val="2471444610"/>
                    </a:ext>
                  </a:extLst>
                </a:gridCol>
                <a:gridCol w="3770052">
                  <a:extLst>
                    <a:ext uri="{9D8B030D-6E8A-4147-A177-3AD203B41FA5}">
                      <a16:colId xmlns:a16="http://schemas.microsoft.com/office/drawing/2014/main" val="2169321021"/>
                    </a:ext>
                  </a:extLst>
                </a:gridCol>
              </a:tblGrid>
              <a:tr h="1556376"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EMPRESA</a:t>
                      </a:r>
                      <a:r>
                        <a:rPr lang="es-AR" b="1" baseline="0" dirty="0" smtClean="0"/>
                        <a:t> CONOCE</a:t>
                      </a:r>
                    </a:p>
                    <a:p>
                      <a:pPr algn="ctr"/>
                      <a:r>
                        <a:rPr lang="es-AR" b="1" baseline="0" dirty="0" smtClean="0"/>
                        <a:t>CONTEXTO CONOCE</a:t>
                      </a:r>
                    </a:p>
                    <a:p>
                      <a:pPr algn="ctr"/>
                      <a:endParaRPr lang="es-AR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s-AR" b="1" baseline="0" dirty="0" smtClean="0">
                          <a:solidFill>
                            <a:srgbClr val="FF0000"/>
                          </a:solidFill>
                        </a:rPr>
                        <a:t>Igualdad de Condiciones</a:t>
                      </a:r>
                      <a:endParaRPr lang="es-A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EMPRESA CONOCE</a:t>
                      </a:r>
                    </a:p>
                    <a:p>
                      <a:pPr algn="ctr"/>
                      <a:r>
                        <a:rPr lang="es-AR" b="1" dirty="0" smtClean="0"/>
                        <a:t>CONTEXTO NO CONOCE</a:t>
                      </a:r>
                    </a:p>
                    <a:p>
                      <a:pPr algn="ctr"/>
                      <a:endParaRPr lang="es-AR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s-AR" b="1" dirty="0" smtClean="0">
                          <a:solidFill>
                            <a:srgbClr val="FF0000"/>
                          </a:solidFill>
                        </a:rPr>
                        <a:t>Ventaja</a:t>
                      </a:r>
                      <a:r>
                        <a:rPr lang="es-AR" b="1" baseline="0" dirty="0" smtClean="0">
                          <a:solidFill>
                            <a:srgbClr val="FF0000"/>
                          </a:solidFill>
                        </a:rPr>
                        <a:t> Competitiva</a:t>
                      </a:r>
                      <a:endParaRPr lang="es-A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192358"/>
                  </a:ext>
                </a:extLst>
              </a:tr>
              <a:tr h="1907772"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EMPRESA NO CONOCE</a:t>
                      </a:r>
                    </a:p>
                    <a:p>
                      <a:pPr algn="ctr"/>
                      <a:r>
                        <a:rPr lang="es-AR" b="1" dirty="0" smtClean="0"/>
                        <a:t>CONTEXTO CONOCE</a:t>
                      </a:r>
                    </a:p>
                    <a:p>
                      <a:pPr algn="ctr"/>
                      <a:endParaRPr lang="es-AR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s-AR" b="1" dirty="0" smtClean="0">
                          <a:solidFill>
                            <a:srgbClr val="FF0000"/>
                          </a:solidFill>
                        </a:rPr>
                        <a:t>Desventaja Competitiva</a:t>
                      </a:r>
                      <a:endParaRPr lang="es-A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EMPRESA NO CONOCE</a:t>
                      </a:r>
                    </a:p>
                    <a:p>
                      <a:pPr algn="ctr"/>
                      <a:r>
                        <a:rPr lang="es-AR" b="1" dirty="0" smtClean="0"/>
                        <a:t>CONTEXTO NO CONOCE</a:t>
                      </a:r>
                    </a:p>
                    <a:p>
                      <a:pPr algn="ctr"/>
                      <a:endParaRPr lang="es-AR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s-AR" b="1" dirty="0" smtClean="0">
                          <a:solidFill>
                            <a:srgbClr val="FF0000"/>
                          </a:solidFill>
                        </a:rPr>
                        <a:t>Oportunidades/Amenazas</a:t>
                      </a:r>
                    </a:p>
                    <a:p>
                      <a:pPr algn="ctr"/>
                      <a:r>
                        <a:rPr lang="es-AR" b="1" dirty="0" smtClean="0">
                          <a:solidFill>
                            <a:srgbClr val="FF0000"/>
                          </a:solidFill>
                        </a:rPr>
                        <a:t>Incertidumbre</a:t>
                      </a:r>
                      <a:endParaRPr lang="es-A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81921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1524000" y="711200"/>
            <a:ext cx="73152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/>
            <a:r>
              <a:rPr lang="es-ES" sz="2800"/>
              <a:t>La Información en relación a los niveles estructurales de las Organizaciones</a:t>
            </a:r>
            <a:endParaRPr lang="es-AR" sz="2800">
              <a:solidFill>
                <a:schemeClr val="tx2"/>
              </a:solidFill>
            </a:endParaRPr>
          </a:p>
        </p:txBody>
      </p:sp>
      <p:graphicFrame>
        <p:nvGraphicFramePr>
          <p:cNvPr id="3993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935767"/>
              </p:ext>
            </p:extLst>
          </p:nvPr>
        </p:nvGraphicFramePr>
        <p:xfrm>
          <a:off x="838200" y="2514600"/>
          <a:ext cx="8720138" cy="325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8" name="Document" r:id="rId4" imgW="5725676" imgH="2138565" progId="Word.Document.8">
                  <p:embed/>
                </p:oleObj>
              </mc:Choice>
              <mc:Fallback>
                <p:oleObj name="Document" r:id="rId4" imgW="5725676" imgH="2138565" progId="Word.Documen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514600"/>
                        <a:ext cx="8720138" cy="325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940" name="Group 12"/>
          <p:cNvGrpSpPr>
            <a:grpSpLocks/>
          </p:cNvGrpSpPr>
          <p:nvPr/>
        </p:nvGrpSpPr>
        <p:grpSpPr bwMode="auto">
          <a:xfrm>
            <a:off x="3581400" y="2514600"/>
            <a:ext cx="3276600" cy="2971800"/>
            <a:chOff x="2256" y="1584"/>
            <a:chExt cx="2064" cy="1872"/>
          </a:xfrm>
        </p:grpSpPr>
        <p:sp>
          <p:nvSpPr>
            <p:cNvPr id="39945" name="Line 10"/>
            <p:cNvSpPr>
              <a:spLocks noChangeShapeType="1"/>
            </p:cNvSpPr>
            <p:nvPr/>
          </p:nvSpPr>
          <p:spPr bwMode="auto">
            <a:xfrm flipH="1">
              <a:off x="2256" y="1584"/>
              <a:ext cx="1008" cy="18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39946" name="Line 11"/>
            <p:cNvSpPr>
              <a:spLocks noChangeShapeType="1"/>
            </p:cNvSpPr>
            <p:nvPr/>
          </p:nvSpPr>
          <p:spPr bwMode="auto">
            <a:xfrm>
              <a:off x="3264" y="1584"/>
              <a:ext cx="1056" cy="18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AR"/>
            </a:p>
          </p:txBody>
        </p:sp>
      </p:grpSp>
      <p:sp>
        <p:nvSpPr>
          <p:cNvPr id="39941" name="Rectangle 14"/>
          <p:cNvSpPr>
            <a:spLocks noGrp="1" noChangeArrowheads="1"/>
          </p:cNvSpPr>
          <p:nvPr>
            <p:ph type="title"/>
          </p:nvPr>
        </p:nvSpPr>
        <p:spPr>
          <a:xfrm>
            <a:off x="908050" y="-171450"/>
            <a:ext cx="8420100" cy="1104900"/>
          </a:xfrm>
        </p:spPr>
        <p:txBody>
          <a:bodyPr lIns="92075" tIns="46038" rIns="92075" bIns="46038" anchor="ctr"/>
          <a:lstStyle/>
          <a:p>
            <a:pPr algn="ctr" eaLnBrk="1" hangingPunct="1"/>
            <a:r>
              <a:rPr lang="es-ES_tradnl" smtClean="0"/>
              <a:t>Información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152775" y="1773238"/>
            <a:ext cx="3960813" cy="4535487"/>
            <a:chOff x="1986" y="1117"/>
            <a:chExt cx="2495" cy="2857"/>
          </a:xfrm>
        </p:grpSpPr>
        <p:sp>
          <p:nvSpPr>
            <p:cNvPr id="39943" name="Oval 15"/>
            <p:cNvSpPr>
              <a:spLocks noChangeArrowheads="1"/>
            </p:cNvSpPr>
            <p:nvPr/>
          </p:nvSpPr>
          <p:spPr bwMode="auto">
            <a:xfrm>
              <a:off x="2258" y="3612"/>
              <a:ext cx="2132" cy="36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469900" indent="-469900" algn="ctr" eaLnBrk="1" hangingPunct="1"/>
              <a:r>
                <a:rPr lang="es-AR"/>
                <a:t>Sistemas Transaccionales</a:t>
              </a:r>
            </a:p>
          </p:txBody>
        </p:sp>
        <p:sp>
          <p:nvSpPr>
            <p:cNvPr id="39944" name="Oval 16"/>
            <p:cNvSpPr>
              <a:spLocks noChangeArrowheads="1"/>
            </p:cNvSpPr>
            <p:nvPr/>
          </p:nvSpPr>
          <p:spPr bwMode="auto">
            <a:xfrm>
              <a:off x="1986" y="1117"/>
              <a:ext cx="2495" cy="363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469900" indent="-469900" algn="ctr" eaLnBrk="1" hangingPunct="1"/>
              <a:r>
                <a:rPr lang="es-AR"/>
                <a:t>Sistemas de Información Gerencial</a:t>
              </a:r>
            </a:p>
          </p:txBody>
        </p: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00025" y="1196975"/>
            <a:ext cx="9705975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69900" indent="-469900" algn="ctr" eaLnBrk="1" hangingPunct="1">
              <a:spcBef>
                <a:spcPct val="50000"/>
              </a:spcBef>
            </a:pPr>
            <a:r>
              <a:rPr lang="es-ES" sz="2000" b="1" dirty="0"/>
              <a:t>Tipos de Problemas:</a:t>
            </a:r>
          </a:p>
          <a:p>
            <a:pPr marL="469900" indent="-469900" algn="ctr" eaLnBrk="1" hangingPunct="1">
              <a:spcBef>
                <a:spcPct val="50000"/>
              </a:spcBef>
            </a:pPr>
            <a:r>
              <a:rPr lang="es-ES" sz="2000" b="1" dirty="0"/>
              <a:t> Determinan los criterios y la forma como son tomadas las decisiones</a:t>
            </a:r>
            <a:endParaRPr lang="es-ES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69900" indent="-469900" algn="ctr" eaLnBrk="1" hangingPunct="1"/>
            <a:endParaRPr lang="es-ES" sz="2000" b="1" dirty="0"/>
          </a:p>
          <a:p>
            <a:pPr marL="469900" indent="-469900" eaLnBrk="1" hangingPunct="1"/>
            <a:r>
              <a:rPr lang="es-ES" sz="2000" b="1" dirty="0" smtClean="0">
                <a:solidFill>
                  <a:srgbClr val="3365FB"/>
                </a:solidFill>
              </a:rPr>
              <a:t>      </a:t>
            </a:r>
            <a:r>
              <a:rPr lang="es-ES" sz="2000" b="1" u="sng" dirty="0" smtClean="0">
                <a:solidFill>
                  <a:srgbClr val="3365FB"/>
                </a:solidFill>
              </a:rPr>
              <a:t>Problemas </a:t>
            </a:r>
            <a:r>
              <a:rPr lang="es-ES" sz="2000" b="1" u="sng" dirty="0">
                <a:solidFill>
                  <a:srgbClr val="3365FB"/>
                </a:solidFill>
              </a:rPr>
              <a:t>No Estructurados</a:t>
            </a:r>
            <a:r>
              <a:rPr lang="es-ES" sz="2000" b="1" dirty="0"/>
              <a:t>: Quien toma la decisión debe establecer los puntos de vista para la definición del problema y los criterios de </a:t>
            </a:r>
            <a:r>
              <a:rPr lang="es-ES" sz="2000" b="1" dirty="0">
                <a:solidFill>
                  <a:srgbClr val="336600"/>
                </a:solidFill>
                <a:hlinkClick r:id="rId3"/>
              </a:rPr>
              <a:t>evaluación</a:t>
            </a:r>
            <a:r>
              <a:rPr lang="es-ES" sz="2000" b="1" dirty="0"/>
              <a:t>.  Las decisiones son </a:t>
            </a:r>
            <a:r>
              <a:rPr lang="es-ES" sz="2000" b="1" dirty="0" err="1"/>
              <a:t>Unicas</a:t>
            </a:r>
            <a:r>
              <a:rPr lang="es-ES" sz="2000" b="1" dirty="0"/>
              <a:t>, No Rutinarias. </a:t>
            </a:r>
            <a:r>
              <a:rPr lang="es-ES" sz="2000" b="1" dirty="0">
                <a:solidFill>
                  <a:srgbClr val="3365FB"/>
                </a:solidFill>
              </a:rPr>
              <a:t>Existe incertidumbre. Requieren juicio.</a:t>
            </a:r>
            <a:r>
              <a:rPr lang="es-ES" sz="2000" b="1" dirty="0"/>
              <a:t> </a:t>
            </a:r>
          </a:p>
          <a:p>
            <a:pPr marL="469900" indent="-469900" eaLnBrk="1" hangingPunct="1"/>
            <a:endParaRPr lang="es-ES" sz="2000" b="1" dirty="0"/>
          </a:p>
          <a:p>
            <a:pPr marL="469900" indent="-469900" eaLnBrk="1" hangingPunct="1"/>
            <a:r>
              <a:rPr lang="es-ES" sz="2000" b="1" dirty="0" smtClean="0">
                <a:solidFill>
                  <a:srgbClr val="3365FB"/>
                </a:solidFill>
              </a:rPr>
              <a:t>      </a:t>
            </a:r>
            <a:r>
              <a:rPr lang="es-ES" sz="2000" b="1" u="sng" dirty="0" smtClean="0">
                <a:solidFill>
                  <a:srgbClr val="3365FB"/>
                </a:solidFill>
              </a:rPr>
              <a:t>Problemas </a:t>
            </a:r>
            <a:r>
              <a:rPr lang="es-ES" sz="2000" b="1" u="sng" dirty="0">
                <a:solidFill>
                  <a:srgbClr val="3365FB"/>
                </a:solidFill>
              </a:rPr>
              <a:t>Estructurados</a:t>
            </a:r>
            <a:r>
              <a:rPr lang="es-ES" sz="2000" b="1" dirty="0"/>
              <a:t>: Las decisiones son repetitivas, rutinarias y cuentan con un procedimiento definido para tomarlas. </a:t>
            </a:r>
            <a:r>
              <a:rPr lang="es-ES" sz="2000" b="1" dirty="0">
                <a:solidFill>
                  <a:srgbClr val="3365FB"/>
                </a:solidFill>
              </a:rPr>
              <a:t>Existe certidumbre</a:t>
            </a:r>
            <a:r>
              <a:rPr lang="es-ES" sz="2000" b="1" dirty="0"/>
              <a:t>.</a:t>
            </a:r>
          </a:p>
          <a:p>
            <a:pPr marL="469900" indent="-469900" eaLnBrk="1" hangingPunct="1">
              <a:spcBef>
                <a:spcPct val="50000"/>
              </a:spcBef>
            </a:pPr>
            <a:r>
              <a:rPr lang="es-ES" sz="2000" b="1" dirty="0" smtClean="0">
                <a:solidFill>
                  <a:srgbClr val="3365FB"/>
                </a:solidFill>
              </a:rPr>
              <a:t>       </a:t>
            </a:r>
            <a:r>
              <a:rPr lang="es-ES" sz="2000" b="1" u="sng" dirty="0" smtClean="0">
                <a:solidFill>
                  <a:srgbClr val="3365FB"/>
                </a:solidFill>
              </a:rPr>
              <a:t>Problemas </a:t>
            </a:r>
            <a:r>
              <a:rPr lang="es-ES" sz="2000" b="1" u="sng" dirty="0">
                <a:solidFill>
                  <a:srgbClr val="3365FB"/>
                </a:solidFill>
              </a:rPr>
              <a:t>Semiestructurados</a:t>
            </a:r>
            <a:r>
              <a:rPr lang="es-ES" sz="2000" b="1" dirty="0"/>
              <a:t>: En este tipo sólo parte del problema tiene una respuesta ya definida proporcionada por un procedimiento que es aceptado. </a:t>
            </a:r>
            <a:r>
              <a:rPr lang="es-ES" sz="2000" b="1" dirty="0">
                <a:solidFill>
                  <a:srgbClr val="3365FB"/>
                </a:solidFill>
              </a:rPr>
              <a:t>Existe riesgo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2859088" y="188913"/>
            <a:ext cx="418623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69900" indent="-469900" algn="ctr" eaLnBrk="1" hangingPunct="1"/>
            <a:r>
              <a:rPr lang="es-AR" sz="3200" b="1" u="sng">
                <a:solidFill>
                  <a:schemeClr val="tx2"/>
                </a:solidFill>
              </a:rPr>
              <a:t>Tipos de Decisiones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352550" y="107479"/>
            <a:ext cx="7315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/>
            <a:r>
              <a:rPr lang="es-ES" sz="2400" dirty="0"/>
              <a:t>Matriz de Evaluación y </a:t>
            </a:r>
          </a:p>
          <a:p>
            <a:pPr marL="469900" indent="-469900" algn="ctr"/>
            <a:r>
              <a:rPr lang="es-ES" sz="2400" dirty="0"/>
              <a:t>Seguimiento sobre la calidad de la Información</a:t>
            </a:r>
            <a:endParaRPr lang="es-AR" sz="2400" dirty="0">
              <a:solidFill>
                <a:schemeClr val="tx2"/>
              </a:solidFill>
            </a:endParaRP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1782398" y="6196427"/>
            <a:ext cx="3818674" cy="6001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marL="469900" indent="-398463">
              <a:buFontTx/>
              <a:buChar char="•"/>
              <a:tabLst>
                <a:tab pos="371475" algn="l"/>
                <a:tab pos="2441575" algn="r"/>
              </a:tabLst>
            </a:pPr>
            <a:r>
              <a:rPr lang="es-ES_tradnl" sz="1100" dirty="0">
                <a:cs typeface="Times New Roman" pitchFamily="18" charset="0"/>
              </a:rPr>
              <a:t>0 punto si la información no lo cumple en absoluto</a:t>
            </a:r>
            <a:endParaRPr lang="es-ES" sz="900" dirty="0"/>
          </a:p>
          <a:p>
            <a:pPr marL="469900" indent="-398463">
              <a:buFontTx/>
              <a:buChar char="•"/>
              <a:tabLst>
                <a:tab pos="371475" algn="l"/>
                <a:tab pos="2441575" algn="r"/>
              </a:tabLst>
            </a:pPr>
            <a:r>
              <a:rPr lang="es-ES_tradnl" sz="1100" dirty="0">
                <a:cs typeface="Times New Roman" pitchFamily="18" charset="0"/>
              </a:rPr>
              <a:t>1 punto si lo hace medianamente bien</a:t>
            </a:r>
            <a:endParaRPr lang="es-ES" sz="900" dirty="0"/>
          </a:p>
          <a:p>
            <a:pPr marL="469900" indent="-398463">
              <a:buFontTx/>
              <a:buChar char="•"/>
              <a:tabLst>
                <a:tab pos="371475" algn="l"/>
                <a:tab pos="2441575" algn="r"/>
              </a:tabLst>
            </a:pPr>
            <a:r>
              <a:rPr lang="es-ES_tradnl" sz="1100" dirty="0">
                <a:cs typeface="Times New Roman" pitchFamily="18" charset="0"/>
              </a:rPr>
              <a:t>2 puntos si lo hace adecuadamente bien</a:t>
            </a:r>
            <a:endParaRPr lang="es-ES_tradnl" dirty="0"/>
          </a:p>
        </p:txBody>
      </p:sp>
      <p:pic>
        <p:nvPicPr>
          <p:cNvPr id="38979" name="Imagen 3897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664" y="836712"/>
            <a:ext cx="7344816" cy="528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6031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90688"/>
            <a:ext cx="8496300" cy="4114800"/>
          </a:xfrm>
        </p:spPr>
        <p:txBody>
          <a:bodyPr lIns="92075" tIns="46038" rIns="92075" bIns="46038"/>
          <a:lstStyle/>
          <a:p>
            <a:pPr marL="0" algn="just" eaLnBrk="1" hangingPunct="1">
              <a:lnSpc>
                <a:spcPct val="150000"/>
              </a:lnSpc>
              <a:buFont typeface="Monotype Sorts"/>
              <a:buNone/>
            </a:pPr>
            <a:r>
              <a:rPr lang="es-ES_tradnl" smtClean="0"/>
              <a:t>Tres son las tecnologías que agregan valor a los datos hasta convertirlos en información</a:t>
            </a:r>
          </a:p>
          <a:p>
            <a:pPr marL="952500" lvl="1" indent="-514350" eaLnBrk="1" hangingPunct="1">
              <a:lnSpc>
                <a:spcPct val="150000"/>
              </a:lnSpc>
              <a:buFont typeface="Tahoma" pitchFamily="34" charset="0"/>
              <a:buAutoNum type="arabicPeriod"/>
            </a:pPr>
            <a:r>
              <a:rPr lang="es-ES_tradnl" smtClean="0"/>
              <a:t>Almacenamiento de datos</a:t>
            </a:r>
            <a:endParaRPr lang="es-ES_tradnl" i="1" smtClean="0"/>
          </a:p>
          <a:p>
            <a:pPr marL="952500" lvl="1" indent="-514350" eaLnBrk="1" hangingPunct="1">
              <a:lnSpc>
                <a:spcPct val="150000"/>
              </a:lnSpc>
              <a:buFont typeface="Tahoma" pitchFamily="34" charset="0"/>
              <a:buAutoNum type="arabicPeriod"/>
            </a:pPr>
            <a:r>
              <a:rPr lang="es-ES_tradnl" smtClean="0"/>
              <a:t>Procesamiento de los datos</a:t>
            </a:r>
            <a:endParaRPr lang="es-ES_tradnl" i="1" smtClean="0"/>
          </a:p>
          <a:p>
            <a:pPr marL="952500" lvl="1" indent="-514350" eaLnBrk="1" hangingPunct="1">
              <a:lnSpc>
                <a:spcPct val="150000"/>
              </a:lnSpc>
              <a:buFont typeface="Tahoma" pitchFamily="34" charset="0"/>
              <a:buAutoNum type="arabicPeriod"/>
            </a:pPr>
            <a:r>
              <a:rPr lang="es-ES_tradnl" smtClean="0"/>
              <a:t>Comunicación de datos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1524000" y="1600200"/>
            <a:ext cx="73152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/>
            <a:endParaRPr lang="es-AR" sz="3600">
              <a:solidFill>
                <a:schemeClr val="tx2"/>
              </a:solidFill>
            </a:endParaRPr>
          </a:p>
        </p:txBody>
      </p:sp>
      <p:sp>
        <p:nvSpPr>
          <p:cNvPr id="44036" name="Rectangle 6"/>
          <p:cNvSpPr>
            <a:spLocks noChangeArrowheads="1"/>
          </p:cNvSpPr>
          <p:nvPr/>
        </p:nvSpPr>
        <p:spPr bwMode="auto">
          <a:xfrm>
            <a:off x="908050" y="115888"/>
            <a:ext cx="84201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 eaLnBrk="1" hangingPunct="1"/>
            <a:r>
              <a:rPr lang="es-ES_tradnl" sz="3800">
                <a:solidFill>
                  <a:schemeClr val="tx2"/>
                </a:solidFill>
              </a:rPr>
              <a:t>Información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ChangeArrowheads="1"/>
          </p:cNvSpPr>
          <p:nvPr/>
        </p:nvSpPr>
        <p:spPr bwMode="auto">
          <a:xfrm>
            <a:off x="1524000" y="1600200"/>
            <a:ext cx="73152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/>
            <a:endParaRPr lang="es-AR" sz="3600">
              <a:solidFill>
                <a:schemeClr val="tx2"/>
              </a:solidFill>
            </a:endParaRPr>
          </a:p>
        </p:txBody>
      </p:sp>
      <p:sp>
        <p:nvSpPr>
          <p:cNvPr id="46083" name="Rectangle 9"/>
          <p:cNvSpPr>
            <a:spLocks noGrp="1" noChangeArrowheads="1"/>
          </p:cNvSpPr>
          <p:nvPr>
            <p:ph type="title"/>
          </p:nvPr>
        </p:nvSpPr>
        <p:spPr>
          <a:xfrm>
            <a:off x="908050" y="-171450"/>
            <a:ext cx="8420100" cy="1104900"/>
          </a:xfrm>
        </p:spPr>
        <p:txBody>
          <a:bodyPr lIns="92075" tIns="46038" rIns="92075" bIns="46038" anchor="ctr"/>
          <a:lstStyle/>
          <a:p>
            <a:pPr algn="ctr" eaLnBrk="1" hangingPunct="1"/>
            <a:r>
              <a:rPr lang="es-ES_tradnl" smtClean="0"/>
              <a:t>Proceso Informático</a:t>
            </a:r>
          </a:p>
        </p:txBody>
      </p:sp>
      <p:grpSp>
        <p:nvGrpSpPr>
          <p:cNvPr id="46084" name="Group 41"/>
          <p:cNvGrpSpPr>
            <a:grpSpLocks/>
          </p:cNvGrpSpPr>
          <p:nvPr/>
        </p:nvGrpSpPr>
        <p:grpSpPr bwMode="auto">
          <a:xfrm>
            <a:off x="1352550" y="836613"/>
            <a:ext cx="7527925" cy="2447925"/>
            <a:chOff x="852" y="572"/>
            <a:chExt cx="4742" cy="1542"/>
          </a:xfrm>
        </p:grpSpPr>
        <p:sp>
          <p:nvSpPr>
            <p:cNvPr id="46086" name="Line 33"/>
            <p:cNvSpPr>
              <a:spLocks noChangeShapeType="1"/>
            </p:cNvSpPr>
            <p:nvPr/>
          </p:nvSpPr>
          <p:spPr bwMode="auto">
            <a:xfrm>
              <a:off x="1339" y="1661"/>
              <a:ext cx="0" cy="25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s-AR"/>
            </a:p>
          </p:txBody>
        </p:sp>
        <p:grpSp>
          <p:nvGrpSpPr>
            <p:cNvPr id="46087" name="Group 40"/>
            <p:cNvGrpSpPr>
              <a:grpSpLocks/>
            </p:cNvGrpSpPr>
            <p:nvPr/>
          </p:nvGrpSpPr>
          <p:grpSpPr bwMode="auto">
            <a:xfrm>
              <a:off x="852" y="572"/>
              <a:ext cx="4742" cy="1542"/>
              <a:chOff x="852" y="799"/>
              <a:chExt cx="4742" cy="1542"/>
            </a:xfrm>
          </p:grpSpPr>
          <p:sp>
            <p:nvSpPr>
              <p:cNvPr id="46088" name="Line 23"/>
              <p:cNvSpPr>
                <a:spLocks noChangeShapeType="1"/>
              </p:cNvSpPr>
              <p:nvPr/>
            </p:nvSpPr>
            <p:spPr bwMode="auto">
              <a:xfrm>
                <a:off x="1338" y="2140"/>
                <a:ext cx="1229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AR"/>
              </a:p>
            </p:txBody>
          </p:sp>
          <p:sp>
            <p:nvSpPr>
              <p:cNvPr id="46089" name="Rectangle 25"/>
              <p:cNvSpPr>
                <a:spLocks noChangeArrowheads="1"/>
              </p:cNvSpPr>
              <p:nvPr/>
            </p:nvSpPr>
            <p:spPr bwMode="auto">
              <a:xfrm>
                <a:off x="852" y="1485"/>
                <a:ext cx="1104" cy="400"/>
              </a:xfrm>
              <a:prstGeom prst="rect">
                <a:avLst/>
              </a:prstGeom>
              <a:solidFill>
                <a:srgbClr val="00008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marL="469900" indent="-469900" algn="ctr"/>
                <a:r>
                  <a:rPr lang="en-US" sz="2400" b="1">
                    <a:solidFill>
                      <a:schemeClr val="bg1"/>
                    </a:solidFill>
                    <a:latin typeface="Arial" pitchFamily="34" charset="0"/>
                  </a:rPr>
                  <a:t>Entrada</a:t>
                </a:r>
              </a:p>
            </p:txBody>
          </p:sp>
          <p:sp>
            <p:nvSpPr>
              <p:cNvPr id="46090" name="Rectangle 26"/>
              <p:cNvSpPr>
                <a:spLocks noChangeArrowheads="1"/>
              </p:cNvSpPr>
              <p:nvPr/>
            </p:nvSpPr>
            <p:spPr bwMode="auto">
              <a:xfrm>
                <a:off x="4490" y="1485"/>
                <a:ext cx="1104" cy="400"/>
              </a:xfrm>
              <a:prstGeom prst="rect">
                <a:avLst/>
              </a:prstGeom>
              <a:solidFill>
                <a:srgbClr val="000080"/>
              </a:solidFill>
              <a:ln w="254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marL="469900" indent="-469900" algn="ctr"/>
                <a:r>
                  <a:rPr lang="en-US" sz="2400" b="1">
                    <a:solidFill>
                      <a:schemeClr val="bg1"/>
                    </a:solidFill>
                    <a:latin typeface="Arial" pitchFamily="34" charset="0"/>
                  </a:rPr>
                  <a:t>Salida</a:t>
                </a:r>
              </a:p>
            </p:txBody>
          </p:sp>
          <p:sp>
            <p:nvSpPr>
              <p:cNvPr id="46091" name="Rectangle 27"/>
              <p:cNvSpPr>
                <a:spLocks noChangeArrowheads="1"/>
              </p:cNvSpPr>
              <p:nvPr/>
            </p:nvSpPr>
            <p:spPr bwMode="auto">
              <a:xfrm>
                <a:off x="2671" y="1485"/>
                <a:ext cx="1104" cy="400"/>
              </a:xfrm>
              <a:prstGeom prst="rect">
                <a:avLst/>
              </a:prstGeom>
              <a:solidFill>
                <a:srgbClr val="000080"/>
              </a:solidFill>
              <a:ln w="254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marL="469900" indent="-469900" algn="ctr"/>
                <a:r>
                  <a:rPr lang="en-US" sz="2400" b="1">
                    <a:solidFill>
                      <a:schemeClr val="bg1"/>
                    </a:solidFill>
                    <a:latin typeface="Arial" pitchFamily="34" charset="0"/>
                  </a:rPr>
                  <a:t>Proceso</a:t>
                </a:r>
              </a:p>
            </p:txBody>
          </p:sp>
          <p:sp>
            <p:nvSpPr>
              <p:cNvPr id="46092" name="AutoShape 28"/>
              <p:cNvSpPr>
                <a:spLocks noChangeArrowheads="1"/>
              </p:cNvSpPr>
              <p:nvPr/>
            </p:nvSpPr>
            <p:spPr bwMode="auto">
              <a:xfrm>
                <a:off x="1974" y="1606"/>
                <a:ext cx="692" cy="149"/>
              </a:xfrm>
              <a:prstGeom prst="rightArrow">
                <a:avLst>
                  <a:gd name="adj1" fmla="val 50000"/>
                  <a:gd name="adj2" fmla="val 232236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469900" indent="-469900" eaLnBrk="1" hangingPunct="1"/>
                <a:endParaRPr lang="es-ES"/>
              </a:p>
            </p:txBody>
          </p:sp>
          <p:sp>
            <p:nvSpPr>
              <p:cNvPr id="46093" name="AutoShape 29"/>
              <p:cNvSpPr>
                <a:spLocks noChangeArrowheads="1"/>
              </p:cNvSpPr>
              <p:nvPr/>
            </p:nvSpPr>
            <p:spPr bwMode="auto">
              <a:xfrm>
                <a:off x="3789" y="1606"/>
                <a:ext cx="692" cy="149"/>
              </a:xfrm>
              <a:prstGeom prst="rightArrow">
                <a:avLst>
                  <a:gd name="adj1" fmla="val 50000"/>
                  <a:gd name="adj2" fmla="val 232236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469900" indent="-469900" eaLnBrk="1" hangingPunct="1"/>
                <a:endParaRPr lang="es-ES"/>
              </a:p>
            </p:txBody>
          </p:sp>
          <p:grpSp>
            <p:nvGrpSpPr>
              <p:cNvPr id="46094" name="Group 30"/>
              <p:cNvGrpSpPr>
                <a:grpSpLocks/>
              </p:cNvGrpSpPr>
              <p:nvPr/>
            </p:nvGrpSpPr>
            <p:grpSpPr bwMode="auto">
              <a:xfrm>
                <a:off x="3780" y="1876"/>
                <a:ext cx="1244" cy="272"/>
                <a:chOff x="3472" y="2528"/>
                <a:chExt cx="1280" cy="512"/>
              </a:xfrm>
            </p:grpSpPr>
            <p:sp>
              <p:nvSpPr>
                <p:cNvPr id="46099" name="Line 31"/>
                <p:cNvSpPr>
                  <a:spLocks noChangeShapeType="1"/>
                </p:cNvSpPr>
                <p:nvPr/>
              </p:nvSpPr>
              <p:spPr bwMode="auto">
                <a:xfrm>
                  <a:off x="3472" y="3024"/>
                  <a:ext cx="1264" cy="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AR"/>
                </a:p>
              </p:txBody>
            </p:sp>
            <p:sp>
              <p:nvSpPr>
                <p:cNvPr id="46100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4752" y="2528"/>
                  <a:ext cx="0" cy="512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AR"/>
                </a:p>
              </p:txBody>
            </p:sp>
          </p:grpSp>
          <p:sp>
            <p:nvSpPr>
              <p:cNvPr id="46095" name="Rectangle 34"/>
              <p:cNvSpPr>
                <a:spLocks noChangeArrowheads="1"/>
              </p:cNvSpPr>
              <p:nvPr/>
            </p:nvSpPr>
            <p:spPr bwMode="auto">
              <a:xfrm>
                <a:off x="2303" y="2055"/>
                <a:ext cx="1789" cy="286"/>
              </a:xfrm>
              <a:prstGeom prst="rect">
                <a:avLst/>
              </a:prstGeom>
              <a:solidFill>
                <a:srgbClr val="000080"/>
              </a:solidFill>
              <a:ln w="254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marL="469900" indent="-469900" algn="ctr"/>
                <a:r>
                  <a:rPr lang="en-US" sz="2400" b="1">
                    <a:solidFill>
                      <a:schemeClr val="bg1"/>
                    </a:solidFill>
                    <a:latin typeface="Arial" pitchFamily="34" charset="0"/>
                  </a:rPr>
                  <a:t>Retroalimentación</a:t>
                </a:r>
              </a:p>
            </p:txBody>
          </p:sp>
          <p:sp>
            <p:nvSpPr>
              <p:cNvPr id="46096" name="Rectangle 35"/>
              <p:cNvSpPr>
                <a:spLocks noChangeArrowheads="1"/>
              </p:cNvSpPr>
              <p:nvPr/>
            </p:nvSpPr>
            <p:spPr bwMode="auto">
              <a:xfrm>
                <a:off x="2651" y="799"/>
                <a:ext cx="1104" cy="400"/>
              </a:xfrm>
              <a:prstGeom prst="rect">
                <a:avLst/>
              </a:prstGeom>
              <a:solidFill>
                <a:srgbClr val="00008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marL="469900" indent="-469900" algn="ctr"/>
                <a:r>
                  <a:rPr lang="en-US" sz="2400" b="1">
                    <a:solidFill>
                      <a:schemeClr val="bg1"/>
                    </a:solidFill>
                    <a:latin typeface="Arial" pitchFamily="34" charset="0"/>
                  </a:rPr>
                  <a:t>Archivo</a:t>
                </a:r>
              </a:p>
            </p:txBody>
          </p:sp>
          <p:sp>
            <p:nvSpPr>
              <p:cNvPr id="46097" name="AutoShape 36"/>
              <p:cNvSpPr>
                <a:spLocks noChangeArrowheads="1"/>
              </p:cNvSpPr>
              <p:nvPr/>
            </p:nvSpPr>
            <p:spPr bwMode="auto">
              <a:xfrm>
                <a:off x="2893" y="1207"/>
                <a:ext cx="136" cy="227"/>
              </a:xfrm>
              <a:prstGeom prst="upArrow">
                <a:avLst>
                  <a:gd name="adj1" fmla="val 50000"/>
                  <a:gd name="adj2" fmla="val 41728"/>
                </a:avLst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marL="469900" indent="-469900" eaLnBrk="1" hangingPunct="1"/>
                <a:endParaRPr lang="es-ES"/>
              </a:p>
            </p:txBody>
          </p:sp>
          <p:sp>
            <p:nvSpPr>
              <p:cNvPr id="46098" name="AutoShape 38"/>
              <p:cNvSpPr>
                <a:spLocks noChangeArrowheads="1"/>
              </p:cNvSpPr>
              <p:nvPr/>
            </p:nvSpPr>
            <p:spPr bwMode="auto">
              <a:xfrm>
                <a:off x="3438" y="1207"/>
                <a:ext cx="136" cy="227"/>
              </a:xfrm>
              <a:prstGeom prst="downArrow">
                <a:avLst>
                  <a:gd name="adj1" fmla="val 50000"/>
                  <a:gd name="adj2" fmla="val 41728"/>
                </a:avLst>
              </a:prstGeom>
              <a:solidFill>
                <a:schemeClr val="bg1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marL="469900" indent="-469900" eaLnBrk="1" hangingPunct="1"/>
                <a:endParaRPr lang="es-ES"/>
              </a:p>
            </p:txBody>
          </p:sp>
        </p:grpSp>
      </p:grpSp>
      <p:sp>
        <p:nvSpPr>
          <p:cNvPr id="46085" name="Rectangle 39"/>
          <p:cNvSpPr>
            <a:spLocks noChangeArrowheads="1"/>
          </p:cNvSpPr>
          <p:nvPr/>
        </p:nvSpPr>
        <p:spPr bwMode="auto">
          <a:xfrm>
            <a:off x="560388" y="3644900"/>
            <a:ext cx="9129712" cy="2835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69900" indent="-469900" algn="ctr"/>
            <a:r>
              <a:rPr lang="es-ES_tradnl" sz="2000" b="1" u="sng"/>
              <a:t>El Proceso Informático comprende</a:t>
            </a:r>
            <a:r>
              <a:rPr lang="es-ES_tradnl" sz="2000" b="1"/>
              <a:t>:</a:t>
            </a:r>
          </a:p>
          <a:p>
            <a:pPr marL="469900" indent="-469900">
              <a:buFontTx/>
              <a:buChar char="•"/>
            </a:pPr>
            <a:r>
              <a:rPr lang="es-ES_tradnl" sz="2000" b="1"/>
              <a:t> La recopilación de los datos a ser procesados.</a:t>
            </a:r>
          </a:p>
          <a:p>
            <a:pPr marL="469900" indent="-469900">
              <a:buFontTx/>
              <a:buChar char="•"/>
            </a:pPr>
            <a:r>
              <a:rPr lang="es-ES_tradnl" sz="2000" b="1"/>
              <a:t> Su procesamiento.</a:t>
            </a:r>
          </a:p>
          <a:p>
            <a:pPr marL="469900" indent="-469900">
              <a:buFontTx/>
              <a:buChar char="•"/>
            </a:pPr>
            <a:r>
              <a:rPr lang="es-ES_tradnl" sz="2000" b="1"/>
              <a:t> La emisión de información en base a los datos procesados. </a:t>
            </a:r>
          </a:p>
          <a:p>
            <a:pPr marL="469900" indent="-469900">
              <a:buFontTx/>
              <a:buChar char="•"/>
            </a:pPr>
            <a:r>
              <a:rPr lang="es-ES_tradnl" sz="2000" b="1"/>
              <a:t> El análisis crítico y la evaluación de la información emitida. </a:t>
            </a:r>
          </a:p>
          <a:p>
            <a:pPr marL="469900" indent="-469900">
              <a:buFontTx/>
              <a:buChar char="•"/>
            </a:pPr>
            <a:r>
              <a:rPr lang="es-ES_tradnl" sz="2000" b="1"/>
              <a:t> La distribución de la información. </a:t>
            </a:r>
          </a:p>
          <a:p>
            <a:pPr marL="469900" indent="-469900">
              <a:buFontTx/>
              <a:buChar char="•"/>
            </a:pPr>
            <a:r>
              <a:rPr lang="es-ES_tradnl" sz="2000" b="1"/>
              <a:t> La retroalimentación ("feedback"). </a:t>
            </a:r>
          </a:p>
          <a:p>
            <a:pPr marL="469900" indent="-469900">
              <a:buFontTx/>
              <a:buChar char="•"/>
            </a:pPr>
            <a:r>
              <a:rPr lang="es-ES_tradnl" sz="2000" b="1"/>
              <a:t> La modificación de los parámetros para posteriores controles. </a:t>
            </a:r>
          </a:p>
          <a:p>
            <a:pPr marL="469900" indent="-469900">
              <a:buFontTx/>
              <a:buChar char="•"/>
            </a:pPr>
            <a:r>
              <a:rPr lang="es-ES_tradnl" sz="2000" b="1"/>
              <a:t> La toma de decisiones implícita en cada paso anterior.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title"/>
          </p:nvPr>
        </p:nvSpPr>
        <p:spPr>
          <a:xfrm>
            <a:off x="908050" y="-315913"/>
            <a:ext cx="8420100" cy="1104901"/>
          </a:xfrm>
        </p:spPr>
        <p:txBody>
          <a:bodyPr/>
          <a:lstStyle/>
          <a:p>
            <a:pPr algn="ctr" eaLnBrk="1" hangingPunct="1"/>
            <a:r>
              <a:rPr lang="es-ES_tradnl" b="1" smtClean="0"/>
              <a:t>Sistemas de Información</a:t>
            </a:r>
            <a:endParaRPr lang="es-ES_tradnl" b="1" i="1" smtClean="0"/>
          </a:p>
        </p:txBody>
      </p:sp>
      <p:sp>
        <p:nvSpPr>
          <p:cNvPr id="48131" name="Rectangle 5"/>
          <p:cNvSpPr>
            <a:spLocks noGrp="1" noChangeArrowheads="1"/>
          </p:cNvSpPr>
          <p:nvPr>
            <p:ph idx="1"/>
          </p:nvPr>
        </p:nvSpPr>
        <p:spPr>
          <a:xfrm>
            <a:off x="1022350" y="1895475"/>
            <a:ext cx="8185150" cy="3230563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  <a:buFont typeface="Monotype Sorts"/>
              <a:buNone/>
            </a:pPr>
            <a:r>
              <a:rPr lang="es-ES_tradnl" sz="2100" smtClean="0"/>
              <a:t>	Conjunto de recursos técnicos, humanos y económicos, interrelacionados dinámicamente y ...</a:t>
            </a:r>
          </a:p>
          <a:p>
            <a:pPr eaLnBrk="1" hangingPunct="1">
              <a:lnSpc>
                <a:spcPct val="150000"/>
              </a:lnSpc>
              <a:buFont typeface="Monotype Sorts"/>
              <a:buNone/>
            </a:pPr>
            <a:r>
              <a:rPr lang="es-ES_tradnl" sz="2100" smtClean="0"/>
              <a:t>	organizados en torno al objetivo de satisfacer las necesidades de información de una organización ...</a:t>
            </a:r>
          </a:p>
          <a:p>
            <a:pPr eaLnBrk="1" hangingPunct="1">
              <a:lnSpc>
                <a:spcPct val="150000"/>
              </a:lnSpc>
              <a:buFont typeface="Monotype Sorts"/>
              <a:buNone/>
            </a:pPr>
            <a:r>
              <a:rPr lang="es-ES_tradnl" sz="2100" smtClean="0"/>
              <a:t>	para la gestión y la correcta adopción de decisiones.</a:t>
            </a:r>
          </a:p>
        </p:txBody>
      </p:sp>
      <p:sp>
        <p:nvSpPr>
          <p:cNvPr id="48132" name="Rectangle 6"/>
          <p:cNvSpPr>
            <a:spLocks noChangeArrowheads="1"/>
          </p:cNvSpPr>
          <p:nvPr/>
        </p:nvSpPr>
        <p:spPr bwMode="auto">
          <a:xfrm>
            <a:off x="1295400" y="9144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/>
            <a:r>
              <a:rPr lang="es-ES" sz="3600" b="1" u="sng"/>
              <a:t>Concepto</a:t>
            </a:r>
            <a:endParaRPr lang="es-AR" sz="3600" b="1" u="sng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854075" y="1931998"/>
            <a:ext cx="8420100" cy="4233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</a:pPr>
            <a:r>
              <a:rPr lang="es-ES_tradnl" sz="1600" b="1" dirty="0"/>
              <a:t>La Información: Propiedades de la Información</a:t>
            </a:r>
            <a:r>
              <a:rPr lang="es-ES_tradnl" sz="1600" dirty="0">
                <a:solidFill>
                  <a:schemeClr val="bg1">
                    <a:lumMod val="75000"/>
                  </a:schemeClr>
                </a:solidFill>
              </a:rPr>
              <a:t>.</a:t>
            </a:r>
            <a:r>
              <a:rPr lang="es-ES_tradnl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ES" sz="1600" b="1" dirty="0">
                <a:solidFill>
                  <a:schemeClr val="bg1">
                    <a:lumMod val="65000"/>
                  </a:schemeClr>
                </a:solidFill>
              </a:rPr>
              <a:t>Metodología de análisis, diseño e implementación de los sistemas de información. </a:t>
            </a:r>
            <a:r>
              <a:rPr lang="es-ES" sz="1600" dirty="0">
                <a:solidFill>
                  <a:schemeClr val="bg1">
                    <a:lumMod val="65000"/>
                  </a:schemeClr>
                </a:solidFill>
              </a:rPr>
              <a:t>(contemplando esta temática orientada al desarrollo e implementación de Tecnología Informática): </a:t>
            </a:r>
            <a:r>
              <a:rPr lang="es-ES_tradnl" sz="1600" dirty="0">
                <a:solidFill>
                  <a:schemeClr val="bg1">
                    <a:lumMod val="65000"/>
                  </a:schemeClr>
                </a:solidFill>
              </a:rPr>
              <a:t>Desarrollo de sistemas y cambio organizacional. </a:t>
            </a:r>
            <a:endParaRPr lang="es-ES_tradnl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es-ES_tradnl" sz="1600" b="1" dirty="0" smtClean="0">
                <a:solidFill>
                  <a:schemeClr val="bg1">
                    <a:lumMod val="65000"/>
                  </a:schemeClr>
                </a:solidFill>
              </a:rPr>
              <a:t>Bases </a:t>
            </a:r>
            <a:r>
              <a:rPr lang="es-ES_tradnl" sz="1600" b="1" dirty="0">
                <a:solidFill>
                  <a:schemeClr val="bg1">
                    <a:lumMod val="65000"/>
                  </a:schemeClr>
                </a:solidFill>
              </a:rPr>
              <a:t>de Datos</a:t>
            </a:r>
            <a:r>
              <a:rPr lang="es-ES_tradnl" sz="1600" dirty="0">
                <a:solidFill>
                  <a:schemeClr val="bg1">
                    <a:lumMod val="65000"/>
                  </a:schemeClr>
                </a:solidFill>
              </a:rPr>
              <a:t>: Diseño, gestión, nuevas estructuras. </a:t>
            </a:r>
            <a:r>
              <a:rPr lang="es-ES_tradnl" sz="1600" b="1" dirty="0">
                <a:solidFill>
                  <a:schemeClr val="bg1">
                    <a:lumMod val="65000"/>
                  </a:schemeClr>
                </a:solidFill>
              </a:rPr>
              <a:t>Administración de bases de datos: </a:t>
            </a:r>
            <a:r>
              <a:rPr lang="es-ES_tradnl" sz="1600" dirty="0">
                <a:solidFill>
                  <a:schemeClr val="bg1">
                    <a:lumMod val="65000"/>
                  </a:schemeClr>
                </a:solidFill>
              </a:rPr>
              <a:t>técnicas de generación de información</a:t>
            </a:r>
            <a:r>
              <a:rPr lang="es-ES_tradnl" sz="16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endParaRPr lang="es-ES_tradnl" sz="1600" b="1" dirty="0"/>
          </a:p>
          <a:p>
            <a:pPr lvl="0">
              <a:spcBef>
                <a:spcPts val="600"/>
              </a:spcBef>
            </a:pPr>
            <a:r>
              <a:rPr lang="es-ES_tradnl" sz="1600" b="1" dirty="0" smtClean="0"/>
              <a:t>Objetivos Específicos</a:t>
            </a:r>
            <a:r>
              <a:rPr lang="es-ES_tradnl" sz="1600" dirty="0" smtClean="0"/>
              <a:t>: </a:t>
            </a:r>
          </a:p>
          <a:p>
            <a:pPr lvl="0">
              <a:spcBef>
                <a:spcPts val="600"/>
              </a:spcBef>
            </a:pPr>
            <a:r>
              <a:rPr lang="es-ES_tradnl" sz="1600" dirty="0" smtClean="0"/>
              <a:t>Identificar </a:t>
            </a:r>
            <a:r>
              <a:rPr lang="es-ES_tradnl" sz="1600" dirty="0"/>
              <a:t>las </a:t>
            </a:r>
            <a:r>
              <a:rPr lang="es-ES_tradnl" sz="1600" dirty="0" smtClean="0"/>
              <a:t>propiedades que debe tener la información para agregar valor a los negocios apoyando la toma de decisiones.</a:t>
            </a:r>
          </a:p>
          <a:p>
            <a:pPr lvl="0">
              <a:spcBef>
                <a:spcPts val="600"/>
              </a:spcBef>
            </a:pPr>
            <a:r>
              <a:rPr lang="es-ES_tradnl" sz="1600" dirty="0" smtClean="0"/>
              <a:t>Identificar distintos tipos de sistemas para el apoyo a la operación, control y dirección.</a:t>
            </a:r>
          </a:p>
          <a:p>
            <a:pPr lvl="0">
              <a:spcBef>
                <a:spcPts val="600"/>
              </a:spcBef>
            </a:pPr>
            <a:endParaRPr lang="es-ES_tradnl" sz="1600" dirty="0" smtClean="0"/>
          </a:p>
          <a:p>
            <a:pPr lvl="0">
              <a:spcBef>
                <a:spcPts val="600"/>
              </a:spcBef>
            </a:pPr>
            <a:r>
              <a:rPr lang="es-ES_tradnl" sz="1600" b="1" dirty="0" smtClean="0"/>
              <a:t>Bibliografía</a:t>
            </a:r>
            <a:r>
              <a:rPr lang="es-ES_tradnl" sz="1600" dirty="0" smtClean="0"/>
              <a:t>: </a:t>
            </a:r>
            <a:r>
              <a:rPr lang="es-AR" sz="1600" dirty="0" smtClean="0"/>
              <a:t>Sistemas </a:t>
            </a:r>
            <a:r>
              <a:rPr lang="es-AR" sz="1600" dirty="0"/>
              <a:t>de información gerencial / </a:t>
            </a:r>
            <a:r>
              <a:rPr lang="es-AR" sz="1600" dirty="0" err="1"/>
              <a:t>Laudon</a:t>
            </a:r>
            <a:r>
              <a:rPr lang="es-AR" sz="1600" dirty="0"/>
              <a:t>, Kenneth C. (2012) Sistemas de información gerencial [texto impreso] / </a:t>
            </a:r>
            <a:r>
              <a:rPr lang="es-AR" sz="1600" dirty="0" err="1"/>
              <a:t>Laudon</a:t>
            </a:r>
            <a:r>
              <a:rPr lang="es-AR" sz="1600" dirty="0"/>
              <a:t>, Kenneth C.; </a:t>
            </a:r>
            <a:r>
              <a:rPr lang="es-AR" sz="1600" dirty="0" err="1"/>
              <a:t>Laudon</a:t>
            </a:r>
            <a:r>
              <a:rPr lang="es-AR" sz="1600" dirty="0"/>
              <a:t>, Jane P.. - 12a. ed.. - México : Pearson Educación, 2012. ISBN 978-607-32-0949-6. </a:t>
            </a:r>
            <a:endParaRPr lang="es-AR" sz="1600" dirty="0" smtClean="0"/>
          </a:p>
          <a:p>
            <a:pPr lvl="0">
              <a:spcBef>
                <a:spcPts val="600"/>
              </a:spcBef>
            </a:pPr>
            <a:r>
              <a:rPr lang="es-AR" sz="1600" dirty="0" err="1" smtClean="0"/>
              <a:t>Cap</a:t>
            </a:r>
            <a:r>
              <a:rPr lang="es-AR" sz="1600" dirty="0" smtClean="0"/>
              <a:t> </a:t>
            </a:r>
            <a:r>
              <a:rPr lang="es-AR" sz="1600" dirty="0"/>
              <a:t>12. Mejora en la toma de </a:t>
            </a:r>
            <a:r>
              <a:rPr lang="es-AR" sz="1600" dirty="0" smtClean="0"/>
              <a:t>decisiones</a:t>
            </a:r>
            <a:endParaRPr lang="es-AR" sz="1600" dirty="0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646545" y="592794"/>
            <a:ext cx="9116291" cy="127727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bIns="0" anchor="ctr">
            <a:spAutoFit/>
          </a:bodyPr>
          <a:lstStyle/>
          <a:p>
            <a:pPr>
              <a:tabLst>
                <a:tab pos="228600" algn="l"/>
              </a:tabLst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UNIDAD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3: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RECURSOS DE TECNOLOGÍA DE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 </a:t>
            </a:r>
            <a:r>
              <a:rPr lang="es-E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228600" algn="l"/>
              </a:tabLst>
            </a:pPr>
            <a:endParaRPr lang="es-ES_tradnl" sz="3200" b="1" dirty="0">
              <a:latin typeface="Calibri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1BD80-6FCC-401C-ACB3-480B744F0F43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1215016"/>
      </p:ext>
    </p:extLst>
  </p:cSld>
  <p:clrMapOvr>
    <a:masterClrMapping/>
  </p:clrMapOvr>
  <p:transition spd="slow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1425575" y="2084388"/>
            <a:ext cx="5327650" cy="4906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69900" indent="-469900" eaLnBrk="1" hangingPunct="1">
              <a:spcBef>
                <a:spcPct val="50000"/>
              </a:spcBef>
              <a:buFontTx/>
              <a:buChar char="•"/>
            </a:pPr>
            <a:r>
              <a:rPr lang="es-AR" b="1" dirty="0"/>
              <a:t> Hardware</a:t>
            </a:r>
          </a:p>
          <a:p>
            <a:pPr marL="469900" indent="-469900" eaLnBrk="1" hangingPunct="1">
              <a:spcBef>
                <a:spcPct val="50000"/>
              </a:spcBef>
              <a:buFontTx/>
              <a:buChar char="•"/>
            </a:pPr>
            <a:r>
              <a:rPr lang="es-AR" b="1" dirty="0"/>
              <a:t> Software</a:t>
            </a:r>
          </a:p>
          <a:p>
            <a:pPr marL="469900" indent="-469900" eaLnBrk="1" hangingPunct="1">
              <a:spcBef>
                <a:spcPct val="50000"/>
              </a:spcBef>
              <a:buFontTx/>
              <a:buChar char="•"/>
            </a:pPr>
            <a:r>
              <a:rPr lang="es-AR" b="1" dirty="0"/>
              <a:t> Procedimientos </a:t>
            </a:r>
          </a:p>
          <a:p>
            <a:pPr marL="469900" indent="-469900" eaLnBrk="1" hangingPunct="1">
              <a:spcBef>
                <a:spcPct val="50000"/>
              </a:spcBef>
            </a:pPr>
            <a:r>
              <a:rPr lang="es-AR" b="1" dirty="0"/>
              <a:t>   manuales</a:t>
            </a:r>
          </a:p>
          <a:p>
            <a:pPr marL="469900" indent="-469900" eaLnBrk="1" hangingPunct="1">
              <a:spcBef>
                <a:spcPct val="50000"/>
              </a:spcBef>
              <a:buFontTx/>
              <a:buChar char="•"/>
            </a:pPr>
            <a:r>
              <a:rPr lang="es-AR" b="1" dirty="0"/>
              <a:t> Base de Datos</a:t>
            </a:r>
          </a:p>
          <a:p>
            <a:pPr marL="469900" indent="-469900" eaLnBrk="1" hangingPunct="1">
              <a:spcBef>
                <a:spcPct val="50000"/>
              </a:spcBef>
              <a:buFontTx/>
              <a:buChar char="•"/>
            </a:pPr>
            <a:endParaRPr lang="es-AR" b="1" dirty="0"/>
          </a:p>
          <a:p>
            <a:pPr marL="469900" indent="-469900" eaLnBrk="1" hangingPunct="1">
              <a:spcBef>
                <a:spcPct val="50000"/>
              </a:spcBef>
              <a:buFontTx/>
              <a:buChar char="•"/>
            </a:pPr>
            <a:r>
              <a:rPr lang="es-AR" b="1" dirty="0"/>
              <a:t> Modelos para:</a:t>
            </a:r>
          </a:p>
          <a:p>
            <a:pPr marL="1304925" lvl="2" indent="-395288" eaLnBrk="1" hangingPunct="1">
              <a:spcBef>
                <a:spcPct val="50000"/>
              </a:spcBef>
              <a:buFontTx/>
              <a:buChar char="•"/>
            </a:pPr>
            <a:r>
              <a:rPr lang="es-AR" b="1" dirty="0"/>
              <a:t> Análisis,</a:t>
            </a:r>
          </a:p>
          <a:p>
            <a:pPr marL="1304925" lvl="2" indent="-395288" eaLnBrk="1" hangingPunct="1">
              <a:spcBef>
                <a:spcPct val="50000"/>
              </a:spcBef>
              <a:buFontTx/>
              <a:buChar char="•"/>
            </a:pPr>
            <a:r>
              <a:rPr lang="es-AR" b="1" dirty="0"/>
              <a:t> Planeación,</a:t>
            </a:r>
          </a:p>
          <a:p>
            <a:pPr marL="1304925" lvl="2" indent="-395288" eaLnBrk="1" hangingPunct="1">
              <a:spcBef>
                <a:spcPct val="50000"/>
              </a:spcBef>
              <a:buFontTx/>
              <a:buChar char="•"/>
            </a:pPr>
            <a:r>
              <a:rPr lang="es-AR" b="1" dirty="0"/>
              <a:t> Control, y</a:t>
            </a:r>
          </a:p>
          <a:p>
            <a:pPr marL="1304925" lvl="2" indent="-395288" eaLnBrk="1" hangingPunct="1">
              <a:spcBef>
                <a:spcPct val="50000"/>
              </a:spcBef>
              <a:buFontTx/>
              <a:buChar char="•"/>
            </a:pPr>
            <a:r>
              <a:rPr lang="es-AR" b="1" dirty="0"/>
              <a:t> Toma de decisiones</a:t>
            </a:r>
          </a:p>
          <a:p>
            <a:pPr marL="469900" indent="-469900" eaLnBrk="1" hangingPunct="1">
              <a:spcBef>
                <a:spcPct val="50000"/>
              </a:spcBef>
              <a:buFontTx/>
              <a:buChar char="•"/>
            </a:pPr>
            <a:endParaRPr lang="es-AR" b="1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269875"/>
            <a:ext cx="8420100" cy="1143000"/>
          </a:xfrm>
        </p:spPr>
        <p:txBody>
          <a:bodyPr anchor="ctr"/>
          <a:lstStyle/>
          <a:p>
            <a:pPr algn="ctr" eaLnBrk="1" hangingPunct="1"/>
            <a:r>
              <a:rPr lang="es-AR" sz="2800" smtClean="0"/>
              <a:t>Sistemas de Información</a:t>
            </a:r>
            <a:br>
              <a:rPr lang="es-AR" sz="2800" smtClean="0"/>
            </a:br>
            <a:r>
              <a:rPr lang="es-AR" sz="2800" b="1" u="sng" smtClean="0"/>
              <a:t>Elementos Integrantes</a:t>
            </a:r>
          </a:p>
        </p:txBody>
      </p:sp>
      <p:grpSp>
        <p:nvGrpSpPr>
          <p:cNvPr id="50180" name="Group 4"/>
          <p:cNvGrpSpPr>
            <a:grpSpLocks/>
          </p:cNvGrpSpPr>
          <p:nvPr/>
        </p:nvGrpSpPr>
        <p:grpSpPr bwMode="auto">
          <a:xfrm>
            <a:off x="5889625" y="4797425"/>
            <a:ext cx="2087563" cy="1800225"/>
            <a:chOff x="3835" y="2069"/>
            <a:chExt cx="1870" cy="1865"/>
          </a:xfrm>
        </p:grpSpPr>
        <p:sp>
          <p:nvSpPr>
            <p:cNvPr id="50437" name="Freeform 5"/>
            <p:cNvSpPr>
              <a:spLocks/>
            </p:cNvSpPr>
            <p:nvPr/>
          </p:nvSpPr>
          <p:spPr bwMode="auto">
            <a:xfrm rot="649487" flipH="1">
              <a:off x="4638" y="2194"/>
              <a:ext cx="1067" cy="1369"/>
            </a:xfrm>
            <a:custGeom>
              <a:avLst/>
              <a:gdLst>
                <a:gd name="T0" fmla="*/ 283 w 1318"/>
                <a:gd name="T1" fmla="*/ 3 h 1619"/>
                <a:gd name="T2" fmla="*/ 271 w 1318"/>
                <a:gd name="T3" fmla="*/ 1 h 1619"/>
                <a:gd name="T4" fmla="*/ 261 w 1318"/>
                <a:gd name="T5" fmla="*/ 0 h 1619"/>
                <a:gd name="T6" fmla="*/ 252 w 1318"/>
                <a:gd name="T7" fmla="*/ 0 h 1619"/>
                <a:gd name="T8" fmla="*/ 241 w 1318"/>
                <a:gd name="T9" fmla="*/ 2 h 1619"/>
                <a:gd name="T10" fmla="*/ 230 w 1318"/>
                <a:gd name="T11" fmla="*/ 3 h 1619"/>
                <a:gd name="T12" fmla="*/ 219 w 1318"/>
                <a:gd name="T13" fmla="*/ 4 h 1619"/>
                <a:gd name="T14" fmla="*/ 206 w 1318"/>
                <a:gd name="T15" fmla="*/ 7 h 1619"/>
                <a:gd name="T16" fmla="*/ 197 w 1318"/>
                <a:gd name="T17" fmla="*/ 11 h 1619"/>
                <a:gd name="T18" fmla="*/ 187 w 1318"/>
                <a:gd name="T19" fmla="*/ 15 h 1619"/>
                <a:gd name="T20" fmla="*/ 175 w 1318"/>
                <a:gd name="T21" fmla="*/ 21 h 1619"/>
                <a:gd name="T22" fmla="*/ 166 w 1318"/>
                <a:gd name="T23" fmla="*/ 25 h 1619"/>
                <a:gd name="T24" fmla="*/ 149 w 1318"/>
                <a:gd name="T25" fmla="*/ 36 h 1619"/>
                <a:gd name="T26" fmla="*/ 134 w 1318"/>
                <a:gd name="T27" fmla="*/ 47 h 1619"/>
                <a:gd name="T28" fmla="*/ 121 w 1318"/>
                <a:gd name="T29" fmla="*/ 57 h 1619"/>
                <a:gd name="T30" fmla="*/ 108 w 1318"/>
                <a:gd name="T31" fmla="*/ 72 h 1619"/>
                <a:gd name="T32" fmla="*/ 96 w 1318"/>
                <a:gd name="T33" fmla="*/ 85 h 1619"/>
                <a:gd name="T34" fmla="*/ 84 w 1318"/>
                <a:gd name="T35" fmla="*/ 101 h 1619"/>
                <a:gd name="T36" fmla="*/ 74 w 1318"/>
                <a:gd name="T37" fmla="*/ 118 h 1619"/>
                <a:gd name="T38" fmla="*/ 63 w 1318"/>
                <a:gd name="T39" fmla="*/ 137 h 1619"/>
                <a:gd name="T40" fmla="*/ 52 w 1318"/>
                <a:gd name="T41" fmla="*/ 162 h 1619"/>
                <a:gd name="T42" fmla="*/ 43 w 1318"/>
                <a:gd name="T43" fmla="*/ 186 h 1619"/>
                <a:gd name="T44" fmla="*/ 32 w 1318"/>
                <a:gd name="T45" fmla="*/ 219 h 1619"/>
                <a:gd name="T46" fmla="*/ 26 w 1318"/>
                <a:gd name="T47" fmla="*/ 248 h 1619"/>
                <a:gd name="T48" fmla="*/ 23 w 1318"/>
                <a:gd name="T49" fmla="*/ 276 h 1619"/>
                <a:gd name="T50" fmla="*/ 19 w 1318"/>
                <a:gd name="T51" fmla="*/ 304 h 1619"/>
                <a:gd name="T52" fmla="*/ 19 w 1318"/>
                <a:gd name="T53" fmla="*/ 336 h 1619"/>
                <a:gd name="T54" fmla="*/ 21 w 1318"/>
                <a:gd name="T55" fmla="*/ 367 h 1619"/>
                <a:gd name="T56" fmla="*/ 26 w 1318"/>
                <a:gd name="T57" fmla="*/ 397 h 1619"/>
                <a:gd name="T58" fmla="*/ 108 w 1318"/>
                <a:gd name="T59" fmla="*/ 501 h 1619"/>
                <a:gd name="T60" fmla="*/ 136 w 1318"/>
                <a:gd name="T61" fmla="*/ 361 h 1619"/>
                <a:gd name="T62" fmla="*/ 133 w 1318"/>
                <a:gd name="T63" fmla="*/ 336 h 1619"/>
                <a:gd name="T64" fmla="*/ 132 w 1318"/>
                <a:gd name="T65" fmla="*/ 313 h 1619"/>
                <a:gd name="T66" fmla="*/ 134 w 1318"/>
                <a:gd name="T67" fmla="*/ 292 h 1619"/>
                <a:gd name="T68" fmla="*/ 138 w 1318"/>
                <a:gd name="T69" fmla="*/ 271 h 1619"/>
                <a:gd name="T70" fmla="*/ 143 w 1318"/>
                <a:gd name="T71" fmla="*/ 249 h 1619"/>
                <a:gd name="T72" fmla="*/ 153 w 1318"/>
                <a:gd name="T73" fmla="*/ 227 h 1619"/>
                <a:gd name="T74" fmla="*/ 164 w 1318"/>
                <a:gd name="T75" fmla="*/ 209 h 1619"/>
                <a:gd name="T76" fmla="*/ 174 w 1318"/>
                <a:gd name="T77" fmla="*/ 194 h 1619"/>
                <a:gd name="T78" fmla="*/ 184 w 1318"/>
                <a:gd name="T79" fmla="*/ 185 h 1619"/>
                <a:gd name="T80" fmla="*/ 194 w 1318"/>
                <a:gd name="T81" fmla="*/ 174 h 1619"/>
                <a:gd name="T82" fmla="*/ 205 w 1318"/>
                <a:gd name="T83" fmla="*/ 167 h 1619"/>
                <a:gd name="T84" fmla="*/ 215 w 1318"/>
                <a:gd name="T85" fmla="*/ 162 h 1619"/>
                <a:gd name="T86" fmla="*/ 227 w 1318"/>
                <a:gd name="T87" fmla="*/ 157 h 1619"/>
                <a:gd name="T88" fmla="*/ 239 w 1318"/>
                <a:gd name="T89" fmla="*/ 153 h 1619"/>
                <a:gd name="T90" fmla="*/ 255 w 1318"/>
                <a:gd name="T91" fmla="*/ 152 h 1619"/>
                <a:gd name="T92" fmla="*/ 287 w 1318"/>
                <a:gd name="T93" fmla="*/ 3 h 161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318"/>
                <a:gd name="T142" fmla="*/ 0 h 1619"/>
                <a:gd name="T143" fmla="*/ 1318 w 1318"/>
                <a:gd name="T144" fmla="*/ 1619 h 161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318" h="1619">
                  <a:moveTo>
                    <a:pt x="1261" y="8"/>
                  </a:moveTo>
                  <a:lnTo>
                    <a:pt x="1240" y="6"/>
                  </a:lnTo>
                  <a:lnTo>
                    <a:pt x="1220" y="4"/>
                  </a:lnTo>
                  <a:lnTo>
                    <a:pt x="1191" y="1"/>
                  </a:lnTo>
                  <a:lnTo>
                    <a:pt x="1169" y="0"/>
                  </a:lnTo>
                  <a:lnTo>
                    <a:pt x="1148" y="0"/>
                  </a:lnTo>
                  <a:lnTo>
                    <a:pt x="1125" y="1"/>
                  </a:lnTo>
                  <a:lnTo>
                    <a:pt x="1104" y="0"/>
                  </a:lnTo>
                  <a:lnTo>
                    <a:pt x="1082" y="0"/>
                  </a:lnTo>
                  <a:lnTo>
                    <a:pt x="1058" y="2"/>
                  </a:lnTo>
                  <a:lnTo>
                    <a:pt x="1031" y="5"/>
                  </a:lnTo>
                  <a:lnTo>
                    <a:pt x="1008" y="7"/>
                  </a:lnTo>
                  <a:lnTo>
                    <a:pt x="983" y="10"/>
                  </a:lnTo>
                  <a:lnTo>
                    <a:pt x="957" y="14"/>
                  </a:lnTo>
                  <a:lnTo>
                    <a:pt x="932" y="19"/>
                  </a:lnTo>
                  <a:lnTo>
                    <a:pt x="907" y="24"/>
                  </a:lnTo>
                  <a:lnTo>
                    <a:pt x="884" y="31"/>
                  </a:lnTo>
                  <a:lnTo>
                    <a:pt x="863" y="35"/>
                  </a:lnTo>
                  <a:lnTo>
                    <a:pt x="843" y="42"/>
                  </a:lnTo>
                  <a:lnTo>
                    <a:pt x="819" y="48"/>
                  </a:lnTo>
                  <a:lnTo>
                    <a:pt x="794" y="56"/>
                  </a:lnTo>
                  <a:lnTo>
                    <a:pt x="769" y="66"/>
                  </a:lnTo>
                  <a:lnTo>
                    <a:pt x="747" y="75"/>
                  </a:lnTo>
                  <a:lnTo>
                    <a:pt x="725" y="82"/>
                  </a:lnTo>
                  <a:lnTo>
                    <a:pt x="689" y="97"/>
                  </a:lnTo>
                  <a:lnTo>
                    <a:pt x="652" y="117"/>
                  </a:lnTo>
                  <a:lnTo>
                    <a:pt x="623" y="131"/>
                  </a:lnTo>
                  <a:lnTo>
                    <a:pt x="587" y="153"/>
                  </a:lnTo>
                  <a:lnTo>
                    <a:pt x="561" y="169"/>
                  </a:lnTo>
                  <a:lnTo>
                    <a:pt x="534" y="188"/>
                  </a:lnTo>
                  <a:lnTo>
                    <a:pt x="503" y="210"/>
                  </a:lnTo>
                  <a:lnTo>
                    <a:pt x="477" y="230"/>
                  </a:lnTo>
                  <a:lnTo>
                    <a:pt x="449" y="254"/>
                  </a:lnTo>
                  <a:lnTo>
                    <a:pt x="422" y="278"/>
                  </a:lnTo>
                  <a:lnTo>
                    <a:pt x="394" y="304"/>
                  </a:lnTo>
                  <a:lnTo>
                    <a:pt x="371" y="326"/>
                  </a:lnTo>
                  <a:lnTo>
                    <a:pt x="347" y="355"/>
                  </a:lnTo>
                  <a:lnTo>
                    <a:pt x="323" y="383"/>
                  </a:lnTo>
                  <a:lnTo>
                    <a:pt x="301" y="412"/>
                  </a:lnTo>
                  <a:lnTo>
                    <a:pt x="278" y="445"/>
                  </a:lnTo>
                  <a:lnTo>
                    <a:pt x="249" y="484"/>
                  </a:lnTo>
                  <a:lnTo>
                    <a:pt x="227" y="523"/>
                  </a:lnTo>
                  <a:lnTo>
                    <a:pt x="204" y="563"/>
                  </a:lnTo>
                  <a:lnTo>
                    <a:pt x="187" y="603"/>
                  </a:lnTo>
                  <a:lnTo>
                    <a:pt x="165" y="649"/>
                  </a:lnTo>
                  <a:lnTo>
                    <a:pt x="142" y="707"/>
                  </a:lnTo>
                  <a:lnTo>
                    <a:pt x="127" y="755"/>
                  </a:lnTo>
                  <a:lnTo>
                    <a:pt x="115" y="801"/>
                  </a:lnTo>
                  <a:lnTo>
                    <a:pt x="106" y="848"/>
                  </a:lnTo>
                  <a:lnTo>
                    <a:pt x="98" y="890"/>
                  </a:lnTo>
                  <a:lnTo>
                    <a:pt x="91" y="935"/>
                  </a:lnTo>
                  <a:lnTo>
                    <a:pt x="88" y="982"/>
                  </a:lnTo>
                  <a:lnTo>
                    <a:pt x="87" y="1034"/>
                  </a:lnTo>
                  <a:lnTo>
                    <a:pt x="88" y="1087"/>
                  </a:lnTo>
                  <a:lnTo>
                    <a:pt x="90" y="1137"/>
                  </a:lnTo>
                  <a:lnTo>
                    <a:pt x="94" y="1187"/>
                  </a:lnTo>
                  <a:lnTo>
                    <a:pt x="102" y="1236"/>
                  </a:lnTo>
                  <a:lnTo>
                    <a:pt x="115" y="1285"/>
                  </a:lnTo>
                  <a:lnTo>
                    <a:pt x="0" y="1328"/>
                  </a:lnTo>
                  <a:lnTo>
                    <a:pt x="477" y="1619"/>
                  </a:lnTo>
                  <a:lnTo>
                    <a:pt x="696" y="1132"/>
                  </a:lnTo>
                  <a:lnTo>
                    <a:pt x="597" y="1168"/>
                  </a:lnTo>
                  <a:lnTo>
                    <a:pt x="584" y="1123"/>
                  </a:lnTo>
                  <a:lnTo>
                    <a:pt x="580" y="1086"/>
                  </a:lnTo>
                  <a:lnTo>
                    <a:pt x="576" y="1048"/>
                  </a:lnTo>
                  <a:lnTo>
                    <a:pt x="577" y="1011"/>
                  </a:lnTo>
                  <a:lnTo>
                    <a:pt x="581" y="976"/>
                  </a:lnTo>
                  <a:lnTo>
                    <a:pt x="587" y="944"/>
                  </a:lnTo>
                  <a:lnTo>
                    <a:pt x="594" y="910"/>
                  </a:lnTo>
                  <a:lnTo>
                    <a:pt x="603" y="879"/>
                  </a:lnTo>
                  <a:lnTo>
                    <a:pt x="616" y="841"/>
                  </a:lnTo>
                  <a:lnTo>
                    <a:pt x="632" y="805"/>
                  </a:lnTo>
                  <a:lnTo>
                    <a:pt x="652" y="766"/>
                  </a:lnTo>
                  <a:lnTo>
                    <a:pt x="671" y="735"/>
                  </a:lnTo>
                  <a:lnTo>
                    <a:pt x="696" y="702"/>
                  </a:lnTo>
                  <a:lnTo>
                    <a:pt x="718" y="674"/>
                  </a:lnTo>
                  <a:lnTo>
                    <a:pt x="744" y="648"/>
                  </a:lnTo>
                  <a:lnTo>
                    <a:pt x="767" y="629"/>
                  </a:lnTo>
                  <a:lnTo>
                    <a:pt x="787" y="613"/>
                  </a:lnTo>
                  <a:lnTo>
                    <a:pt x="807" y="598"/>
                  </a:lnTo>
                  <a:lnTo>
                    <a:pt x="829" y="582"/>
                  </a:lnTo>
                  <a:lnTo>
                    <a:pt x="853" y="567"/>
                  </a:lnTo>
                  <a:lnTo>
                    <a:pt x="873" y="558"/>
                  </a:lnTo>
                  <a:lnTo>
                    <a:pt x="896" y="543"/>
                  </a:lnTo>
                  <a:lnTo>
                    <a:pt x="917" y="534"/>
                  </a:lnTo>
                  <a:lnTo>
                    <a:pt x="943" y="525"/>
                  </a:lnTo>
                  <a:lnTo>
                    <a:pt x="973" y="516"/>
                  </a:lnTo>
                  <a:lnTo>
                    <a:pt x="998" y="509"/>
                  </a:lnTo>
                  <a:lnTo>
                    <a:pt x="1018" y="503"/>
                  </a:lnTo>
                  <a:lnTo>
                    <a:pt x="1048" y="496"/>
                  </a:lnTo>
                  <a:lnTo>
                    <a:pt x="1076" y="493"/>
                  </a:lnTo>
                  <a:lnTo>
                    <a:pt x="1119" y="493"/>
                  </a:lnTo>
                  <a:lnTo>
                    <a:pt x="1318" y="65"/>
                  </a:lnTo>
                  <a:lnTo>
                    <a:pt x="1261" y="8"/>
                  </a:lnTo>
                  <a:close/>
                </a:path>
              </a:pathLst>
            </a:custGeom>
            <a:gradFill rotWithShape="0">
              <a:gsLst>
                <a:gs pos="0">
                  <a:schemeClr val="tx1"/>
                </a:gs>
                <a:gs pos="100000">
                  <a:srgbClr val="FF0000"/>
                </a:gs>
              </a:gsLst>
              <a:lin ang="18900000" scaled="1"/>
            </a:gradFill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50438" name="Freeform 6"/>
            <p:cNvSpPr>
              <a:spLocks/>
            </p:cNvSpPr>
            <p:nvPr/>
          </p:nvSpPr>
          <p:spPr bwMode="auto">
            <a:xfrm rot="16552954" flipH="1">
              <a:off x="4323" y="1726"/>
              <a:ext cx="743" cy="1430"/>
            </a:xfrm>
            <a:custGeom>
              <a:avLst/>
              <a:gdLst>
                <a:gd name="T0" fmla="*/ 267 w 878"/>
                <a:gd name="T1" fmla="*/ 2 h 1766"/>
                <a:gd name="T2" fmla="*/ 252 w 878"/>
                <a:gd name="T3" fmla="*/ 3 h 1766"/>
                <a:gd name="T4" fmla="*/ 239 w 878"/>
                <a:gd name="T5" fmla="*/ 5 h 1766"/>
                <a:gd name="T6" fmla="*/ 226 w 878"/>
                <a:gd name="T7" fmla="*/ 8 h 1766"/>
                <a:gd name="T8" fmla="*/ 212 w 878"/>
                <a:gd name="T9" fmla="*/ 12 h 1766"/>
                <a:gd name="T10" fmla="*/ 197 w 878"/>
                <a:gd name="T11" fmla="*/ 15 h 1766"/>
                <a:gd name="T12" fmla="*/ 183 w 878"/>
                <a:gd name="T13" fmla="*/ 21 h 1766"/>
                <a:gd name="T14" fmla="*/ 168 w 878"/>
                <a:gd name="T15" fmla="*/ 26 h 1766"/>
                <a:gd name="T16" fmla="*/ 156 w 878"/>
                <a:gd name="T17" fmla="*/ 32 h 1766"/>
                <a:gd name="T18" fmla="*/ 145 w 878"/>
                <a:gd name="T19" fmla="*/ 37 h 1766"/>
                <a:gd name="T20" fmla="*/ 132 w 878"/>
                <a:gd name="T21" fmla="*/ 44 h 1766"/>
                <a:gd name="T22" fmla="*/ 119 w 878"/>
                <a:gd name="T23" fmla="*/ 50 h 1766"/>
                <a:gd name="T24" fmla="*/ 100 w 878"/>
                <a:gd name="T25" fmla="*/ 63 h 1766"/>
                <a:gd name="T26" fmla="*/ 85 w 878"/>
                <a:gd name="T27" fmla="*/ 74 h 1766"/>
                <a:gd name="T28" fmla="*/ 72 w 878"/>
                <a:gd name="T29" fmla="*/ 86 h 1766"/>
                <a:gd name="T30" fmla="*/ 58 w 878"/>
                <a:gd name="T31" fmla="*/ 99 h 1766"/>
                <a:gd name="T32" fmla="*/ 47 w 878"/>
                <a:gd name="T33" fmla="*/ 113 h 1766"/>
                <a:gd name="T34" fmla="*/ 35 w 878"/>
                <a:gd name="T35" fmla="*/ 127 h 1766"/>
                <a:gd name="T36" fmla="*/ 25 w 878"/>
                <a:gd name="T37" fmla="*/ 142 h 1766"/>
                <a:gd name="T38" fmla="*/ 18 w 878"/>
                <a:gd name="T39" fmla="*/ 159 h 1766"/>
                <a:gd name="T40" fmla="*/ 9 w 878"/>
                <a:gd name="T41" fmla="*/ 179 h 1766"/>
                <a:gd name="T42" fmla="*/ 4 w 878"/>
                <a:gd name="T43" fmla="*/ 199 h 1766"/>
                <a:gd name="T44" fmla="*/ 1 w 878"/>
                <a:gd name="T45" fmla="*/ 225 h 1766"/>
                <a:gd name="T46" fmla="*/ 1 w 878"/>
                <a:gd name="T47" fmla="*/ 247 h 1766"/>
                <a:gd name="T48" fmla="*/ 3 w 878"/>
                <a:gd name="T49" fmla="*/ 267 h 1766"/>
                <a:gd name="T50" fmla="*/ 8 w 878"/>
                <a:gd name="T51" fmla="*/ 288 h 1766"/>
                <a:gd name="T52" fmla="*/ 18 w 878"/>
                <a:gd name="T53" fmla="*/ 312 h 1766"/>
                <a:gd name="T54" fmla="*/ 27 w 878"/>
                <a:gd name="T55" fmla="*/ 333 h 1766"/>
                <a:gd name="T56" fmla="*/ 42 w 878"/>
                <a:gd name="T57" fmla="*/ 353 h 1766"/>
                <a:gd name="T58" fmla="*/ 179 w 878"/>
                <a:gd name="T59" fmla="*/ 403 h 1766"/>
                <a:gd name="T60" fmla="*/ 176 w 878"/>
                <a:gd name="T61" fmla="*/ 297 h 1766"/>
                <a:gd name="T62" fmla="*/ 163 w 878"/>
                <a:gd name="T63" fmla="*/ 280 h 1766"/>
                <a:gd name="T64" fmla="*/ 156 w 878"/>
                <a:gd name="T65" fmla="*/ 264 h 1766"/>
                <a:gd name="T66" fmla="*/ 154 w 878"/>
                <a:gd name="T67" fmla="*/ 248 h 1766"/>
                <a:gd name="T68" fmla="*/ 152 w 878"/>
                <a:gd name="T69" fmla="*/ 232 h 1766"/>
                <a:gd name="T70" fmla="*/ 155 w 878"/>
                <a:gd name="T71" fmla="*/ 215 h 1766"/>
                <a:gd name="T72" fmla="*/ 161 w 878"/>
                <a:gd name="T73" fmla="*/ 197 h 1766"/>
                <a:gd name="T74" fmla="*/ 168 w 878"/>
                <a:gd name="T75" fmla="*/ 181 h 1766"/>
                <a:gd name="T76" fmla="*/ 179 w 878"/>
                <a:gd name="T77" fmla="*/ 167 h 1766"/>
                <a:gd name="T78" fmla="*/ 189 w 878"/>
                <a:gd name="T79" fmla="*/ 158 h 1766"/>
                <a:gd name="T80" fmla="*/ 200 w 878"/>
                <a:gd name="T81" fmla="*/ 149 h 1766"/>
                <a:gd name="T82" fmla="*/ 211 w 878"/>
                <a:gd name="T83" fmla="*/ 141 h 1766"/>
                <a:gd name="T84" fmla="*/ 223 w 878"/>
                <a:gd name="T85" fmla="*/ 134 h 1766"/>
                <a:gd name="T86" fmla="*/ 239 w 878"/>
                <a:gd name="T87" fmla="*/ 127 h 1766"/>
                <a:gd name="T88" fmla="*/ 252 w 878"/>
                <a:gd name="T89" fmla="*/ 121 h 1766"/>
                <a:gd name="T90" fmla="*/ 272 w 878"/>
                <a:gd name="T91" fmla="*/ 116 h 176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78"/>
                <a:gd name="T139" fmla="*/ 0 h 1766"/>
                <a:gd name="T140" fmla="*/ 878 w 878"/>
                <a:gd name="T141" fmla="*/ 1766 h 176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78" h="1766">
                  <a:moveTo>
                    <a:pt x="878" y="0"/>
                  </a:moveTo>
                  <a:lnTo>
                    <a:pt x="857" y="4"/>
                  </a:lnTo>
                  <a:lnTo>
                    <a:pt x="837" y="7"/>
                  </a:lnTo>
                  <a:lnTo>
                    <a:pt x="809" y="13"/>
                  </a:lnTo>
                  <a:lnTo>
                    <a:pt x="788" y="18"/>
                  </a:lnTo>
                  <a:lnTo>
                    <a:pt x="767" y="24"/>
                  </a:lnTo>
                  <a:lnTo>
                    <a:pt x="746" y="31"/>
                  </a:lnTo>
                  <a:lnTo>
                    <a:pt x="725" y="36"/>
                  </a:lnTo>
                  <a:lnTo>
                    <a:pt x="704" y="42"/>
                  </a:lnTo>
                  <a:lnTo>
                    <a:pt x="682" y="51"/>
                  </a:lnTo>
                  <a:lnTo>
                    <a:pt x="656" y="61"/>
                  </a:lnTo>
                  <a:lnTo>
                    <a:pt x="635" y="70"/>
                  </a:lnTo>
                  <a:lnTo>
                    <a:pt x="612" y="80"/>
                  </a:lnTo>
                  <a:lnTo>
                    <a:pt x="588" y="91"/>
                  </a:lnTo>
                  <a:lnTo>
                    <a:pt x="565" y="103"/>
                  </a:lnTo>
                  <a:lnTo>
                    <a:pt x="543" y="114"/>
                  </a:lnTo>
                  <a:lnTo>
                    <a:pt x="523" y="127"/>
                  </a:lnTo>
                  <a:lnTo>
                    <a:pt x="504" y="137"/>
                  </a:lnTo>
                  <a:lnTo>
                    <a:pt x="486" y="150"/>
                  </a:lnTo>
                  <a:lnTo>
                    <a:pt x="465" y="162"/>
                  </a:lnTo>
                  <a:lnTo>
                    <a:pt x="443" y="177"/>
                  </a:lnTo>
                  <a:lnTo>
                    <a:pt x="422" y="193"/>
                  </a:lnTo>
                  <a:lnTo>
                    <a:pt x="403" y="208"/>
                  </a:lnTo>
                  <a:lnTo>
                    <a:pt x="384" y="221"/>
                  </a:lnTo>
                  <a:lnTo>
                    <a:pt x="354" y="246"/>
                  </a:lnTo>
                  <a:lnTo>
                    <a:pt x="324" y="275"/>
                  </a:lnTo>
                  <a:lnTo>
                    <a:pt x="300" y="297"/>
                  </a:lnTo>
                  <a:lnTo>
                    <a:pt x="272" y="328"/>
                  </a:lnTo>
                  <a:lnTo>
                    <a:pt x="252" y="351"/>
                  </a:lnTo>
                  <a:lnTo>
                    <a:pt x="231" y="377"/>
                  </a:lnTo>
                  <a:lnTo>
                    <a:pt x="207" y="406"/>
                  </a:lnTo>
                  <a:lnTo>
                    <a:pt x="188" y="433"/>
                  </a:lnTo>
                  <a:lnTo>
                    <a:pt x="168" y="464"/>
                  </a:lnTo>
                  <a:lnTo>
                    <a:pt x="149" y="494"/>
                  </a:lnTo>
                  <a:lnTo>
                    <a:pt x="129" y="527"/>
                  </a:lnTo>
                  <a:lnTo>
                    <a:pt x="113" y="555"/>
                  </a:lnTo>
                  <a:lnTo>
                    <a:pt x="98" y="589"/>
                  </a:lnTo>
                  <a:lnTo>
                    <a:pt x="83" y="623"/>
                  </a:lnTo>
                  <a:lnTo>
                    <a:pt x="70" y="657"/>
                  </a:lnTo>
                  <a:lnTo>
                    <a:pt x="57" y="695"/>
                  </a:lnTo>
                  <a:lnTo>
                    <a:pt x="41" y="741"/>
                  </a:lnTo>
                  <a:lnTo>
                    <a:pt x="30" y="784"/>
                  </a:lnTo>
                  <a:lnTo>
                    <a:pt x="19" y="829"/>
                  </a:lnTo>
                  <a:lnTo>
                    <a:pt x="14" y="872"/>
                  </a:lnTo>
                  <a:lnTo>
                    <a:pt x="6" y="923"/>
                  </a:lnTo>
                  <a:lnTo>
                    <a:pt x="1" y="985"/>
                  </a:lnTo>
                  <a:lnTo>
                    <a:pt x="0" y="1035"/>
                  </a:lnTo>
                  <a:lnTo>
                    <a:pt x="1" y="1083"/>
                  </a:lnTo>
                  <a:lnTo>
                    <a:pt x="5" y="1130"/>
                  </a:lnTo>
                  <a:lnTo>
                    <a:pt x="10" y="1173"/>
                  </a:lnTo>
                  <a:lnTo>
                    <a:pt x="16" y="1218"/>
                  </a:lnTo>
                  <a:lnTo>
                    <a:pt x="26" y="1264"/>
                  </a:lnTo>
                  <a:lnTo>
                    <a:pt x="39" y="1314"/>
                  </a:lnTo>
                  <a:lnTo>
                    <a:pt x="55" y="1365"/>
                  </a:lnTo>
                  <a:lnTo>
                    <a:pt x="71" y="1412"/>
                  </a:lnTo>
                  <a:lnTo>
                    <a:pt x="89" y="1459"/>
                  </a:lnTo>
                  <a:lnTo>
                    <a:pt x="111" y="1504"/>
                  </a:lnTo>
                  <a:lnTo>
                    <a:pt x="137" y="1547"/>
                  </a:lnTo>
                  <a:lnTo>
                    <a:pt x="39" y="1621"/>
                  </a:lnTo>
                  <a:lnTo>
                    <a:pt x="578" y="1766"/>
                  </a:lnTo>
                  <a:lnTo>
                    <a:pt x="651" y="1237"/>
                  </a:lnTo>
                  <a:lnTo>
                    <a:pt x="567" y="1299"/>
                  </a:lnTo>
                  <a:lnTo>
                    <a:pt x="542" y="1260"/>
                  </a:lnTo>
                  <a:lnTo>
                    <a:pt x="527" y="1226"/>
                  </a:lnTo>
                  <a:lnTo>
                    <a:pt x="513" y="1190"/>
                  </a:lnTo>
                  <a:lnTo>
                    <a:pt x="503" y="1154"/>
                  </a:lnTo>
                  <a:lnTo>
                    <a:pt x="497" y="1120"/>
                  </a:lnTo>
                  <a:lnTo>
                    <a:pt x="494" y="1087"/>
                  </a:lnTo>
                  <a:lnTo>
                    <a:pt x="491" y="1053"/>
                  </a:lnTo>
                  <a:lnTo>
                    <a:pt x="491" y="1020"/>
                  </a:lnTo>
                  <a:lnTo>
                    <a:pt x="493" y="980"/>
                  </a:lnTo>
                  <a:lnTo>
                    <a:pt x="498" y="941"/>
                  </a:lnTo>
                  <a:lnTo>
                    <a:pt x="506" y="898"/>
                  </a:lnTo>
                  <a:lnTo>
                    <a:pt x="516" y="863"/>
                  </a:lnTo>
                  <a:lnTo>
                    <a:pt x="531" y="824"/>
                  </a:lnTo>
                  <a:lnTo>
                    <a:pt x="544" y="791"/>
                  </a:lnTo>
                  <a:lnTo>
                    <a:pt x="562" y="759"/>
                  </a:lnTo>
                  <a:lnTo>
                    <a:pt x="578" y="734"/>
                  </a:lnTo>
                  <a:lnTo>
                    <a:pt x="593" y="713"/>
                  </a:lnTo>
                  <a:lnTo>
                    <a:pt x="608" y="693"/>
                  </a:lnTo>
                  <a:lnTo>
                    <a:pt x="625" y="672"/>
                  </a:lnTo>
                  <a:lnTo>
                    <a:pt x="644" y="651"/>
                  </a:lnTo>
                  <a:lnTo>
                    <a:pt x="660" y="636"/>
                  </a:lnTo>
                  <a:lnTo>
                    <a:pt x="678" y="616"/>
                  </a:lnTo>
                  <a:lnTo>
                    <a:pt x="696" y="601"/>
                  </a:lnTo>
                  <a:lnTo>
                    <a:pt x="718" y="585"/>
                  </a:lnTo>
                  <a:lnTo>
                    <a:pt x="744" y="568"/>
                  </a:lnTo>
                  <a:lnTo>
                    <a:pt x="766" y="554"/>
                  </a:lnTo>
                  <a:lnTo>
                    <a:pt x="784" y="543"/>
                  </a:lnTo>
                  <a:lnTo>
                    <a:pt x="811" y="528"/>
                  </a:lnTo>
                  <a:lnTo>
                    <a:pt x="837" y="517"/>
                  </a:lnTo>
                  <a:lnTo>
                    <a:pt x="878" y="505"/>
                  </a:lnTo>
                  <a:lnTo>
                    <a:pt x="878" y="0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chemeClr val="tx1"/>
                </a:gs>
              </a:gsLst>
              <a:lin ang="18900000" scaled="1"/>
            </a:gradFill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50439" name="Freeform 7"/>
            <p:cNvSpPr>
              <a:spLocks/>
            </p:cNvSpPr>
            <p:nvPr/>
          </p:nvSpPr>
          <p:spPr bwMode="auto">
            <a:xfrm rot="-216084">
              <a:off x="3913" y="2258"/>
              <a:ext cx="672" cy="1542"/>
            </a:xfrm>
            <a:custGeom>
              <a:avLst/>
              <a:gdLst>
                <a:gd name="T0" fmla="*/ 124 w 831"/>
                <a:gd name="T1" fmla="*/ 560 h 1824"/>
                <a:gd name="T2" fmla="*/ 113 w 831"/>
                <a:gd name="T3" fmla="*/ 552 h 1824"/>
                <a:gd name="T4" fmla="*/ 106 w 831"/>
                <a:gd name="T5" fmla="*/ 545 h 1824"/>
                <a:gd name="T6" fmla="*/ 97 w 831"/>
                <a:gd name="T7" fmla="*/ 538 h 1824"/>
                <a:gd name="T8" fmla="*/ 89 w 831"/>
                <a:gd name="T9" fmla="*/ 529 h 1824"/>
                <a:gd name="T10" fmla="*/ 80 w 831"/>
                <a:gd name="T11" fmla="*/ 518 h 1824"/>
                <a:gd name="T12" fmla="*/ 71 w 831"/>
                <a:gd name="T13" fmla="*/ 508 h 1824"/>
                <a:gd name="T14" fmla="*/ 63 w 831"/>
                <a:gd name="T15" fmla="*/ 497 h 1824"/>
                <a:gd name="T16" fmla="*/ 57 w 831"/>
                <a:gd name="T17" fmla="*/ 487 h 1824"/>
                <a:gd name="T18" fmla="*/ 50 w 831"/>
                <a:gd name="T19" fmla="*/ 476 h 1824"/>
                <a:gd name="T20" fmla="*/ 43 w 831"/>
                <a:gd name="T21" fmla="*/ 462 h 1824"/>
                <a:gd name="T22" fmla="*/ 37 w 831"/>
                <a:gd name="T23" fmla="*/ 451 h 1824"/>
                <a:gd name="T24" fmla="*/ 28 w 831"/>
                <a:gd name="T25" fmla="*/ 428 h 1824"/>
                <a:gd name="T26" fmla="*/ 21 w 831"/>
                <a:gd name="T27" fmla="*/ 408 h 1824"/>
                <a:gd name="T28" fmla="*/ 15 w 831"/>
                <a:gd name="T29" fmla="*/ 390 h 1824"/>
                <a:gd name="T30" fmla="*/ 10 w 831"/>
                <a:gd name="T31" fmla="*/ 369 h 1824"/>
                <a:gd name="T32" fmla="*/ 6 w 831"/>
                <a:gd name="T33" fmla="*/ 348 h 1824"/>
                <a:gd name="T34" fmla="*/ 2 w 831"/>
                <a:gd name="T35" fmla="*/ 326 h 1824"/>
                <a:gd name="T36" fmla="*/ 2 w 831"/>
                <a:gd name="T37" fmla="*/ 303 h 1824"/>
                <a:gd name="T38" fmla="*/ 1 w 831"/>
                <a:gd name="T39" fmla="*/ 280 h 1824"/>
                <a:gd name="T40" fmla="*/ 2 w 831"/>
                <a:gd name="T41" fmla="*/ 252 h 1824"/>
                <a:gd name="T42" fmla="*/ 3 w 831"/>
                <a:gd name="T43" fmla="*/ 224 h 1824"/>
                <a:gd name="T44" fmla="*/ 9 w 831"/>
                <a:gd name="T45" fmla="*/ 189 h 1824"/>
                <a:gd name="T46" fmla="*/ 15 w 831"/>
                <a:gd name="T47" fmla="*/ 160 h 1824"/>
                <a:gd name="T48" fmla="*/ 24 w 831"/>
                <a:gd name="T49" fmla="*/ 135 h 1824"/>
                <a:gd name="T50" fmla="*/ 33 w 831"/>
                <a:gd name="T51" fmla="*/ 111 h 1824"/>
                <a:gd name="T52" fmla="*/ 47 w 831"/>
                <a:gd name="T53" fmla="*/ 84 h 1824"/>
                <a:gd name="T54" fmla="*/ 61 w 831"/>
                <a:gd name="T55" fmla="*/ 58 h 1824"/>
                <a:gd name="T56" fmla="*/ 77 w 831"/>
                <a:gd name="T57" fmla="*/ 38 h 1824"/>
                <a:gd name="T58" fmla="*/ 188 w 831"/>
                <a:gd name="T59" fmla="*/ 16 h 1824"/>
                <a:gd name="T60" fmla="*/ 186 w 831"/>
                <a:gd name="T61" fmla="*/ 189 h 1824"/>
                <a:gd name="T62" fmla="*/ 145 w 831"/>
                <a:gd name="T63" fmla="*/ 161 h 1824"/>
                <a:gd name="T64" fmla="*/ 133 w 831"/>
                <a:gd name="T65" fmla="*/ 178 h 1824"/>
                <a:gd name="T66" fmla="*/ 125 w 831"/>
                <a:gd name="T67" fmla="*/ 197 h 1824"/>
                <a:gd name="T68" fmla="*/ 119 w 831"/>
                <a:gd name="T69" fmla="*/ 216 h 1824"/>
                <a:gd name="T70" fmla="*/ 115 w 831"/>
                <a:gd name="T71" fmla="*/ 238 h 1824"/>
                <a:gd name="T72" fmla="*/ 111 w 831"/>
                <a:gd name="T73" fmla="*/ 264 h 1824"/>
                <a:gd name="T74" fmla="*/ 111 w 831"/>
                <a:gd name="T75" fmla="*/ 287 h 1824"/>
                <a:gd name="T76" fmla="*/ 113 w 831"/>
                <a:gd name="T77" fmla="*/ 310 h 1824"/>
                <a:gd name="T78" fmla="*/ 117 w 831"/>
                <a:gd name="T79" fmla="*/ 326 h 1824"/>
                <a:gd name="T80" fmla="*/ 120 w 831"/>
                <a:gd name="T81" fmla="*/ 342 h 1824"/>
                <a:gd name="T82" fmla="*/ 125 w 831"/>
                <a:gd name="T83" fmla="*/ 355 h 1824"/>
                <a:gd name="T84" fmla="*/ 131 w 831"/>
                <a:gd name="T85" fmla="*/ 369 h 1824"/>
                <a:gd name="T86" fmla="*/ 139 w 831"/>
                <a:gd name="T87" fmla="*/ 384 h 1824"/>
                <a:gd name="T88" fmla="*/ 146 w 831"/>
                <a:gd name="T89" fmla="*/ 395 h 1824"/>
                <a:gd name="T90" fmla="*/ 155 w 831"/>
                <a:gd name="T91" fmla="*/ 407 h 1824"/>
                <a:gd name="T92" fmla="*/ 128 w 831"/>
                <a:gd name="T93" fmla="*/ 563 h 182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31"/>
                <a:gd name="T142" fmla="*/ 0 h 1824"/>
                <a:gd name="T143" fmla="*/ 831 w 831"/>
                <a:gd name="T144" fmla="*/ 1824 h 182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31" h="1824">
                  <a:moveTo>
                    <a:pt x="564" y="1824"/>
                  </a:moveTo>
                  <a:lnTo>
                    <a:pt x="545" y="1813"/>
                  </a:lnTo>
                  <a:lnTo>
                    <a:pt x="527" y="1804"/>
                  </a:lnTo>
                  <a:lnTo>
                    <a:pt x="502" y="1790"/>
                  </a:lnTo>
                  <a:lnTo>
                    <a:pt x="484" y="1778"/>
                  </a:lnTo>
                  <a:lnTo>
                    <a:pt x="466" y="1766"/>
                  </a:lnTo>
                  <a:lnTo>
                    <a:pt x="448" y="1753"/>
                  </a:lnTo>
                  <a:lnTo>
                    <a:pt x="429" y="1742"/>
                  </a:lnTo>
                  <a:lnTo>
                    <a:pt x="411" y="1729"/>
                  </a:lnTo>
                  <a:lnTo>
                    <a:pt x="393" y="1714"/>
                  </a:lnTo>
                  <a:lnTo>
                    <a:pt x="372" y="1696"/>
                  </a:lnTo>
                  <a:lnTo>
                    <a:pt x="355" y="1681"/>
                  </a:lnTo>
                  <a:lnTo>
                    <a:pt x="336" y="1665"/>
                  </a:lnTo>
                  <a:lnTo>
                    <a:pt x="317" y="1647"/>
                  </a:lnTo>
                  <a:lnTo>
                    <a:pt x="298" y="1628"/>
                  </a:lnTo>
                  <a:lnTo>
                    <a:pt x="281" y="1611"/>
                  </a:lnTo>
                  <a:lnTo>
                    <a:pt x="266" y="1592"/>
                  </a:lnTo>
                  <a:lnTo>
                    <a:pt x="251" y="1577"/>
                  </a:lnTo>
                  <a:lnTo>
                    <a:pt x="238" y="1559"/>
                  </a:lnTo>
                  <a:lnTo>
                    <a:pt x="222" y="1541"/>
                  </a:lnTo>
                  <a:lnTo>
                    <a:pt x="206" y="1520"/>
                  </a:lnTo>
                  <a:lnTo>
                    <a:pt x="191" y="1498"/>
                  </a:lnTo>
                  <a:lnTo>
                    <a:pt x="177" y="1478"/>
                  </a:lnTo>
                  <a:lnTo>
                    <a:pt x="163" y="1459"/>
                  </a:lnTo>
                  <a:lnTo>
                    <a:pt x="143" y="1426"/>
                  </a:lnTo>
                  <a:lnTo>
                    <a:pt x="123" y="1389"/>
                  </a:lnTo>
                  <a:lnTo>
                    <a:pt x="107" y="1361"/>
                  </a:lnTo>
                  <a:lnTo>
                    <a:pt x="90" y="1323"/>
                  </a:lnTo>
                  <a:lnTo>
                    <a:pt x="79" y="1295"/>
                  </a:lnTo>
                  <a:lnTo>
                    <a:pt x="67" y="1263"/>
                  </a:lnTo>
                  <a:lnTo>
                    <a:pt x="53" y="1228"/>
                  </a:lnTo>
                  <a:lnTo>
                    <a:pt x="43" y="1197"/>
                  </a:lnTo>
                  <a:lnTo>
                    <a:pt x="34" y="1161"/>
                  </a:lnTo>
                  <a:lnTo>
                    <a:pt x="25" y="1127"/>
                  </a:lnTo>
                  <a:lnTo>
                    <a:pt x="17" y="1089"/>
                  </a:lnTo>
                  <a:lnTo>
                    <a:pt x="10" y="1057"/>
                  </a:lnTo>
                  <a:lnTo>
                    <a:pt x="7" y="1020"/>
                  </a:lnTo>
                  <a:lnTo>
                    <a:pt x="3" y="983"/>
                  </a:lnTo>
                  <a:lnTo>
                    <a:pt x="1" y="947"/>
                  </a:lnTo>
                  <a:lnTo>
                    <a:pt x="1" y="907"/>
                  </a:lnTo>
                  <a:lnTo>
                    <a:pt x="0" y="858"/>
                  </a:lnTo>
                  <a:lnTo>
                    <a:pt x="3" y="814"/>
                  </a:lnTo>
                  <a:lnTo>
                    <a:pt x="7" y="768"/>
                  </a:lnTo>
                  <a:lnTo>
                    <a:pt x="15" y="725"/>
                  </a:lnTo>
                  <a:lnTo>
                    <a:pt x="24" y="674"/>
                  </a:lnTo>
                  <a:lnTo>
                    <a:pt x="38" y="614"/>
                  </a:lnTo>
                  <a:lnTo>
                    <a:pt x="53" y="566"/>
                  </a:lnTo>
                  <a:lnTo>
                    <a:pt x="69" y="521"/>
                  </a:lnTo>
                  <a:lnTo>
                    <a:pt x="87" y="477"/>
                  </a:lnTo>
                  <a:lnTo>
                    <a:pt x="106" y="438"/>
                  </a:lnTo>
                  <a:lnTo>
                    <a:pt x="125" y="397"/>
                  </a:lnTo>
                  <a:lnTo>
                    <a:pt x="149" y="357"/>
                  </a:lnTo>
                  <a:lnTo>
                    <a:pt x="177" y="313"/>
                  </a:lnTo>
                  <a:lnTo>
                    <a:pt x="208" y="270"/>
                  </a:lnTo>
                  <a:lnTo>
                    <a:pt x="238" y="230"/>
                  </a:lnTo>
                  <a:lnTo>
                    <a:pt x="270" y="191"/>
                  </a:lnTo>
                  <a:lnTo>
                    <a:pt x="305" y="155"/>
                  </a:lnTo>
                  <a:lnTo>
                    <a:pt x="343" y="123"/>
                  </a:lnTo>
                  <a:lnTo>
                    <a:pt x="272" y="0"/>
                  </a:lnTo>
                  <a:lnTo>
                    <a:pt x="831" y="52"/>
                  </a:lnTo>
                  <a:lnTo>
                    <a:pt x="808" y="584"/>
                  </a:lnTo>
                  <a:lnTo>
                    <a:pt x="824" y="616"/>
                  </a:lnTo>
                  <a:lnTo>
                    <a:pt x="674" y="493"/>
                  </a:lnTo>
                  <a:lnTo>
                    <a:pt x="638" y="522"/>
                  </a:lnTo>
                  <a:lnTo>
                    <a:pt x="613" y="549"/>
                  </a:lnTo>
                  <a:lnTo>
                    <a:pt x="589" y="579"/>
                  </a:lnTo>
                  <a:lnTo>
                    <a:pt x="568" y="610"/>
                  </a:lnTo>
                  <a:lnTo>
                    <a:pt x="552" y="641"/>
                  </a:lnTo>
                  <a:lnTo>
                    <a:pt x="539" y="671"/>
                  </a:lnTo>
                  <a:lnTo>
                    <a:pt x="525" y="702"/>
                  </a:lnTo>
                  <a:lnTo>
                    <a:pt x="515" y="734"/>
                  </a:lnTo>
                  <a:lnTo>
                    <a:pt x="504" y="772"/>
                  </a:lnTo>
                  <a:lnTo>
                    <a:pt x="497" y="811"/>
                  </a:lnTo>
                  <a:lnTo>
                    <a:pt x="491" y="854"/>
                  </a:lnTo>
                  <a:lnTo>
                    <a:pt x="489" y="891"/>
                  </a:lnTo>
                  <a:lnTo>
                    <a:pt x="491" y="932"/>
                  </a:lnTo>
                  <a:lnTo>
                    <a:pt x="494" y="968"/>
                  </a:lnTo>
                  <a:lnTo>
                    <a:pt x="501" y="1004"/>
                  </a:lnTo>
                  <a:lnTo>
                    <a:pt x="508" y="1033"/>
                  </a:lnTo>
                  <a:lnTo>
                    <a:pt x="516" y="1057"/>
                  </a:lnTo>
                  <a:lnTo>
                    <a:pt x="524" y="1081"/>
                  </a:lnTo>
                  <a:lnTo>
                    <a:pt x="533" y="1106"/>
                  </a:lnTo>
                  <a:lnTo>
                    <a:pt x="545" y="1132"/>
                  </a:lnTo>
                  <a:lnTo>
                    <a:pt x="555" y="1151"/>
                  </a:lnTo>
                  <a:lnTo>
                    <a:pt x="566" y="1176"/>
                  </a:lnTo>
                  <a:lnTo>
                    <a:pt x="579" y="1196"/>
                  </a:lnTo>
                  <a:lnTo>
                    <a:pt x="594" y="1218"/>
                  </a:lnTo>
                  <a:lnTo>
                    <a:pt x="614" y="1242"/>
                  </a:lnTo>
                  <a:lnTo>
                    <a:pt x="630" y="1262"/>
                  </a:lnTo>
                  <a:lnTo>
                    <a:pt x="644" y="1278"/>
                  </a:lnTo>
                  <a:lnTo>
                    <a:pt x="665" y="1301"/>
                  </a:lnTo>
                  <a:lnTo>
                    <a:pt x="686" y="1320"/>
                  </a:lnTo>
                  <a:lnTo>
                    <a:pt x="721" y="1344"/>
                  </a:lnTo>
                  <a:lnTo>
                    <a:pt x="564" y="182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chemeClr val="tx1"/>
                </a:gs>
              </a:gsLst>
              <a:lin ang="18900000" scaled="1"/>
            </a:gradFill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50440" name="Freeform 8"/>
            <p:cNvSpPr>
              <a:spLocks/>
            </p:cNvSpPr>
            <p:nvPr/>
          </p:nvSpPr>
          <p:spPr bwMode="auto">
            <a:xfrm rot="1589357" flipH="1">
              <a:off x="3835" y="3188"/>
              <a:ext cx="1442" cy="644"/>
            </a:xfrm>
            <a:custGeom>
              <a:avLst/>
              <a:gdLst>
                <a:gd name="T0" fmla="*/ 0 w 1781"/>
                <a:gd name="T1" fmla="*/ 37 h 762"/>
                <a:gd name="T2" fmla="*/ 4 w 1781"/>
                <a:gd name="T3" fmla="*/ 52 h 762"/>
                <a:gd name="T4" fmla="*/ 9 w 1781"/>
                <a:gd name="T5" fmla="*/ 63 h 762"/>
                <a:gd name="T6" fmla="*/ 14 w 1781"/>
                <a:gd name="T7" fmla="*/ 74 h 762"/>
                <a:gd name="T8" fmla="*/ 19 w 1781"/>
                <a:gd name="T9" fmla="*/ 87 h 762"/>
                <a:gd name="T10" fmla="*/ 26 w 1781"/>
                <a:gd name="T11" fmla="*/ 99 h 762"/>
                <a:gd name="T12" fmla="*/ 32 w 1781"/>
                <a:gd name="T13" fmla="*/ 112 h 762"/>
                <a:gd name="T14" fmla="*/ 40 w 1781"/>
                <a:gd name="T15" fmla="*/ 123 h 762"/>
                <a:gd name="T16" fmla="*/ 46 w 1781"/>
                <a:gd name="T17" fmla="*/ 134 h 762"/>
                <a:gd name="T18" fmla="*/ 54 w 1781"/>
                <a:gd name="T19" fmla="*/ 145 h 762"/>
                <a:gd name="T20" fmla="*/ 63 w 1781"/>
                <a:gd name="T21" fmla="*/ 156 h 762"/>
                <a:gd name="T22" fmla="*/ 71 w 1781"/>
                <a:gd name="T23" fmla="*/ 166 h 762"/>
                <a:gd name="T24" fmla="*/ 87 w 1781"/>
                <a:gd name="T25" fmla="*/ 179 h 762"/>
                <a:gd name="T26" fmla="*/ 101 w 1781"/>
                <a:gd name="T27" fmla="*/ 192 h 762"/>
                <a:gd name="T28" fmla="*/ 114 w 1781"/>
                <a:gd name="T29" fmla="*/ 200 h 762"/>
                <a:gd name="T30" fmla="*/ 129 w 1781"/>
                <a:gd name="T31" fmla="*/ 210 h 762"/>
                <a:gd name="T32" fmla="*/ 143 w 1781"/>
                <a:gd name="T33" fmla="*/ 218 h 762"/>
                <a:gd name="T34" fmla="*/ 160 w 1781"/>
                <a:gd name="T35" fmla="*/ 224 h 762"/>
                <a:gd name="T36" fmla="*/ 176 w 1781"/>
                <a:gd name="T37" fmla="*/ 229 h 762"/>
                <a:gd name="T38" fmla="*/ 194 w 1781"/>
                <a:gd name="T39" fmla="*/ 232 h 762"/>
                <a:gd name="T40" fmla="*/ 215 w 1781"/>
                <a:gd name="T41" fmla="*/ 234 h 762"/>
                <a:gd name="T42" fmla="*/ 235 w 1781"/>
                <a:gd name="T43" fmla="*/ 233 h 762"/>
                <a:gd name="T44" fmla="*/ 261 w 1781"/>
                <a:gd name="T45" fmla="*/ 229 h 762"/>
                <a:gd name="T46" fmla="*/ 283 w 1781"/>
                <a:gd name="T47" fmla="*/ 224 h 762"/>
                <a:gd name="T48" fmla="*/ 302 w 1781"/>
                <a:gd name="T49" fmla="*/ 215 h 762"/>
                <a:gd name="T50" fmla="*/ 322 w 1781"/>
                <a:gd name="T51" fmla="*/ 204 h 762"/>
                <a:gd name="T52" fmla="*/ 342 w 1781"/>
                <a:gd name="T53" fmla="*/ 188 h 762"/>
                <a:gd name="T54" fmla="*/ 362 w 1781"/>
                <a:gd name="T55" fmla="*/ 172 h 762"/>
                <a:gd name="T56" fmla="*/ 380 w 1781"/>
                <a:gd name="T57" fmla="*/ 151 h 762"/>
                <a:gd name="T58" fmla="*/ 406 w 1781"/>
                <a:gd name="T59" fmla="*/ 5 h 762"/>
                <a:gd name="T60" fmla="*/ 303 w 1781"/>
                <a:gd name="T61" fmla="*/ 39 h 762"/>
                <a:gd name="T62" fmla="*/ 288 w 1781"/>
                <a:gd name="T63" fmla="*/ 56 h 762"/>
                <a:gd name="T64" fmla="*/ 274 w 1781"/>
                <a:gd name="T65" fmla="*/ 68 h 762"/>
                <a:gd name="T66" fmla="*/ 259 w 1781"/>
                <a:gd name="T67" fmla="*/ 74 h 762"/>
                <a:gd name="T68" fmla="*/ 244 w 1781"/>
                <a:gd name="T69" fmla="*/ 80 h 762"/>
                <a:gd name="T70" fmla="*/ 226 w 1781"/>
                <a:gd name="T71" fmla="*/ 84 h 762"/>
                <a:gd name="T72" fmla="*/ 208 w 1781"/>
                <a:gd name="T73" fmla="*/ 84 h 762"/>
                <a:gd name="T74" fmla="*/ 191 w 1781"/>
                <a:gd name="T75" fmla="*/ 80 h 762"/>
                <a:gd name="T76" fmla="*/ 177 w 1781"/>
                <a:gd name="T77" fmla="*/ 73 h 762"/>
                <a:gd name="T78" fmla="*/ 166 w 1781"/>
                <a:gd name="T79" fmla="*/ 67 h 762"/>
                <a:gd name="T80" fmla="*/ 155 w 1781"/>
                <a:gd name="T81" fmla="*/ 58 h 762"/>
                <a:gd name="T82" fmla="*/ 146 w 1781"/>
                <a:gd name="T83" fmla="*/ 51 h 762"/>
                <a:gd name="T84" fmla="*/ 136 w 1781"/>
                <a:gd name="T85" fmla="*/ 41 h 762"/>
                <a:gd name="T86" fmla="*/ 125 w 1781"/>
                <a:gd name="T87" fmla="*/ 30 h 762"/>
                <a:gd name="T88" fmla="*/ 118 w 1781"/>
                <a:gd name="T89" fmla="*/ 18 h 762"/>
                <a:gd name="T90" fmla="*/ 106 w 1781"/>
                <a:gd name="T91" fmla="*/ 0 h 76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781"/>
                <a:gd name="T139" fmla="*/ 0 h 762"/>
                <a:gd name="T140" fmla="*/ 1781 w 1781"/>
                <a:gd name="T141" fmla="*/ 762 h 76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781" h="762">
                  <a:moveTo>
                    <a:pt x="301" y="200"/>
                  </a:moveTo>
                  <a:lnTo>
                    <a:pt x="0" y="121"/>
                  </a:lnTo>
                  <a:lnTo>
                    <a:pt x="8" y="140"/>
                  </a:lnTo>
                  <a:lnTo>
                    <a:pt x="19" y="166"/>
                  </a:lnTo>
                  <a:lnTo>
                    <a:pt x="29" y="185"/>
                  </a:lnTo>
                  <a:lnTo>
                    <a:pt x="39" y="204"/>
                  </a:lnTo>
                  <a:lnTo>
                    <a:pt x="50" y="223"/>
                  </a:lnTo>
                  <a:lnTo>
                    <a:pt x="60" y="243"/>
                  </a:lnTo>
                  <a:lnTo>
                    <a:pt x="70" y="262"/>
                  </a:lnTo>
                  <a:lnTo>
                    <a:pt x="84" y="282"/>
                  </a:lnTo>
                  <a:lnTo>
                    <a:pt x="99" y="305"/>
                  </a:lnTo>
                  <a:lnTo>
                    <a:pt x="112" y="323"/>
                  </a:lnTo>
                  <a:lnTo>
                    <a:pt x="127" y="344"/>
                  </a:lnTo>
                  <a:lnTo>
                    <a:pt x="143" y="365"/>
                  </a:lnTo>
                  <a:lnTo>
                    <a:pt x="160" y="385"/>
                  </a:lnTo>
                  <a:lnTo>
                    <a:pt x="175" y="404"/>
                  </a:lnTo>
                  <a:lnTo>
                    <a:pt x="192" y="421"/>
                  </a:lnTo>
                  <a:lnTo>
                    <a:pt x="206" y="437"/>
                  </a:lnTo>
                  <a:lnTo>
                    <a:pt x="222" y="452"/>
                  </a:lnTo>
                  <a:lnTo>
                    <a:pt x="239" y="470"/>
                  </a:lnTo>
                  <a:lnTo>
                    <a:pt x="258" y="488"/>
                  </a:lnTo>
                  <a:lnTo>
                    <a:pt x="278" y="505"/>
                  </a:lnTo>
                  <a:lnTo>
                    <a:pt x="297" y="520"/>
                  </a:lnTo>
                  <a:lnTo>
                    <a:pt x="314" y="536"/>
                  </a:lnTo>
                  <a:lnTo>
                    <a:pt x="345" y="560"/>
                  </a:lnTo>
                  <a:lnTo>
                    <a:pt x="379" y="583"/>
                  </a:lnTo>
                  <a:lnTo>
                    <a:pt x="406" y="602"/>
                  </a:lnTo>
                  <a:lnTo>
                    <a:pt x="442" y="623"/>
                  </a:lnTo>
                  <a:lnTo>
                    <a:pt x="469" y="637"/>
                  </a:lnTo>
                  <a:lnTo>
                    <a:pt x="499" y="652"/>
                  </a:lnTo>
                  <a:lnTo>
                    <a:pt x="532" y="669"/>
                  </a:lnTo>
                  <a:lnTo>
                    <a:pt x="563" y="682"/>
                  </a:lnTo>
                  <a:lnTo>
                    <a:pt x="597" y="695"/>
                  </a:lnTo>
                  <a:lnTo>
                    <a:pt x="631" y="707"/>
                  </a:lnTo>
                  <a:lnTo>
                    <a:pt x="667" y="720"/>
                  </a:lnTo>
                  <a:lnTo>
                    <a:pt x="698" y="729"/>
                  </a:lnTo>
                  <a:lnTo>
                    <a:pt x="734" y="737"/>
                  </a:lnTo>
                  <a:lnTo>
                    <a:pt x="771" y="744"/>
                  </a:lnTo>
                  <a:lnTo>
                    <a:pt x="807" y="749"/>
                  </a:lnTo>
                  <a:lnTo>
                    <a:pt x="847" y="754"/>
                  </a:lnTo>
                  <a:lnTo>
                    <a:pt x="895" y="760"/>
                  </a:lnTo>
                  <a:lnTo>
                    <a:pt x="940" y="761"/>
                  </a:lnTo>
                  <a:lnTo>
                    <a:pt x="986" y="762"/>
                  </a:lnTo>
                  <a:lnTo>
                    <a:pt x="1029" y="758"/>
                  </a:lnTo>
                  <a:lnTo>
                    <a:pt x="1080" y="755"/>
                  </a:lnTo>
                  <a:lnTo>
                    <a:pt x="1142" y="746"/>
                  </a:lnTo>
                  <a:lnTo>
                    <a:pt x="1191" y="737"/>
                  </a:lnTo>
                  <a:lnTo>
                    <a:pt x="1238" y="725"/>
                  </a:lnTo>
                  <a:lnTo>
                    <a:pt x="1283" y="711"/>
                  </a:lnTo>
                  <a:lnTo>
                    <a:pt x="1324" y="697"/>
                  </a:lnTo>
                  <a:lnTo>
                    <a:pt x="1366" y="682"/>
                  </a:lnTo>
                  <a:lnTo>
                    <a:pt x="1409" y="662"/>
                  </a:lnTo>
                  <a:lnTo>
                    <a:pt x="1455" y="639"/>
                  </a:lnTo>
                  <a:lnTo>
                    <a:pt x="1502" y="612"/>
                  </a:lnTo>
                  <a:lnTo>
                    <a:pt x="1544" y="586"/>
                  </a:lnTo>
                  <a:lnTo>
                    <a:pt x="1586" y="559"/>
                  </a:lnTo>
                  <a:lnTo>
                    <a:pt x="1625" y="528"/>
                  </a:lnTo>
                  <a:lnTo>
                    <a:pt x="1662" y="493"/>
                  </a:lnTo>
                  <a:lnTo>
                    <a:pt x="1755" y="573"/>
                  </a:lnTo>
                  <a:lnTo>
                    <a:pt x="1781" y="15"/>
                  </a:lnTo>
                  <a:lnTo>
                    <a:pt x="1249" y="58"/>
                  </a:lnTo>
                  <a:lnTo>
                    <a:pt x="1327" y="126"/>
                  </a:lnTo>
                  <a:lnTo>
                    <a:pt x="1295" y="159"/>
                  </a:lnTo>
                  <a:lnTo>
                    <a:pt x="1265" y="181"/>
                  </a:lnTo>
                  <a:lnTo>
                    <a:pt x="1232" y="202"/>
                  </a:lnTo>
                  <a:lnTo>
                    <a:pt x="1199" y="220"/>
                  </a:lnTo>
                  <a:lnTo>
                    <a:pt x="1168" y="233"/>
                  </a:lnTo>
                  <a:lnTo>
                    <a:pt x="1136" y="243"/>
                  </a:lnTo>
                  <a:lnTo>
                    <a:pt x="1103" y="253"/>
                  </a:lnTo>
                  <a:lnTo>
                    <a:pt x="1071" y="260"/>
                  </a:lnTo>
                  <a:lnTo>
                    <a:pt x="1032" y="267"/>
                  </a:lnTo>
                  <a:lnTo>
                    <a:pt x="992" y="270"/>
                  </a:lnTo>
                  <a:lnTo>
                    <a:pt x="949" y="272"/>
                  </a:lnTo>
                  <a:lnTo>
                    <a:pt x="912" y="270"/>
                  </a:lnTo>
                  <a:lnTo>
                    <a:pt x="871" y="263"/>
                  </a:lnTo>
                  <a:lnTo>
                    <a:pt x="836" y="258"/>
                  </a:lnTo>
                  <a:lnTo>
                    <a:pt x="801" y="247"/>
                  </a:lnTo>
                  <a:lnTo>
                    <a:pt x="773" y="237"/>
                  </a:lnTo>
                  <a:lnTo>
                    <a:pt x="749" y="227"/>
                  </a:lnTo>
                  <a:lnTo>
                    <a:pt x="727" y="216"/>
                  </a:lnTo>
                  <a:lnTo>
                    <a:pt x="703" y="204"/>
                  </a:lnTo>
                  <a:lnTo>
                    <a:pt x="678" y="190"/>
                  </a:lnTo>
                  <a:lnTo>
                    <a:pt x="660" y="178"/>
                  </a:lnTo>
                  <a:lnTo>
                    <a:pt x="636" y="164"/>
                  </a:lnTo>
                  <a:lnTo>
                    <a:pt x="618" y="150"/>
                  </a:lnTo>
                  <a:lnTo>
                    <a:pt x="598" y="132"/>
                  </a:lnTo>
                  <a:lnTo>
                    <a:pt x="568" y="113"/>
                  </a:lnTo>
                  <a:lnTo>
                    <a:pt x="550" y="95"/>
                  </a:lnTo>
                  <a:lnTo>
                    <a:pt x="532" y="78"/>
                  </a:lnTo>
                  <a:lnTo>
                    <a:pt x="517" y="57"/>
                  </a:lnTo>
                  <a:lnTo>
                    <a:pt x="493" y="35"/>
                  </a:lnTo>
                  <a:lnTo>
                    <a:pt x="466" y="0"/>
                  </a:lnTo>
                  <a:lnTo>
                    <a:pt x="301" y="200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chemeClr val="tx1"/>
                </a:gs>
              </a:gsLst>
              <a:lin ang="18900000" scaled="1"/>
            </a:gradFill>
            <a:ln w="3175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50441" name="Freeform 9"/>
            <p:cNvSpPr>
              <a:spLocks/>
            </p:cNvSpPr>
            <p:nvPr/>
          </p:nvSpPr>
          <p:spPr bwMode="auto">
            <a:xfrm rot="533195">
              <a:off x="4607" y="3244"/>
              <a:ext cx="890" cy="690"/>
            </a:xfrm>
            <a:custGeom>
              <a:avLst/>
              <a:gdLst>
                <a:gd name="T0" fmla="*/ 171 w 1085"/>
                <a:gd name="T1" fmla="*/ 55 h 817"/>
                <a:gd name="T2" fmla="*/ 182 w 1085"/>
                <a:gd name="T3" fmla="*/ 73 h 817"/>
                <a:gd name="T4" fmla="*/ 208 w 1085"/>
                <a:gd name="T5" fmla="*/ 64 h 817"/>
                <a:gd name="T6" fmla="*/ 226 w 1085"/>
                <a:gd name="T7" fmla="*/ 57 h 817"/>
                <a:gd name="T8" fmla="*/ 234 w 1085"/>
                <a:gd name="T9" fmla="*/ 52 h 817"/>
                <a:gd name="T10" fmla="*/ 236 w 1085"/>
                <a:gd name="T11" fmla="*/ 50 h 817"/>
                <a:gd name="T12" fmla="*/ 238 w 1085"/>
                <a:gd name="T13" fmla="*/ 46 h 817"/>
                <a:gd name="T14" fmla="*/ 238 w 1085"/>
                <a:gd name="T15" fmla="*/ 46 h 817"/>
                <a:gd name="T16" fmla="*/ 238 w 1085"/>
                <a:gd name="T17" fmla="*/ 48 h 817"/>
                <a:gd name="T18" fmla="*/ 237 w 1085"/>
                <a:gd name="T19" fmla="*/ 48 h 817"/>
                <a:gd name="T20" fmla="*/ 238 w 1085"/>
                <a:gd name="T21" fmla="*/ 48 h 817"/>
                <a:gd name="T22" fmla="*/ 241 w 1085"/>
                <a:gd name="T23" fmla="*/ 46 h 817"/>
                <a:gd name="T24" fmla="*/ 241 w 1085"/>
                <a:gd name="T25" fmla="*/ 46 h 817"/>
                <a:gd name="T26" fmla="*/ 244 w 1085"/>
                <a:gd name="T27" fmla="*/ 44 h 817"/>
                <a:gd name="T28" fmla="*/ 247 w 1085"/>
                <a:gd name="T29" fmla="*/ 41 h 817"/>
                <a:gd name="T30" fmla="*/ 249 w 1085"/>
                <a:gd name="T31" fmla="*/ 40 h 817"/>
                <a:gd name="T32" fmla="*/ 250 w 1085"/>
                <a:gd name="T33" fmla="*/ 38 h 817"/>
                <a:gd name="T34" fmla="*/ 257 w 1085"/>
                <a:gd name="T35" fmla="*/ 35 h 817"/>
                <a:gd name="T36" fmla="*/ 260 w 1085"/>
                <a:gd name="T37" fmla="*/ 32 h 817"/>
                <a:gd name="T38" fmla="*/ 265 w 1085"/>
                <a:gd name="T39" fmla="*/ 30 h 817"/>
                <a:gd name="T40" fmla="*/ 268 w 1085"/>
                <a:gd name="T41" fmla="*/ 28 h 817"/>
                <a:gd name="T42" fmla="*/ 267 w 1085"/>
                <a:gd name="T43" fmla="*/ 43 h 817"/>
                <a:gd name="T44" fmla="*/ 257 w 1085"/>
                <a:gd name="T45" fmla="*/ 68 h 817"/>
                <a:gd name="T46" fmla="*/ 245 w 1085"/>
                <a:gd name="T47" fmla="*/ 93 h 817"/>
                <a:gd name="T48" fmla="*/ 228 w 1085"/>
                <a:gd name="T49" fmla="*/ 120 h 817"/>
                <a:gd name="T50" fmla="*/ 212 w 1085"/>
                <a:gd name="T51" fmla="*/ 141 h 817"/>
                <a:gd name="T52" fmla="*/ 195 w 1085"/>
                <a:gd name="T53" fmla="*/ 160 h 817"/>
                <a:gd name="T54" fmla="*/ 176 w 1085"/>
                <a:gd name="T55" fmla="*/ 178 h 817"/>
                <a:gd name="T56" fmla="*/ 154 w 1085"/>
                <a:gd name="T57" fmla="*/ 195 h 817"/>
                <a:gd name="T58" fmla="*/ 131 w 1085"/>
                <a:gd name="T59" fmla="*/ 209 h 817"/>
                <a:gd name="T60" fmla="*/ 127 w 1085"/>
                <a:gd name="T61" fmla="*/ 250 h 817"/>
                <a:gd name="T62" fmla="*/ 70 w 1085"/>
                <a:gd name="T63" fmla="*/ 41 h 817"/>
                <a:gd name="T64" fmla="*/ 88 w 1085"/>
                <a:gd name="T65" fmla="*/ 67 h 817"/>
                <a:gd name="T66" fmla="*/ 104 w 1085"/>
                <a:gd name="T67" fmla="*/ 57 h 817"/>
                <a:gd name="T68" fmla="*/ 118 w 1085"/>
                <a:gd name="T69" fmla="*/ 43 h 817"/>
                <a:gd name="T70" fmla="*/ 130 w 1085"/>
                <a:gd name="T71" fmla="*/ 28 h 817"/>
                <a:gd name="T72" fmla="*/ 142 w 1085"/>
                <a:gd name="T73" fmla="*/ 10 h 817"/>
                <a:gd name="T74" fmla="*/ 150 w 1085"/>
                <a:gd name="T75" fmla="*/ 5 h 817"/>
                <a:gd name="T76" fmla="*/ 152 w 1085"/>
                <a:gd name="T77" fmla="*/ 10 h 817"/>
                <a:gd name="T78" fmla="*/ 153 w 1085"/>
                <a:gd name="T79" fmla="*/ 14 h 817"/>
                <a:gd name="T80" fmla="*/ 155 w 1085"/>
                <a:gd name="T81" fmla="*/ 18 h 817"/>
                <a:gd name="T82" fmla="*/ 154 w 1085"/>
                <a:gd name="T83" fmla="*/ 17 h 817"/>
                <a:gd name="T84" fmla="*/ 155 w 1085"/>
                <a:gd name="T85" fmla="*/ 17 h 817"/>
                <a:gd name="T86" fmla="*/ 156 w 1085"/>
                <a:gd name="T87" fmla="*/ 24 h 817"/>
                <a:gd name="T88" fmla="*/ 153 w 1085"/>
                <a:gd name="T89" fmla="*/ 15 h 817"/>
                <a:gd name="T90" fmla="*/ 155 w 1085"/>
                <a:gd name="T91" fmla="*/ 19 h 817"/>
                <a:gd name="T92" fmla="*/ 159 w 1085"/>
                <a:gd name="T93" fmla="*/ 30 h 817"/>
                <a:gd name="T94" fmla="*/ 165 w 1085"/>
                <a:gd name="T95" fmla="*/ 41 h 8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085"/>
                <a:gd name="T145" fmla="*/ 0 h 817"/>
                <a:gd name="T146" fmla="*/ 1085 w 1085"/>
                <a:gd name="T147" fmla="*/ 817 h 8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085" h="817">
                  <a:moveTo>
                    <a:pt x="668" y="153"/>
                  </a:moveTo>
                  <a:lnTo>
                    <a:pt x="683" y="180"/>
                  </a:lnTo>
                  <a:lnTo>
                    <a:pt x="704" y="208"/>
                  </a:lnTo>
                  <a:lnTo>
                    <a:pt x="728" y="237"/>
                  </a:lnTo>
                  <a:lnTo>
                    <a:pt x="791" y="223"/>
                  </a:lnTo>
                  <a:lnTo>
                    <a:pt x="828" y="211"/>
                  </a:lnTo>
                  <a:lnTo>
                    <a:pt x="861" y="201"/>
                  </a:lnTo>
                  <a:lnTo>
                    <a:pt x="902" y="187"/>
                  </a:lnTo>
                  <a:lnTo>
                    <a:pt x="930" y="175"/>
                  </a:lnTo>
                  <a:lnTo>
                    <a:pt x="936" y="171"/>
                  </a:lnTo>
                  <a:lnTo>
                    <a:pt x="942" y="166"/>
                  </a:lnTo>
                  <a:lnTo>
                    <a:pt x="945" y="162"/>
                  </a:lnTo>
                  <a:lnTo>
                    <a:pt x="947" y="162"/>
                  </a:lnTo>
                  <a:lnTo>
                    <a:pt x="953" y="151"/>
                  </a:lnTo>
                  <a:lnTo>
                    <a:pt x="950" y="156"/>
                  </a:lnTo>
                  <a:lnTo>
                    <a:pt x="954" y="151"/>
                  </a:lnTo>
                  <a:lnTo>
                    <a:pt x="950" y="157"/>
                  </a:lnTo>
                  <a:lnTo>
                    <a:pt x="956" y="156"/>
                  </a:lnTo>
                  <a:lnTo>
                    <a:pt x="953" y="159"/>
                  </a:lnTo>
                  <a:lnTo>
                    <a:pt x="948" y="159"/>
                  </a:lnTo>
                  <a:lnTo>
                    <a:pt x="951" y="157"/>
                  </a:lnTo>
                  <a:lnTo>
                    <a:pt x="956" y="157"/>
                  </a:lnTo>
                  <a:lnTo>
                    <a:pt x="957" y="154"/>
                  </a:lnTo>
                  <a:lnTo>
                    <a:pt x="962" y="150"/>
                  </a:lnTo>
                  <a:lnTo>
                    <a:pt x="974" y="145"/>
                  </a:lnTo>
                  <a:lnTo>
                    <a:pt x="966" y="151"/>
                  </a:lnTo>
                  <a:lnTo>
                    <a:pt x="971" y="144"/>
                  </a:lnTo>
                  <a:lnTo>
                    <a:pt x="977" y="144"/>
                  </a:lnTo>
                  <a:lnTo>
                    <a:pt x="980" y="138"/>
                  </a:lnTo>
                  <a:lnTo>
                    <a:pt x="986" y="136"/>
                  </a:lnTo>
                  <a:lnTo>
                    <a:pt x="990" y="133"/>
                  </a:lnTo>
                  <a:lnTo>
                    <a:pt x="995" y="129"/>
                  </a:lnTo>
                  <a:lnTo>
                    <a:pt x="1011" y="121"/>
                  </a:lnTo>
                  <a:lnTo>
                    <a:pt x="1002" y="124"/>
                  </a:lnTo>
                  <a:lnTo>
                    <a:pt x="1017" y="117"/>
                  </a:lnTo>
                  <a:lnTo>
                    <a:pt x="1025" y="112"/>
                  </a:lnTo>
                  <a:lnTo>
                    <a:pt x="1035" y="108"/>
                  </a:lnTo>
                  <a:lnTo>
                    <a:pt x="1043" y="105"/>
                  </a:lnTo>
                  <a:lnTo>
                    <a:pt x="1052" y="102"/>
                  </a:lnTo>
                  <a:lnTo>
                    <a:pt x="1059" y="99"/>
                  </a:lnTo>
                  <a:lnTo>
                    <a:pt x="1067" y="96"/>
                  </a:lnTo>
                  <a:lnTo>
                    <a:pt x="1076" y="91"/>
                  </a:lnTo>
                  <a:lnTo>
                    <a:pt x="1085" y="93"/>
                  </a:lnTo>
                  <a:lnTo>
                    <a:pt x="1068" y="139"/>
                  </a:lnTo>
                  <a:lnTo>
                    <a:pt x="1049" y="179"/>
                  </a:lnTo>
                  <a:lnTo>
                    <a:pt x="1029" y="221"/>
                  </a:lnTo>
                  <a:lnTo>
                    <a:pt x="1005" y="257"/>
                  </a:lnTo>
                  <a:lnTo>
                    <a:pt x="979" y="301"/>
                  </a:lnTo>
                  <a:lnTo>
                    <a:pt x="943" y="352"/>
                  </a:lnTo>
                  <a:lnTo>
                    <a:pt x="912" y="391"/>
                  </a:lnTo>
                  <a:lnTo>
                    <a:pt x="880" y="427"/>
                  </a:lnTo>
                  <a:lnTo>
                    <a:pt x="847" y="461"/>
                  </a:lnTo>
                  <a:lnTo>
                    <a:pt x="816" y="491"/>
                  </a:lnTo>
                  <a:lnTo>
                    <a:pt x="782" y="522"/>
                  </a:lnTo>
                  <a:lnTo>
                    <a:pt x="745" y="551"/>
                  </a:lnTo>
                  <a:lnTo>
                    <a:pt x="703" y="581"/>
                  </a:lnTo>
                  <a:lnTo>
                    <a:pt x="658" y="610"/>
                  </a:lnTo>
                  <a:lnTo>
                    <a:pt x="616" y="635"/>
                  </a:lnTo>
                  <a:lnTo>
                    <a:pt x="572" y="660"/>
                  </a:lnTo>
                  <a:lnTo>
                    <a:pt x="526" y="681"/>
                  </a:lnTo>
                  <a:lnTo>
                    <a:pt x="479" y="697"/>
                  </a:lnTo>
                  <a:lnTo>
                    <a:pt x="507" y="817"/>
                  </a:lnTo>
                  <a:lnTo>
                    <a:pt x="0" y="583"/>
                  </a:lnTo>
                  <a:lnTo>
                    <a:pt x="282" y="130"/>
                  </a:lnTo>
                  <a:lnTo>
                    <a:pt x="307" y="231"/>
                  </a:lnTo>
                  <a:lnTo>
                    <a:pt x="351" y="217"/>
                  </a:lnTo>
                  <a:lnTo>
                    <a:pt x="384" y="201"/>
                  </a:lnTo>
                  <a:lnTo>
                    <a:pt x="418" y="182"/>
                  </a:lnTo>
                  <a:lnTo>
                    <a:pt x="449" y="161"/>
                  </a:lnTo>
                  <a:lnTo>
                    <a:pt x="475" y="139"/>
                  </a:lnTo>
                  <a:lnTo>
                    <a:pt x="499" y="115"/>
                  </a:lnTo>
                  <a:lnTo>
                    <a:pt x="523" y="91"/>
                  </a:lnTo>
                  <a:lnTo>
                    <a:pt x="544" y="66"/>
                  </a:lnTo>
                  <a:lnTo>
                    <a:pt x="568" y="33"/>
                  </a:lnTo>
                  <a:lnTo>
                    <a:pt x="589" y="0"/>
                  </a:lnTo>
                  <a:lnTo>
                    <a:pt x="600" y="15"/>
                  </a:lnTo>
                  <a:lnTo>
                    <a:pt x="605" y="27"/>
                  </a:lnTo>
                  <a:lnTo>
                    <a:pt x="608" y="31"/>
                  </a:lnTo>
                  <a:lnTo>
                    <a:pt x="612" y="42"/>
                  </a:lnTo>
                  <a:lnTo>
                    <a:pt x="612" y="46"/>
                  </a:lnTo>
                  <a:lnTo>
                    <a:pt x="614" y="54"/>
                  </a:lnTo>
                  <a:lnTo>
                    <a:pt x="618" y="58"/>
                  </a:lnTo>
                  <a:lnTo>
                    <a:pt x="620" y="61"/>
                  </a:lnTo>
                  <a:lnTo>
                    <a:pt x="617" y="55"/>
                  </a:lnTo>
                  <a:lnTo>
                    <a:pt x="612" y="48"/>
                  </a:lnTo>
                  <a:lnTo>
                    <a:pt x="620" y="54"/>
                  </a:lnTo>
                  <a:lnTo>
                    <a:pt x="627" y="70"/>
                  </a:lnTo>
                  <a:lnTo>
                    <a:pt x="626" y="76"/>
                  </a:lnTo>
                  <a:lnTo>
                    <a:pt x="620" y="57"/>
                  </a:lnTo>
                  <a:lnTo>
                    <a:pt x="615" y="48"/>
                  </a:lnTo>
                  <a:lnTo>
                    <a:pt x="617" y="54"/>
                  </a:lnTo>
                  <a:lnTo>
                    <a:pt x="620" y="61"/>
                  </a:lnTo>
                  <a:lnTo>
                    <a:pt x="626" y="73"/>
                  </a:lnTo>
                  <a:lnTo>
                    <a:pt x="638" y="94"/>
                  </a:lnTo>
                  <a:lnTo>
                    <a:pt x="650" y="108"/>
                  </a:lnTo>
                  <a:lnTo>
                    <a:pt x="659" y="133"/>
                  </a:lnTo>
                  <a:lnTo>
                    <a:pt x="668" y="153"/>
                  </a:lnTo>
                  <a:close/>
                </a:path>
              </a:pathLst>
            </a:custGeom>
            <a:gradFill rotWithShape="0">
              <a:gsLst>
                <a:gs pos="0">
                  <a:schemeClr val="tx1"/>
                </a:gs>
                <a:gs pos="100000">
                  <a:srgbClr val="FF0000"/>
                </a:gs>
              </a:gsLst>
              <a:lin ang="18900000" scaled="1"/>
            </a:gradFill>
            <a:ln w="3175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50442" name="WordArt 10"/>
            <p:cNvSpPr>
              <a:spLocks noChangeArrowheads="1" noChangeShapeType="1" noTextEdit="1"/>
            </p:cNvSpPr>
            <p:nvPr/>
          </p:nvSpPr>
          <p:spPr bwMode="auto">
            <a:xfrm rot="5400000">
              <a:off x="4962" y="2867"/>
              <a:ext cx="671" cy="273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1770924"/>
                </a:avLst>
              </a:prstTxWarp>
            </a:bodyPr>
            <a:lstStyle/>
            <a:p>
              <a:pPr algn="ctr"/>
              <a:r>
                <a:rPr lang="es-AR" sz="14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Tahoma"/>
                  <a:ea typeface="Tahoma"/>
                  <a:cs typeface="Tahoma"/>
                </a:rPr>
                <a:t>Análisis</a:t>
              </a:r>
            </a:p>
          </p:txBody>
        </p:sp>
        <p:sp>
          <p:nvSpPr>
            <p:cNvPr id="50443" name="WordArt 11"/>
            <p:cNvSpPr>
              <a:spLocks noChangeArrowheads="1" noChangeShapeType="1" noTextEdit="1"/>
            </p:cNvSpPr>
            <p:nvPr/>
          </p:nvSpPr>
          <p:spPr bwMode="auto">
            <a:xfrm rot="-1147255">
              <a:off x="4739" y="3353"/>
              <a:ext cx="648" cy="273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s-AR" sz="12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Tahoma"/>
                  <a:ea typeface="Tahoma"/>
                  <a:cs typeface="Tahoma"/>
                </a:rPr>
                <a:t>Planeación</a:t>
              </a:r>
            </a:p>
          </p:txBody>
        </p:sp>
        <p:sp>
          <p:nvSpPr>
            <p:cNvPr id="50444" name="WordArt 12"/>
            <p:cNvSpPr>
              <a:spLocks noChangeArrowheads="1" noChangeShapeType="1" noTextEdit="1"/>
            </p:cNvSpPr>
            <p:nvPr/>
          </p:nvSpPr>
          <p:spPr bwMode="auto">
            <a:xfrm rot="-3731982">
              <a:off x="3990" y="2612"/>
              <a:ext cx="474" cy="164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1201916"/>
                </a:avLst>
              </a:prstTxWarp>
            </a:bodyPr>
            <a:lstStyle/>
            <a:p>
              <a:pPr algn="ctr"/>
              <a:r>
                <a:rPr lang="es-AR" sz="12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Tahoma"/>
                  <a:ea typeface="Tahoma"/>
                  <a:cs typeface="Tahoma"/>
                </a:rPr>
                <a:t>Control</a:t>
              </a:r>
            </a:p>
          </p:txBody>
        </p:sp>
        <p:sp>
          <p:nvSpPr>
            <p:cNvPr id="50445" name="WordArt 13"/>
            <p:cNvSpPr>
              <a:spLocks noChangeArrowheads="1" noChangeShapeType="1" noTextEdit="1"/>
            </p:cNvSpPr>
            <p:nvPr/>
          </p:nvSpPr>
          <p:spPr bwMode="auto">
            <a:xfrm rot="2731044">
              <a:off x="4053" y="3249"/>
              <a:ext cx="598" cy="253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s-AR" sz="12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Tahoma"/>
                  <a:ea typeface="Tahoma"/>
                  <a:cs typeface="Tahoma"/>
                </a:rPr>
                <a:t>Ejecución</a:t>
              </a:r>
            </a:p>
          </p:txBody>
        </p:sp>
        <p:sp>
          <p:nvSpPr>
            <p:cNvPr id="50446" name="WordArt 14"/>
            <p:cNvSpPr>
              <a:spLocks noChangeArrowheads="1" noChangeShapeType="1" noTextEdit="1"/>
            </p:cNvSpPr>
            <p:nvPr/>
          </p:nvSpPr>
          <p:spPr bwMode="auto">
            <a:xfrm rot="777737">
              <a:off x="4585" y="2333"/>
              <a:ext cx="659" cy="132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765444"/>
                </a:avLst>
              </a:prstTxWarp>
            </a:bodyPr>
            <a:lstStyle/>
            <a:p>
              <a:pPr algn="ctr"/>
              <a:r>
                <a:rPr lang="es-AR" sz="12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Tahoma"/>
                  <a:ea typeface="Tahoma"/>
                  <a:cs typeface="Tahoma"/>
                </a:rPr>
                <a:t>Estrategia</a:t>
              </a:r>
            </a:p>
          </p:txBody>
        </p:sp>
      </p:grpSp>
      <p:sp>
        <p:nvSpPr>
          <p:cNvPr id="50181" name="Text Box 15"/>
          <p:cNvSpPr txBox="1">
            <a:spLocks noChangeArrowheads="1"/>
          </p:cNvSpPr>
          <p:nvPr/>
        </p:nvSpPr>
        <p:spPr bwMode="auto">
          <a:xfrm>
            <a:off x="5111750" y="1684338"/>
            <a:ext cx="3500438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69900" indent="-469900" algn="ctr" eaLnBrk="1" hangingPunct="1">
              <a:spcBef>
                <a:spcPct val="50000"/>
              </a:spcBef>
            </a:pPr>
            <a:r>
              <a:rPr lang="es-AR" sz="1600" b="1">
                <a:solidFill>
                  <a:schemeClr val="tx2"/>
                </a:solidFill>
              </a:rPr>
              <a:t>Procedimientos Administrativos</a:t>
            </a:r>
          </a:p>
        </p:txBody>
      </p:sp>
      <p:sp>
        <p:nvSpPr>
          <p:cNvPr id="50182" name="Rectangle 16"/>
          <p:cNvSpPr>
            <a:spLocks noChangeArrowheads="1"/>
          </p:cNvSpPr>
          <p:nvPr/>
        </p:nvSpPr>
        <p:spPr bwMode="auto">
          <a:xfrm>
            <a:off x="4267200" y="3556000"/>
            <a:ext cx="1117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algn="ctr" eaLnBrk="1" hangingPunct="1"/>
            <a:r>
              <a:rPr lang="es-AR" sz="1100" b="1" u="sng">
                <a:solidFill>
                  <a:srgbClr val="000000"/>
                </a:solidFill>
                <a:latin typeface="Arial" pitchFamily="34" charset="0"/>
              </a:rPr>
              <a:t>Usuarios Finales</a:t>
            </a:r>
            <a:endParaRPr lang="es-AR" sz="3200" b="1">
              <a:solidFill>
                <a:schemeClr val="tx2"/>
              </a:solidFill>
            </a:endParaRPr>
          </a:p>
        </p:txBody>
      </p:sp>
      <p:sp>
        <p:nvSpPr>
          <p:cNvPr id="50183" name="Rectangle 17"/>
          <p:cNvSpPr>
            <a:spLocks noChangeArrowheads="1"/>
          </p:cNvSpPr>
          <p:nvPr/>
        </p:nvSpPr>
        <p:spPr bwMode="auto">
          <a:xfrm>
            <a:off x="4211638" y="3749675"/>
            <a:ext cx="10414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algn="ctr" eaLnBrk="1" hangingPunct="1">
              <a:buFontTx/>
              <a:buChar char="•"/>
            </a:pPr>
            <a:r>
              <a:rPr lang="es-AR" sz="1100">
                <a:solidFill>
                  <a:srgbClr val="000000"/>
                </a:solidFill>
                <a:latin typeface="Arial" pitchFamily="34" charset="0"/>
              </a:rPr>
              <a:t> Carga de datos</a:t>
            </a:r>
            <a:endParaRPr lang="es-AR" sz="3200" b="1">
              <a:solidFill>
                <a:schemeClr val="tx2"/>
              </a:solidFill>
            </a:endParaRPr>
          </a:p>
        </p:txBody>
      </p:sp>
      <p:sp>
        <p:nvSpPr>
          <p:cNvPr id="50184" name="Rectangle 18"/>
          <p:cNvSpPr>
            <a:spLocks noChangeArrowheads="1"/>
          </p:cNvSpPr>
          <p:nvPr/>
        </p:nvSpPr>
        <p:spPr bwMode="auto">
          <a:xfrm>
            <a:off x="4232275" y="3933825"/>
            <a:ext cx="7096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algn="ctr" eaLnBrk="1" hangingPunct="1">
              <a:buFontTx/>
              <a:buChar char="•"/>
            </a:pPr>
            <a:r>
              <a:rPr lang="es-AR" sz="1100">
                <a:solidFill>
                  <a:srgbClr val="000000"/>
                </a:solidFill>
                <a:latin typeface="Arial" pitchFamily="34" charset="0"/>
              </a:rPr>
              <a:t> Consultas</a:t>
            </a:r>
            <a:endParaRPr lang="es-AR" sz="3200" b="1">
              <a:solidFill>
                <a:schemeClr val="tx2"/>
              </a:solidFill>
            </a:endParaRPr>
          </a:p>
        </p:txBody>
      </p:sp>
      <p:sp>
        <p:nvSpPr>
          <p:cNvPr id="50185" name="Rectangle 19"/>
          <p:cNvSpPr>
            <a:spLocks noChangeArrowheads="1"/>
          </p:cNvSpPr>
          <p:nvPr/>
        </p:nvSpPr>
        <p:spPr bwMode="auto">
          <a:xfrm>
            <a:off x="4232275" y="4084638"/>
            <a:ext cx="13589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algn="ctr" eaLnBrk="1" hangingPunct="1">
              <a:buFontTx/>
              <a:buChar char="•"/>
            </a:pPr>
            <a:r>
              <a:rPr lang="es-AR" sz="1100">
                <a:solidFill>
                  <a:srgbClr val="000000"/>
                </a:solidFill>
                <a:latin typeface="Arial" pitchFamily="34" charset="0"/>
              </a:rPr>
              <a:t> Emisión de Informes</a:t>
            </a:r>
            <a:endParaRPr lang="es-AR" sz="3200" b="1">
              <a:solidFill>
                <a:schemeClr val="tx2"/>
              </a:solidFill>
            </a:endParaRPr>
          </a:p>
        </p:txBody>
      </p:sp>
      <p:sp>
        <p:nvSpPr>
          <p:cNvPr id="50186" name="Rectangle 20"/>
          <p:cNvSpPr>
            <a:spLocks noChangeArrowheads="1"/>
          </p:cNvSpPr>
          <p:nvPr/>
        </p:nvSpPr>
        <p:spPr bwMode="auto">
          <a:xfrm>
            <a:off x="5030788" y="4216400"/>
            <a:ext cx="1587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algn="ctr" eaLnBrk="1" hangingPunct="1"/>
            <a:endParaRPr lang="es-AR" sz="3200" b="1">
              <a:solidFill>
                <a:schemeClr val="tx2"/>
              </a:solidFill>
            </a:endParaRPr>
          </a:p>
        </p:txBody>
      </p:sp>
      <p:sp>
        <p:nvSpPr>
          <p:cNvPr id="50187" name="Freeform 21"/>
          <p:cNvSpPr>
            <a:spLocks/>
          </p:cNvSpPr>
          <p:nvPr/>
        </p:nvSpPr>
        <p:spPr bwMode="auto">
          <a:xfrm>
            <a:off x="4329113" y="2778125"/>
            <a:ext cx="769937" cy="711200"/>
          </a:xfrm>
          <a:custGeom>
            <a:avLst/>
            <a:gdLst>
              <a:gd name="T0" fmla="*/ 2147483646 w 1258"/>
              <a:gd name="T1" fmla="*/ 0 h 664"/>
              <a:gd name="T2" fmla="*/ 0 w 1258"/>
              <a:gd name="T3" fmla="*/ 0 h 664"/>
              <a:gd name="T4" fmla="*/ 2147483646 w 1258"/>
              <a:gd name="T5" fmla="*/ 2147483646 h 664"/>
              <a:gd name="T6" fmla="*/ 2147483646 w 1258"/>
              <a:gd name="T7" fmla="*/ 0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1258"/>
              <a:gd name="T13" fmla="*/ 0 h 664"/>
              <a:gd name="T14" fmla="*/ 1258 w 1258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58" h="664">
                <a:moveTo>
                  <a:pt x="1258" y="0"/>
                </a:moveTo>
                <a:lnTo>
                  <a:pt x="0" y="0"/>
                </a:lnTo>
                <a:lnTo>
                  <a:pt x="630" y="664"/>
                </a:lnTo>
                <a:lnTo>
                  <a:pt x="1258" y="0"/>
                </a:lnTo>
                <a:close/>
              </a:path>
            </a:pathLst>
          </a:custGeom>
          <a:solidFill>
            <a:srgbClr val="CC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188" name="Freeform 22"/>
          <p:cNvSpPr>
            <a:spLocks/>
          </p:cNvSpPr>
          <p:nvPr/>
        </p:nvSpPr>
        <p:spPr bwMode="auto">
          <a:xfrm>
            <a:off x="4424363" y="2794000"/>
            <a:ext cx="582612" cy="695325"/>
          </a:xfrm>
          <a:custGeom>
            <a:avLst/>
            <a:gdLst>
              <a:gd name="T0" fmla="*/ 2147483646 w 949"/>
              <a:gd name="T1" fmla="*/ 2147483646 h 648"/>
              <a:gd name="T2" fmla="*/ 2147483646 w 949"/>
              <a:gd name="T3" fmla="*/ 2147483646 h 648"/>
              <a:gd name="T4" fmla="*/ 2147483646 w 949"/>
              <a:gd name="T5" fmla="*/ 2147483646 h 648"/>
              <a:gd name="T6" fmla="*/ 2147483646 w 949"/>
              <a:gd name="T7" fmla="*/ 2147483646 h 648"/>
              <a:gd name="T8" fmla="*/ 2147483646 w 949"/>
              <a:gd name="T9" fmla="*/ 2147483646 h 648"/>
              <a:gd name="T10" fmla="*/ 2147483646 w 949"/>
              <a:gd name="T11" fmla="*/ 2147483646 h 648"/>
              <a:gd name="T12" fmla="*/ 2147483646 w 949"/>
              <a:gd name="T13" fmla="*/ 2147483646 h 648"/>
              <a:gd name="T14" fmla="*/ 2147483646 w 949"/>
              <a:gd name="T15" fmla="*/ 2147483646 h 648"/>
              <a:gd name="T16" fmla="*/ 2147483646 w 949"/>
              <a:gd name="T17" fmla="*/ 2147483646 h 648"/>
              <a:gd name="T18" fmla="*/ 2147483646 w 949"/>
              <a:gd name="T19" fmla="*/ 2147483646 h 648"/>
              <a:gd name="T20" fmla="*/ 2147483646 w 949"/>
              <a:gd name="T21" fmla="*/ 2147483646 h 648"/>
              <a:gd name="T22" fmla="*/ 2147483646 w 949"/>
              <a:gd name="T23" fmla="*/ 2147483646 h 648"/>
              <a:gd name="T24" fmla="*/ 2147483646 w 949"/>
              <a:gd name="T25" fmla="*/ 2147483646 h 648"/>
              <a:gd name="T26" fmla="*/ 2147483646 w 949"/>
              <a:gd name="T27" fmla="*/ 2147483646 h 648"/>
              <a:gd name="T28" fmla="*/ 2147483646 w 949"/>
              <a:gd name="T29" fmla="*/ 2147483646 h 648"/>
              <a:gd name="T30" fmla="*/ 2147483646 w 949"/>
              <a:gd name="T31" fmla="*/ 2147483646 h 648"/>
              <a:gd name="T32" fmla="*/ 2147483646 w 949"/>
              <a:gd name="T33" fmla="*/ 2147483646 h 648"/>
              <a:gd name="T34" fmla="*/ 2147483646 w 949"/>
              <a:gd name="T35" fmla="*/ 2147483646 h 648"/>
              <a:gd name="T36" fmla="*/ 2147483646 w 949"/>
              <a:gd name="T37" fmla="*/ 2147483646 h 648"/>
              <a:gd name="T38" fmla="*/ 2147483646 w 949"/>
              <a:gd name="T39" fmla="*/ 2147483646 h 648"/>
              <a:gd name="T40" fmla="*/ 2147483646 w 949"/>
              <a:gd name="T41" fmla="*/ 2147483646 h 648"/>
              <a:gd name="T42" fmla="*/ 2147483646 w 949"/>
              <a:gd name="T43" fmla="*/ 2147483646 h 648"/>
              <a:gd name="T44" fmla="*/ 2147483646 w 949"/>
              <a:gd name="T45" fmla="*/ 2147483646 h 648"/>
              <a:gd name="T46" fmla="*/ 2147483646 w 949"/>
              <a:gd name="T47" fmla="*/ 2147483646 h 648"/>
              <a:gd name="T48" fmla="*/ 2147483646 w 949"/>
              <a:gd name="T49" fmla="*/ 2147483646 h 648"/>
              <a:gd name="T50" fmla="*/ 2147483646 w 949"/>
              <a:gd name="T51" fmla="*/ 2147483646 h 648"/>
              <a:gd name="T52" fmla="*/ 2147483646 w 949"/>
              <a:gd name="T53" fmla="*/ 2147483646 h 648"/>
              <a:gd name="T54" fmla="*/ 2147483646 w 949"/>
              <a:gd name="T55" fmla="*/ 2147483646 h 648"/>
              <a:gd name="T56" fmla="*/ 2147483646 w 949"/>
              <a:gd name="T57" fmla="*/ 2147483646 h 648"/>
              <a:gd name="T58" fmla="*/ 2147483646 w 949"/>
              <a:gd name="T59" fmla="*/ 2147483646 h 648"/>
              <a:gd name="T60" fmla="*/ 2147483646 w 949"/>
              <a:gd name="T61" fmla="*/ 2147483646 h 648"/>
              <a:gd name="T62" fmla="*/ 2147483646 w 949"/>
              <a:gd name="T63" fmla="*/ 2147483646 h 648"/>
              <a:gd name="T64" fmla="*/ 2147483646 w 949"/>
              <a:gd name="T65" fmla="*/ 2147483646 h 648"/>
              <a:gd name="T66" fmla="*/ 2147483646 w 949"/>
              <a:gd name="T67" fmla="*/ 2147483646 h 648"/>
              <a:gd name="T68" fmla="*/ 2147483646 w 949"/>
              <a:gd name="T69" fmla="*/ 2147483646 h 648"/>
              <a:gd name="T70" fmla="*/ 2147483646 w 949"/>
              <a:gd name="T71" fmla="*/ 2147483646 h 648"/>
              <a:gd name="T72" fmla="*/ 2147483646 w 949"/>
              <a:gd name="T73" fmla="*/ 2147483646 h 648"/>
              <a:gd name="T74" fmla="*/ 2147483646 w 949"/>
              <a:gd name="T75" fmla="*/ 2147483646 h 648"/>
              <a:gd name="T76" fmla="*/ 2147483646 w 949"/>
              <a:gd name="T77" fmla="*/ 2147483646 h 648"/>
              <a:gd name="T78" fmla="*/ 2147483646 w 949"/>
              <a:gd name="T79" fmla="*/ 2147483646 h 648"/>
              <a:gd name="T80" fmla="*/ 2147483646 w 949"/>
              <a:gd name="T81" fmla="*/ 2147483646 h 648"/>
              <a:gd name="T82" fmla="*/ 2147483646 w 949"/>
              <a:gd name="T83" fmla="*/ 2147483646 h 648"/>
              <a:gd name="T84" fmla="*/ 2147483646 w 949"/>
              <a:gd name="T85" fmla="*/ 2147483646 h 648"/>
              <a:gd name="T86" fmla="*/ 2147483646 w 949"/>
              <a:gd name="T87" fmla="*/ 2147483646 h 648"/>
              <a:gd name="T88" fmla="*/ 2147483646 w 949"/>
              <a:gd name="T89" fmla="*/ 2147483646 h 648"/>
              <a:gd name="T90" fmla="*/ 2147483646 w 949"/>
              <a:gd name="T91" fmla="*/ 2147483646 h 648"/>
              <a:gd name="T92" fmla="*/ 2147483646 w 949"/>
              <a:gd name="T93" fmla="*/ 2147483646 h 648"/>
              <a:gd name="T94" fmla="*/ 2147483646 w 949"/>
              <a:gd name="T95" fmla="*/ 2147483646 h 648"/>
              <a:gd name="T96" fmla="*/ 2147483646 w 949"/>
              <a:gd name="T97" fmla="*/ 2147483646 h 648"/>
              <a:gd name="T98" fmla="*/ 2147483646 w 949"/>
              <a:gd name="T99" fmla="*/ 2147483646 h 648"/>
              <a:gd name="T100" fmla="*/ 2147483646 w 949"/>
              <a:gd name="T101" fmla="*/ 2147483646 h 648"/>
              <a:gd name="T102" fmla="*/ 2147483646 w 949"/>
              <a:gd name="T103" fmla="*/ 2147483646 h 648"/>
              <a:gd name="T104" fmla="*/ 2147483646 w 949"/>
              <a:gd name="T105" fmla="*/ 2147483646 h 648"/>
              <a:gd name="T106" fmla="*/ 2147483646 w 949"/>
              <a:gd name="T107" fmla="*/ 2147483646 h 648"/>
              <a:gd name="T108" fmla="*/ 2147483646 w 949"/>
              <a:gd name="T109" fmla="*/ 2147483646 h 64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949"/>
              <a:gd name="T166" fmla="*/ 0 h 648"/>
              <a:gd name="T167" fmla="*/ 949 w 949"/>
              <a:gd name="T168" fmla="*/ 648 h 648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949" h="648">
                <a:moveTo>
                  <a:pt x="593" y="193"/>
                </a:moveTo>
                <a:lnTo>
                  <a:pt x="609" y="193"/>
                </a:lnTo>
                <a:lnTo>
                  <a:pt x="609" y="191"/>
                </a:lnTo>
                <a:lnTo>
                  <a:pt x="611" y="188"/>
                </a:lnTo>
                <a:lnTo>
                  <a:pt x="611" y="186"/>
                </a:lnTo>
                <a:lnTo>
                  <a:pt x="611" y="185"/>
                </a:lnTo>
                <a:lnTo>
                  <a:pt x="604" y="185"/>
                </a:lnTo>
                <a:lnTo>
                  <a:pt x="602" y="185"/>
                </a:lnTo>
                <a:lnTo>
                  <a:pt x="600" y="186"/>
                </a:lnTo>
                <a:lnTo>
                  <a:pt x="593" y="186"/>
                </a:lnTo>
                <a:lnTo>
                  <a:pt x="583" y="186"/>
                </a:lnTo>
                <a:lnTo>
                  <a:pt x="574" y="186"/>
                </a:lnTo>
                <a:lnTo>
                  <a:pt x="565" y="185"/>
                </a:lnTo>
                <a:lnTo>
                  <a:pt x="558" y="182"/>
                </a:lnTo>
                <a:lnTo>
                  <a:pt x="553" y="177"/>
                </a:lnTo>
                <a:lnTo>
                  <a:pt x="550" y="167"/>
                </a:lnTo>
                <a:lnTo>
                  <a:pt x="550" y="154"/>
                </a:lnTo>
                <a:lnTo>
                  <a:pt x="548" y="134"/>
                </a:lnTo>
                <a:lnTo>
                  <a:pt x="550" y="117"/>
                </a:lnTo>
                <a:lnTo>
                  <a:pt x="553" y="103"/>
                </a:lnTo>
                <a:lnTo>
                  <a:pt x="557" y="96"/>
                </a:lnTo>
                <a:lnTo>
                  <a:pt x="564" y="91"/>
                </a:lnTo>
                <a:lnTo>
                  <a:pt x="571" y="87"/>
                </a:lnTo>
                <a:lnTo>
                  <a:pt x="578" y="86"/>
                </a:lnTo>
                <a:lnTo>
                  <a:pt x="586" y="85"/>
                </a:lnTo>
                <a:lnTo>
                  <a:pt x="593" y="85"/>
                </a:lnTo>
                <a:lnTo>
                  <a:pt x="604" y="85"/>
                </a:lnTo>
                <a:lnTo>
                  <a:pt x="614" y="84"/>
                </a:lnTo>
                <a:lnTo>
                  <a:pt x="623" y="84"/>
                </a:lnTo>
                <a:lnTo>
                  <a:pt x="637" y="83"/>
                </a:lnTo>
                <a:lnTo>
                  <a:pt x="649" y="84"/>
                </a:lnTo>
                <a:lnTo>
                  <a:pt x="660" y="85"/>
                </a:lnTo>
                <a:lnTo>
                  <a:pt x="674" y="87"/>
                </a:lnTo>
                <a:lnTo>
                  <a:pt x="684" y="89"/>
                </a:lnTo>
                <a:lnTo>
                  <a:pt x="696" y="93"/>
                </a:lnTo>
                <a:lnTo>
                  <a:pt x="705" y="96"/>
                </a:lnTo>
                <a:lnTo>
                  <a:pt x="712" y="99"/>
                </a:lnTo>
                <a:lnTo>
                  <a:pt x="715" y="101"/>
                </a:lnTo>
                <a:lnTo>
                  <a:pt x="719" y="103"/>
                </a:lnTo>
                <a:lnTo>
                  <a:pt x="721" y="104"/>
                </a:lnTo>
                <a:lnTo>
                  <a:pt x="721" y="106"/>
                </a:lnTo>
                <a:lnTo>
                  <a:pt x="721" y="120"/>
                </a:lnTo>
                <a:lnTo>
                  <a:pt x="721" y="144"/>
                </a:lnTo>
                <a:lnTo>
                  <a:pt x="717" y="168"/>
                </a:lnTo>
                <a:lnTo>
                  <a:pt x="715" y="181"/>
                </a:lnTo>
                <a:lnTo>
                  <a:pt x="710" y="183"/>
                </a:lnTo>
                <a:lnTo>
                  <a:pt x="702" y="183"/>
                </a:lnTo>
                <a:lnTo>
                  <a:pt x="695" y="183"/>
                </a:lnTo>
                <a:lnTo>
                  <a:pt x="689" y="183"/>
                </a:lnTo>
                <a:lnTo>
                  <a:pt x="689" y="187"/>
                </a:lnTo>
                <a:lnTo>
                  <a:pt x="691" y="191"/>
                </a:lnTo>
                <a:lnTo>
                  <a:pt x="691" y="194"/>
                </a:lnTo>
                <a:lnTo>
                  <a:pt x="691" y="195"/>
                </a:lnTo>
                <a:lnTo>
                  <a:pt x="702" y="196"/>
                </a:lnTo>
                <a:lnTo>
                  <a:pt x="702" y="202"/>
                </a:lnTo>
                <a:lnTo>
                  <a:pt x="717" y="202"/>
                </a:lnTo>
                <a:lnTo>
                  <a:pt x="736" y="226"/>
                </a:lnTo>
                <a:lnTo>
                  <a:pt x="763" y="218"/>
                </a:lnTo>
                <a:lnTo>
                  <a:pt x="782" y="208"/>
                </a:lnTo>
                <a:lnTo>
                  <a:pt x="796" y="193"/>
                </a:lnTo>
                <a:lnTo>
                  <a:pt x="803" y="178"/>
                </a:lnTo>
                <a:lnTo>
                  <a:pt x="810" y="162"/>
                </a:lnTo>
                <a:lnTo>
                  <a:pt x="817" y="148"/>
                </a:lnTo>
                <a:lnTo>
                  <a:pt x="820" y="136"/>
                </a:lnTo>
                <a:lnTo>
                  <a:pt x="827" y="129"/>
                </a:lnTo>
                <a:lnTo>
                  <a:pt x="831" y="126"/>
                </a:lnTo>
                <a:lnTo>
                  <a:pt x="824" y="121"/>
                </a:lnTo>
                <a:lnTo>
                  <a:pt x="817" y="120"/>
                </a:lnTo>
                <a:lnTo>
                  <a:pt x="810" y="119"/>
                </a:lnTo>
                <a:lnTo>
                  <a:pt x="839" y="109"/>
                </a:lnTo>
                <a:lnTo>
                  <a:pt x="834" y="104"/>
                </a:lnTo>
                <a:lnTo>
                  <a:pt x="827" y="103"/>
                </a:lnTo>
                <a:lnTo>
                  <a:pt x="820" y="103"/>
                </a:lnTo>
                <a:lnTo>
                  <a:pt x="811" y="103"/>
                </a:lnTo>
                <a:lnTo>
                  <a:pt x="806" y="103"/>
                </a:lnTo>
                <a:lnTo>
                  <a:pt x="799" y="102"/>
                </a:lnTo>
                <a:lnTo>
                  <a:pt x="797" y="100"/>
                </a:lnTo>
                <a:lnTo>
                  <a:pt x="797" y="94"/>
                </a:lnTo>
                <a:lnTo>
                  <a:pt x="799" y="88"/>
                </a:lnTo>
                <a:lnTo>
                  <a:pt x="796" y="87"/>
                </a:lnTo>
                <a:lnTo>
                  <a:pt x="794" y="86"/>
                </a:lnTo>
                <a:lnTo>
                  <a:pt x="790" y="80"/>
                </a:lnTo>
                <a:lnTo>
                  <a:pt x="789" y="78"/>
                </a:lnTo>
                <a:lnTo>
                  <a:pt x="783" y="78"/>
                </a:lnTo>
                <a:lnTo>
                  <a:pt x="782" y="78"/>
                </a:lnTo>
                <a:lnTo>
                  <a:pt x="782" y="75"/>
                </a:lnTo>
                <a:lnTo>
                  <a:pt x="783" y="72"/>
                </a:lnTo>
                <a:lnTo>
                  <a:pt x="787" y="69"/>
                </a:lnTo>
                <a:lnTo>
                  <a:pt x="789" y="63"/>
                </a:lnTo>
                <a:lnTo>
                  <a:pt x="785" y="58"/>
                </a:lnTo>
                <a:lnTo>
                  <a:pt x="780" y="51"/>
                </a:lnTo>
                <a:lnTo>
                  <a:pt x="777" y="45"/>
                </a:lnTo>
                <a:lnTo>
                  <a:pt x="778" y="38"/>
                </a:lnTo>
                <a:lnTo>
                  <a:pt x="789" y="33"/>
                </a:lnTo>
                <a:lnTo>
                  <a:pt x="796" y="31"/>
                </a:lnTo>
                <a:lnTo>
                  <a:pt x="808" y="29"/>
                </a:lnTo>
                <a:lnTo>
                  <a:pt x="822" y="25"/>
                </a:lnTo>
                <a:lnTo>
                  <a:pt x="836" y="22"/>
                </a:lnTo>
                <a:lnTo>
                  <a:pt x="850" y="22"/>
                </a:lnTo>
                <a:lnTo>
                  <a:pt x="864" y="25"/>
                </a:lnTo>
                <a:lnTo>
                  <a:pt x="876" y="31"/>
                </a:lnTo>
                <a:lnTo>
                  <a:pt x="886" y="39"/>
                </a:lnTo>
                <a:lnTo>
                  <a:pt x="895" y="50"/>
                </a:lnTo>
                <a:lnTo>
                  <a:pt x="904" y="58"/>
                </a:lnTo>
                <a:lnTo>
                  <a:pt x="911" y="63"/>
                </a:lnTo>
                <a:lnTo>
                  <a:pt x="916" y="67"/>
                </a:lnTo>
                <a:lnTo>
                  <a:pt x="921" y="71"/>
                </a:lnTo>
                <a:lnTo>
                  <a:pt x="925" y="74"/>
                </a:lnTo>
                <a:lnTo>
                  <a:pt x="927" y="77"/>
                </a:lnTo>
                <a:lnTo>
                  <a:pt x="925" y="80"/>
                </a:lnTo>
                <a:lnTo>
                  <a:pt x="923" y="81"/>
                </a:lnTo>
                <a:lnTo>
                  <a:pt x="916" y="83"/>
                </a:lnTo>
                <a:lnTo>
                  <a:pt x="913" y="86"/>
                </a:lnTo>
                <a:lnTo>
                  <a:pt x="906" y="87"/>
                </a:lnTo>
                <a:lnTo>
                  <a:pt x="900" y="88"/>
                </a:lnTo>
                <a:lnTo>
                  <a:pt x="893" y="89"/>
                </a:lnTo>
                <a:lnTo>
                  <a:pt x="892" y="91"/>
                </a:lnTo>
                <a:lnTo>
                  <a:pt x="890" y="91"/>
                </a:lnTo>
                <a:lnTo>
                  <a:pt x="897" y="95"/>
                </a:lnTo>
                <a:lnTo>
                  <a:pt x="904" y="100"/>
                </a:lnTo>
                <a:lnTo>
                  <a:pt x="913" y="105"/>
                </a:lnTo>
                <a:lnTo>
                  <a:pt x="918" y="112"/>
                </a:lnTo>
                <a:lnTo>
                  <a:pt x="927" y="118"/>
                </a:lnTo>
                <a:lnTo>
                  <a:pt x="933" y="126"/>
                </a:lnTo>
                <a:lnTo>
                  <a:pt x="939" y="135"/>
                </a:lnTo>
                <a:lnTo>
                  <a:pt x="949" y="145"/>
                </a:lnTo>
                <a:lnTo>
                  <a:pt x="473" y="648"/>
                </a:lnTo>
                <a:lnTo>
                  <a:pt x="0" y="145"/>
                </a:lnTo>
                <a:lnTo>
                  <a:pt x="14" y="132"/>
                </a:lnTo>
                <a:lnTo>
                  <a:pt x="25" y="120"/>
                </a:lnTo>
                <a:lnTo>
                  <a:pt x="28" y="110"/>
                </a:lnTo>
                <a:lnTo>
                  <a:pt x="32" y="101"/>
                </a:lnTo>
                <a:lnTo>
                  <a:pt x="37" y="94"/>
                </a:lnTo>
                <a:lnTo>
                  <a:pt x="46" y="87"/>
                </a:lnTo>
                <a:lnTo>
                  <a:pt x="63" y="83"/>
                </a:lnTo>
                <a:lnTo>
                  <a:pt x="89" y="80"/>
                </a:lnTo>
                <a:lnTo>
                  <a:pt x="91" y="76"/>
                </a:lnTo>
                <a:lnTo>
                  <a:pt x="94" y="71"/>
                </a:lnTo>
                <a:lnTo>
                  <a:pt x="94" y="67"/>
                </a:lnTo>
                <a:lnTo>
                  <a:pt x="96" y="65"/>
                </a:lnTo>
                <a:lnTo>
                  <a:pt x="114" y="65"/>
                </a:lnTo>
                <a:lnTo>
                  <a:pt x="115" y="61"/>
                </a:lnTo>
                <a:lnTo>
                  <a:pt x="122" y="57"/>
                </a:lnTo>
                <a:lnTo>
                  <a:pt x="126" y="51"/>
                </a:lnTo>
                <a:lnTo>
                  <a:pt x="128" y="47"/>
                </a:lnTo>
                <a:lnTo>
                  <a:pt x="124" y="42"/>
                </a:lnTo>
                <a:lnTo>
                  <a:pt x="119" y="33"/>
                </a:lnTo>
                <a:lnTo>
                  <a:pt x="117" y="24"/>
                </a:lnTo>
                <a:lnTo>
                  <a:pt x="124" y="17"/>
                </a:lnTo>
                <a:lnTo>
                  <a:pt x="131" y="15"/>
                </a:lnTo>
                <a:lnTo>
                  <a:pt x="138" y="11"/>
                </a:lnTo>
                <a:lnTo>
                  <a:pt x="149" y="5"/>
                </a:lnTo>
                <a:lnTo>
                  <a:pt x="161" y="2"/>
                </a:lnTo>
                <a:lnTo>
                  <a:pt x="175" y="0"/>
                </a:lnTo>
                <a:lnTo>
                  <a:pt x="189" y="1"/>
                </a:lnTo>
                <a:lnTo>
                  <a:pt x="204" y="5"/>
                </a:lnTo>
                <a:lnTo>
                  <a:pt x="224" y="15"/>
                </a:lnTo>
                <a:lnTo>
                  <a:pt x="238" y="25"/>
                </a:lnTo>
                <a:lnTo>
                  <a:pt x="244" y="32"/>
                </a:lnTo>
                <a:lnTo>
                  <a:pt x="246" y="36"/>
                </a:lnTo>
                <a:lnTo>
                  <a:pt x="244" y="38"/>
                </a:lnTo>
                <a:lnTo>
                  <a:pt x="241" y="41"/>
                </a:lnTo>
                <a:lnTo>
                  <a:pt x="236" y="41"/>
                </a:lnTo>
                <a:lnTo>
                  <a:pt x="232" y="43"/>
                </a:lnTo>
                <a:lnTo>
                  <a:pt x="231" y="45"/>
                </a:lnTo>
                <a:lnTo>
                  <a:pt x="232" y="51"/>
                </a:lnTo>
                <a:lnTo>
                  <a:pt x="232" y="55"/>
                </a:lnTo>
                <a:lnTo>
                  <a:pt x="234" y="60"/>
                </a:lnTo>
                <a:lnTo>
                  <a:pt x="238" y="63"/>
                </a:lnTo>
                <a:lnTo>
                  <a:pt x="238" y="65"/>
                </a:lnTo>
                <a:lnTo>
                  <a:pt x="234" y="67"/>
                </a:lnTo>
                <a:lnTo>
                  <a:pt x="227" y="68"/>
                </a:lnTo>
                <a:lnTo>
                  <a:pt x="225" y="68"/>
                </a:lnTo>
                <a:lnTo>
                  <a:pt x="225" y="69"/>
                </a:lnTo>
                <a:lnTo>
                  <a:pt x="225" y="74"/>
                </a:lnTo>
                <a:lnTo>
                  <a:pt x="224" y="78"/>
                </a:lnTo>
                <a:lnTo>
                  <a:pt x="220" y="80"/>
                </a:lnTo>
                <a:lnTo>
                  <a:pt x="218" y="80"/>
                </a:lnTo>
                <a:lnTo>
                  <a:pt x="215" y="83"/>
                </a:lnTo>
                <a:lnTo>
                  <a:pt x="211" y="85"/>
                </a:lnTo>
                <a:lnTo>
                  <a:pt x="210" y="88"/>
                </a:lnTo>
                <a:lnTo>
                  <a:pt x="208" y="89"/>
                </a:lnTo>
                <a:lnTo>
                  <a:pt x="204" y="91"/>
                </a:lnTo>
                <a:lnTo>
                  <a:pt x="199" y="89"/>
                </a:lnTo>
                <a:lnTo>
                  <a:pt x="194" y="89"/>
                </a:lnTo>
                <a:lnTo>
                  <a:pt x="187" y="87"/>
                </a:lnTo>
                <a:lnTo>
                  <a:pt x="182" y="87"/>
                </a:lnTo>
                <a:lnTo>
                  <a:pt x="176" y="86"/>
                </a:lnTo>
                <a:lnTo>
                  <a:pt x="171" y="87"/>
                </a:lnTo>
                <a:lnTo>
                  <a:pt x="169" y="89"/>
                </a:lnTo>
                <a:lnTo>
                  <a:pt x="171" y="94"/>
                </a:lnTo>
                <a:lnTo>
                  <a:pt x="175" y="97"/>
                </a:lnTo>
                <a:lnTo>
                  <a:pt x="175" y="98"/>
                </a:lnTo>
                <a:lnTo>
                  <a:pt x="180" y="98"/>
                </a:lnTo>
                <a:lnTo>
                  <a:pt x="185" y="100"/>
                </a:lnTo>
                <a:lnTo>
                  <a:pt x="190" y="101"/>
                </a:lnTo>
                <a:lnTo>
                  <a:pt x="197" y="102"/>
                </a:lnTo>
                <a:lnTo>
                  <a:pt x="203" y="104"/>
                </a:lnTo>
                <a:lnTo>
                  <a:pt x="208" y="108"/>
                </a:lnTo>
                <a:lnTo>
                  <a:pt x="211" y="111"/>
                </a:lnTo>
                <a:lnTo>
                  <a:pt x="217" y="114"/>
                </a:lnTo>
                <a:lnTo>
                  <a:pt x="218" y="117"/>
                </a:lnTo>
                <a:lnTo>
                  <a:pt x="225" y="122"/>
                </a:lnTo>
                <a:lnTo>
                  <a:pt x="234" y="128"/>
                </a:lnTo>
                <a:lnTo>
                  <a:pt x="244" y="134"/>
                </a:lnTo>
                <a:lnTo>
                  <a:pt x="255" y="139"/>
                </a:lnTo>
                <a:lnTo>
                  <a:pt x="265" y="145"/>
                </a:lnTo>
                <a:lnTo>
                  <a:pt x="274" y="150"/>
                </a:lnTo>
                <a:lnTo>
                  <a:pt x="285" y="154"/>
                </a:lnTo>
                <a:lnTo>
                  <a:pt x="258" y="183"/>
                </a:lnTo>
                <a:lnTo>
                  <a:pt x="257" y="181"/>
                </a:lnTo>
                <a:lnTo>
                  <a:pt x="248" y="178"/>
                </a:lnTo>
                <a:lnTo>
                  <a:pt x="241" y="172"/>
                </a:lnTo>
                <a:lnTo>
                  <a:pt x="227" y="167"/>
                </a:lnTo>
                <a:lnTo>
                  <a:pt x="217" y="161"/>
                </a:lnTo>
                <a:lnTo>
                  <a:pt x="204" y="154"/>
                </a:lnTo>
                <a:lnTo>
                  <a:pt x="194" y="150"/>
                </a:lnTo>
                <a:lnTo>
                  <a:pt x="189" y="145"/>
                </a:lnTo>
                <a:lnTo>
                  <a:pt x="218" y="218"/>
                </a:lnTo>
                <a:lnTo>
                  <a:pt x="220" y="216"/>
                </a:lnTo>
                <a:lnTo>
                  <a:pt x="225" y="211"/>
                </a:lnTo>
                <a:lnTo>
                  <a:pt x="234" y="205"/>
                </a:lnTo>
                <a:lnTo>
                  <a:pt x="241" y="196"/>
                </a:lnTo>
                <a:lnTo>
                  <a:pt x="251" y="187"/>
                </a:lnTo>
                <a:lnTo>
                  <a:pt x="260" y="179"/>
                </a:lnTo>
                <a:lnTo>
                  <a:pt x="265" y="172"/>
                </a:lnTo>
                <a:lnTo>
                  <a:pt x="269" y="168"/>
                </a:lnTo>
                <a:lnTo>
                  <a:pt x="272" y="161"/>
                </a:lnTo>
                <a:lnTo>
                  <a:pt x="281" y="152"/>
                </a:lnTo>
                <a:lnTo>
                  <a:pt x="290" y="145"/>
                </a:lnTo>
                <a:lnTo>
                  <a:pt x="304" y="142"/>
                </a:lnTo>
                <a:lnTo>
                  <a:pt x="304" y="139"/>
                </a:lnTo>
                <a:lnTo>
                  <a:pt x="307" y="137"/>
                </a:lnTo>
                <a:lnTo>
                  <a:pt x="304" y="134"/>
                </a:lnTo>
                <a:lnTo>
                  <a:pt x="302" y="132"/>
                </a:lnTo>
                <a:lnTo>
                  <a:pt x="297" y="127"/>
                </a:lnTo>
                <a:lnTo>
                  <a:pt x="292" y="120"/>
                </a:lnTo>
                <a:lnTo>
                  <a:pt x="288" y="111"/>
                </a:lnTo>
                <a:lnTo>
                  <a:pt x="292" y="92"/>
                </a:lnTo>
                <a:lnTo>
                  <a:pt x="297" y="83"/>
                </a:lnTo>
                <a:lnTo>
                  <a:pt x="307" y="77"/>
                </a:lnTo>
                <a:lnTo>
                  <a:pt x="318" y="74"/>
                </a:lnTo>
                <a:lnTo>
                  <a:pt x="330" y="71"/>
                </a:lnTo>
                <a:lnTo>
                  <a:pt x="342" y="71"/>
                </a:lnTo>
                <a:lnTo>
                  <a:pt x="354" y="71"/>
                </a:lnTo>
                <a:lnTo>
                  <a:pt x="367" y="74"/>
                </a:lnTo>
                <a:lnTo>
                  <a:pt x="377" y="74"/>
                </a:lnTo>
                <a:lnTo>
                  <a:pt x="388" y="78"/>
                </a:lnTo>
                <a:lnTo>
                  <a:pt x="394" y="84"/>
                </a:lnTo>
                <a:lnTo>
                  <a:pt x="398" y="92"/>
                </a:lnTo>
                <a:lnTo>
                  <a:pt x="398" y="98"/>
                </a:lnTo>
                <a:lnTo>
                  <a:pt x="398" y="103"/>
                </a:lnTo>
                <a:lnTo>
                  <a:pt x="400" y="109"/>
                </a:lnTo>
                <a:lnTo>
                  <a:pt x="403" y="112"/>
                </a:lnTo>
                <a:lnTo>
                  <a:pt x="405" y="114"/>
                </a:lnTo>
                <a:lnTo>
                  <a:pt x="405" y="117"/>
                </a:lnTo>
                <a:lnTo>
                  <a:pt x="403" y="118"/>
                </a:lnTo>
                <a:lnTo>
                  <a:pt x="398" y="118"/>
                </a:lnTo>
                <a:lnTo>
                  <a:pt x="398" y="120"/>
                </a:lnTo>
                <a:lnTo>
                  <a:pt x="400" y="125"/>
                </a:lnTo>
                <a:lnTo>
                  <a:pt x="398" y="132"/>
                </a:lnTo>
                <a:lnTo>
                  <a:pt x="394" y="137"/>
                </a:lnTo>
                <a:lnTo>
                  <a:pt x="388" y="138"/>
                </a:lnTo>
                <a:lnTo>
                  <a:pt x="379" y="141"/>
                </a:lnTo>
                <a:lnTo>
                  <a:pt x="367" y="148"/>
                </a:lnTo>
                <a:lnTo>
                  <a:pt x="360" y="156"/>
                </a:lnTo>
                <a:lnTo>
                  <a:pt x="353" y="163"/>
                </a:lnTo>
                <a:lnTo>
                  <a:pt x="361" y="165"/>
                </a:lnTo>
                <a:lnTo>
                  <a:pt x="361" y="166"/>
                </a:lnTo>
                <a:lnTo>
                  <a:pt x="360" y="168"/>
                </a:lnTo>
                <a:lnTo>
                  <a:pt x="358" y="171"/>
                </a:lnTo>
                <a:lnTo>
                  <a:pt x="358" y="172"/>
                </a:lnTo>
                <a:lnTo>
                  <a:pt x="365" y="172"/>
                </a:lnTo>
                <a:lnTo>
                  <a:pt x="370" y="174"/>
                </a:lnTo>
                <a:lnTo>
                  <a:pt x="375" y="176"/>
                </a:lnTo>
                <a:lnTo>
                  <a:pt x="381" y="179"/>
                </a:lnTo>
                <a:lnTo>
                  <a:pt x="384" y="183"/>
                </a:lnTo>
                <a:lnTo>
                  <a:pt x="389" y="186"/>
                </a:lnTo>
                <a:lnTo>
                  <a:pt x="394" y="191"/>
                </a:lnTo>
                <a:lnTo>
                  <a:pt x="398" y="195"/>
                </a:lnTo>
                <a:lnTo>
                  <a:pt x="403" y="195"/>
                </a:lnTo>
                <a:lnTo>
                  <a:pt x="414" y="194"/>
                </a:lnTo>
                <a:lnTo>
                  <a:pt x="422" y="193"/>
                </a:lnTo>
                <a:lnTo>
                  <a:pt x="435" y="191"/>
                </a:lnTo>
                <a:lnTo>
                  <a:pt x="445" y="189"/>
                </a:lnTo>
                <a:lnTo>
                  <a:pt x="456" y="188"/>
                </a:lnTo>
                <a:lnTo>
                  <a:pt x="464" y="187"/>
                </a:lnTo>
                <a:lnTo>
                  <a:pt x="471" y="186"/>
                </a:lnTo>
                <a:lnTo>
                  <a:pt x="480" y="185"/>
                </a:lnTo>
                <a:lnTo>
                  <a:pt x="487" y="183"/>
                </a:lnTo>
                <a:lnTo>
                  <a:pt x="494" y="181"/>
                </a:lnTo>
                <a:lnTo>
                  <a:pt x="501" y="179"/>
                </a:lnTo>
                <a:lnTo>
                  <a:pt x="510" y="177"/>
                </a:lnTo>
                <a:lnTo>
                  <a:pt x="515" y="177"/>
                </a:lnTo>
                <a:lnTo>
                  <a:pt x="522" y="179"/>
                </a:lnTo>
                <a:lnTo>
                  <a:pt x="531" y="185"/>
                </a:lnTo>
                <a:lnTo>
                  <a:pt x="539" y="189"/>
                </a:lnTo>
                <a:lnTo>
                  <a:pt x="541" y="194"/>
                </a:lnTo>
                <a:lnTo>
                  <a:pt x="541" y="196"/>
                </a:lnTo>
                <a:lnTo>
                  <a:pt x="534" y="195"/>
                </a:lnTo>
                <a:lnTo>
                  <a:pt x="531" y="193"/>
                </a:lnTo>
                <a:lnTo>
                  <a:pt x="527" y="191"/>
                </a:lnTo>
                <a:lnTo>
                  <a:pt x="525" y="188"/>
                </a:lnTo>
                <a:lnTo>
                  <a:pt x="520" y="186"/>
                </a:lnTo>
                <a:lnTo>
                  <a:pt x="518" y="194"/>
                </a:lnTo>
                <a:lnTo>
                  <a:pt x="515" y="199"/>
                </a:lnTo>
                <a:lnTo>
                  <a:pt x="510" y="201"/>
                </a:lnTo>
                <a:lnTo>
                  <a:pt x="504" y="202"/>
                </a:lnTo>
                <a:lnTo>
                  <a:pt x="497" y="201"/>
                </a:lnTo>
                <a:lnTo>
                  <a:pt x="490" y="201"/>
                </a:lnTo>
                <a:lnTo>
                  <a:pt x="485" y="201"/>
                </a:lnTo>
                <a:lnTo>
                  <a:pt x="480" y="200"/>
                </a:lnTo>
                <a:lnTo>
                  <a:pt x="483" y="202"/>
                </a:lnTo>
                <a:lnTo>
                  <a:pt x="485" y="205"/>
                </a:lnTo>
                <a:lnTo>
                  <a:pt x="487" y="209"/>
                </a:lnTo>
                <a:lnTo>
                  <a:pt x="483" y="211"/>
                </a:lnTo>
                <a:lnTo>
                  <a:pt x="478" y="213"/>
                </a:lnTo>
                <a:lnTo>
                  <a:pt x="470" y="216"/>
                </a:lnTo>
                <a:lnTo>
                  <a:pt x="454" y="219"/>
                </a:lnTo>
                <a:lnTo>
                  <a:pt x="431" y="225"/>
                </a:lnTo>
                <a:lnTo>
                  <a:pt x="442" y="225"/>
                </a:lnTo>
                <a:lnTo>
                  <a:pt x="454" y="225"/>
                </a:lnTo>
                <a:lnTo>
                  <a:pt x="468" y="225"/>
                </a:lnTo>
                <a:lnTo>
                  <a:pt x="483" y="225"/>
                </a:lnTo>
                <a:lnTo>
                  <a:pt x="497" y="225"/>
                </a:lnTo>
                <a:lnTo>
                  <a:pt x="508" y="225"/>
                </a:lnTo>
                <a:lnTo>
                  <a:pt x="515" y="225"/>
                </a:lnTo>
                <a:lnTo>
                  <a:pt x="517" y="225"/>
                </a:lnTo>
                <a:lnTo>
                  <a:pt x="517" y="211"/>
                </a:lnTo>
                <a:lnTo>
                  <a:pt x="593" y="193"/>
                </a:lnTo>
                <a:close/>
              </a:path>
            </a:pathLst>
          </a:custGeom>
          <a:solidFill>
            <a:srgbClr val="6666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189" name="Freeform 23"/>
          <p:cNvSpPr>
            <a:spLocks/>
          </p:cNvSpPr>
          <p:nvPr/>
        </p:nvSpPr>
        <p:spPr bwMode="auto">
          <a:xfrm>
            <a:off x="4770438" y="2895600"/>
            <a:ext cx="57150" cy="88900"/>
          </a:xfrm>
          <a:custGeom>
            <a:avLst/>
            <a:gdLst>
              <a:gd name="T0" fmla="*/ 0 w 92"/>
              <a:gd name="T1" fmla="*/ 2147483646 h 83"/>
              <a:gd name="T2" fmla="*/ 0 w 92"/>
              <a:gd name="T3" fmla="*/ 2147483646 h 83"/>
              <a:gd name="T4" fmla="*/ 0 w 92"/>
              <a:gd name="T5" fmla="*/ 2147483646 h 83"/>
              <a:gd name="T6" fmla="*/ 0 w 92"/>
              <a:gd name="T7" fmla="*/ 2147483646 h 83"/>
              <a:gd name="T8" fmla="*/ 2147483646 w 92"/>
              <a:gd name="T9" fmla="*/ 2147483646 h 83"/>
              <a:gd name="T10" fmla="*/ 2147483646 w 92"/>
              <a:gd name="T11" fmla="*/ 2147483646 h 83"/>
              <a:gd name="T12" fmla="*/ 2147483646 w 92"/>
              <a:gd name="T13" fmla="*/ 2147483646 h 83"/>
              <a:gd name="T14" fmla="*/ 2147483646 w 92"/>
              <a:gd name="T15" fmla="*/ 2147483646 h 83"/>
              <a:gd name="T16" fmla="*/ 2147483646 w 92"/>
              <a:gd name="T17" fmla="*/ 2147483646 h 83"/>
              <a:gd name="T18" fmla="*/ 2147483646 w 92"/>
              <a:gd name="T19" fmla="*/ 2147483646 h 83"/>
              <a:gd name="T20" fmla="*/ 2147483646 w 92"/>
              <a:gd name="T21" fmla="*/ 2147483646 h 83"/>
              <a:gd name="T22" fmla="*/ 2147483646 w 92"/>
              <a:gd name="T23" fmla="*/ 2147483646 h 83"/>
              <a:gd name="T24" fmla="*/ 2147483646 w 92"/>
              <a:gd name="T25" fmla="*/ 2147483646 h 83"/>
              <a:gd name="T26" fmla="*/ 2147483646 w 92"/>
              <a:gd name="T27" fmla="*/ 2147483646 h 83"/>
              <a:gd name="T28" fmla="*/ 2147483646 w 92"/>
              <a:gd name="T29" fmla="*/ 2147483646 h 83"/>
              <a:gd name="T30" fmla="*/ 2147483646 w 92"/>
              <a:gd name="T31" fmla="*/ 2147483646 h 83"/>
              <a:gd name="T32" fmla="*/ 2147483646 w 92"/>
              <a:gd name="T33" fmla="*/ 2147483646 h 83"/>
              <a:gd name="T34" fmla="*/ 2147483646 w 92"/>
              <a:gd name="T35" fmla="*/ 2147483646 h 83"/>
              <a:gd name="T36" fmla="*/ 2147483646 w 92"/>
              <a:gd name="T37" fmla="*/ 2147483646 h 83"/>
              <a:gd name="T38" fmla="*/ 2147483646 w 92"/>
              <a:gd name="T39" fmla="*/ 2147483646 h 83"/>
              <a:gd name="T40" fmla="*/ 2147483646 w 92"/>
              <a:gd name="T41" fmla="*/ 2147483646 h 83"/>
              <a:gd name="T42" fmla="*/ 2147483646 w 92"/>
              <a:gd name="T43" fmla="*/ 0 h 83"/>
              <a:gd name="T44" fmla="*/ 2147483646 w 92"/>
              <a:gd name="T45" fmla="*/ 0 h 83"/>
              <a:gd name="T46" fmla="*/ 2147483646 w 92"/>
              <a:gd name="T47" fmla="*/ 0 h 83"/>
              <a:gd name="T48" fmla="*/ 2147483646 w 92"/>
              <a:gd name="T49" fmla="*/ 0 h 83"/>
              <a:gd name="T50" fmla="*/ 2147483646 w 92"/>
              <a:gd name="T51" fmla="*/ 0 h 83"/>
              <a:gd name="T52" fmla="*/ 2147483646 w 92"/>
              <a:gd name="T53" fmla="*/ 0 h 83"/>
              <a:gd name="T54" fmla="*/ 2147483646 w 92"/>
              <a:gd name="T55" fmla="*/ 2147483646 h 83"/>
              <a:gd name="T56" fmla="*/ 2147483646 w 92"/>
              <a:gd name="T57" fmla="*/ 2147483646 h 83"/>
              <a:gd name="T58" fmla="*/ 2147483646 w 92"/>
              <a:gd name="T59" fmla="*/ 2147483646 h 83"/>
              <a:gd name="T60" fmla="*/ 0 w 92"/>
              <a:gd name="T61" fmla="*/ 2147483646 h 83"/>
              <a:gd name="T62" fmla="*/ 0 w 92"/>
              <a:gd name="T63" fmla="*/ 2147483646 h 83"/>
              <a:gd name="T64" fmla="*/ 0 w 92"/>
              <a:gd name="T65" fmla="*/ 2147483646 h 8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92"/>
              <a:gd name="T100" fmla="*/ 0 h 83"/>
              <a:gd name="T101" fmla="*/ 92 w 92"/>
              <a:gd name="T102" fmla="*/ 83 h 8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92" h="83">
                <a:moveTo>
                  <a:pt x="0" y="39"/>
                </a:moveTo>
                <a:lnTo>
                  <a:pt x="0" y="51"/>
                </a:lnTo>
                <a:lnTo>
                  <a:pt x="0" y="60"/>
                </a:lnTo>
                <a:lnTo>
                  <a:pt x="0" y="69"/>
                </a:lnTo>
                <a:lnTo>
                  <a:pt x="1" y="74"/>
                </a:lnTo>
                <a:lnTo>
                  <a:pt x="3" y="78"/>
                </a:lnTo>
                <a:lnTo>
                  <a:pt x="12" y="81"/>
                </a:lnTo>
                <a:lnTo>
                  <a:pt x="22" y="83"/>
                </a:lnTo>
                <a:lnTo>
                  <a:pt x="36" y="83"/>
                </a:lnTo>
                <a:lnTo>
                  <a:pt x="52" y="83"/>
                </a:lnTo>
                <a:lnTo>
                  <a:pt x="66" y="83"/>
                </a:lnTo>
                <a:lnTo>
                  <a:pt x="76" y="83"/>
                </a:lnTo>
                <a:lnTo>
                  <a:pt x="83" y="80"/>
                </a:lnTo>
                <a:lnTo>
                  <a:pt x="87" y="74"/>
                </a:lnTo>
                <a:lnTo>
                  <a:pt x="90" y="66"/>
                </a:lnTo>
                <a:lnTo>
                  <a:pt x="92" y="54"/>
                </a:lnTo>
                <a:lnTo>
                  <a:pt x="92" y="38"/>
                </a:lnTo>
                <a:lnTo>
                  <a:pt x="90" y="23"/>
                </a:lnTo>
                <a:lnTo>
                  <a:pt x="87" y="14"/>
                </a:lnTo>
                <a:lnTo>
                  <a:pt x="82" y="6"/>
                </a:lnTo>
                <a:lnTo>
                  <a:pt x="76" y="2"/>
                </a:lnTo>
                <a:lnTo>
                  <a:pt x="69" y="0"/>
                </a:lnTo>
                <a:lnTo>
                  <a:pt x="59" y="0"/>
                </a:lnTo>
                <a:lnTo>
                  <a:pt x="50" y="0"/>
                </a:lnTo>
                <a:lnTo>
                  <a:pt x="38" y="0"/>
                </a:lnTo>
                <a:lnTo>
                  <a:pt x="28" y="0"/>
                </a:lnTo>
                <a:lnTo>
                  <a:pt x="21" y="0"/>
                </a:lnTo>
                <a:lnTo>
                  <a:pt x="14" y="2"/>
                </a:lnTo>
                <a:lnTo>
                  <a:pt x="8" y="5"/>
                </a:lnTo>
                <a:lnTo>
                  <a:pt x="3" y="9"/>
                </a:lnTo>
                <a:lnTo>
                  <a:pt x="0" y="17"/>
                </a:lnTo>
                <a:lnTo>
                  <a:pt x="0" y="26"/>
                </a:lnTo>
                <a:lnTo>
                  <a:pt x="0" y="39"/>
                </a:lnTo>
                <a:close/>
              </a:path>
            </a:pathLst>
          </a:custGeom>
          <a:solidFill>
            <a:srgbClr val="CCCC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190" name="Freeform 24"/>
          <p:cNvSpPr>
            <a:spLocks/>
          </p:cNvSpPr>
          <p:nvPr/>
        </p:nvSpPr>
        <p:spPr bwMode="auto">
          <a:xfrm>
            <a:off x="4606925" y="3340100"/>
            <a:ext cx="222250" cy="87313"/>
          </a:xfrm>
          <a:custGeom>
            <a:avLst/>
            <a:gdLst>
              <a:gd name="T0" fmla="*/ 2147483646 w 365"/>
              <a:gd name="T1" fmla="*/ 2147483646 h 82"/>
              <a:gd name="T2" fmla="*/ 2147483646 w 365"/>
              <a:gd name="T3" fmla="*/ 2147483646 h 82"/>
              <a:gd name="T4" fmla="*/ 2147483646 w 365"/>
              <a:gd name="T5" fmla="*/ 2147483646 h 82"/>
              <a:gd name="T6" fmla="*/ 2147483646 w 365"/>
              <a:gd name="T7" fmla="*/ 2147483646 h 82"/>
              <a:gd name="T8" fmla="*/ 2147483646 w 365"/>
              <a:gd name="T9" fmla="*/ 2147483646 h 82"/>
              <a:gd name="T10" fmla="*/ 2147483646 w 365"/>
              <a:gd name="T11" fmla="*/ 2147483646 h 82"/>
              <a:gd name="T12" fmla="*/ 2147483646 w 365"/>
              <a:gd name="T13" fmla="*/ 2147483646 h 82"/>
              <a:gd name="T14" fmla="*/ 2147483646 w 365"/>
              <a:gd name="T15" fmla="*/ 2147483646 h 82"/>
              <a:gd name="T16" fmla="*/ 2147483646 w 365"/>
              <a:gd name="T17" fmla="*/ 2147483646 h 82"/>
              <a:gd name="T18" fmla="*/ 2147483646 w 365"/>
              <a:gd name="T19" fmla="*/ 2147483646 h 82"/>
              <a:gd name="T20" fmla="*/ 2147483646 w 365"/>
              <a:gd name="T21" fmla="*/ 2147483646 h 82"/>
              <a:gd name="T22" fmla="*/ 2147483646 w 365"/>
              <a:gd name="T23" fmla="*/ 2147483646 h 82"/>
              <a:gd name="T24" fmla="*/ 2147483646 w 365"/>
              <a:gd name="T25" fmla="*/ 2147483646 h 82"/>
              <a:gd name="T26" fmla="*/ 2147483646 w 365"/>
              <a:gd name="T27" fmla="*/ 2147483646 h 82"/>
              <a:gd name="T28" fmla="*/ 2147483646 w 365"/>
              <a:gd name="T29" fmla="*/ 2147483646 h 82"/>
              <a:gd name="T30" fmla="*/ 2147483646 w 365"/>
              <a:gd name="T31" fmla="*/ 2147483646 h 82"/>
              <a:gd name="T32" fmla="*/ 2147483646 w 365"/>
              <a:gd name="T33" fmla="*/ 0 h 82"/>
              <a:gd name="T34" fmla="*/ 2147483646 w 365"/>
              <a:gd name="T35" fmla="*/ 2147483646 h 82"/>
              <a:gd name="T36" fmla="*/ 2147483646 w 365"/>
              <a:gd name="T37" fmla="*/ 2147483646 h 82"/>
              <a:gd name="T38" fmla="*/ 2147483646 w 365"/>
              <a:gd name="T39" fmla="*/ 2147483646 h 82"/>
              <a:gd name="T40" fmla="*/ 2147483646 w 365"/>
              <a:gd name="T41" fmla="*/ 2147483646 h 82"/>
              <a:gd name="T42" fmla="*/ 2147483646 w 365"/>
              <a:gd name="T43" fmla="*/ 2147483646 h 82"/>
              <a:gd name="T44" fmla="*/ 2147483646 w 365"/>
              <a:gd name="T45" fmla="*/ 2147483646 h 82"/>
              <a:gd name="T46" fmla="*/ 2147483646 w 365"/>
              <a:gd name="T47" fmla="*/ 2147483646 h 82"/>
              <a:gd name="T48" fmla="*/ 0 w 365"/>
              <a:gd name="T49" fmla="*/ 2147483646 h 82"/>
              <a:gd name="T50" fmla="*/ 2147483646 w 365"/>
              <a:gd name="T51" fmla="*/ 2147483646 h 82"/>
              <a:gd name="T52" fmla="*/ 2147483646 w 365"/>
              <a:gd name="T53" fmla="*/ 2147483646 h 82"/>
              <a:gd name="T54" fmla="*/ 2147483646 w 365"/>
              <a:gd name="T55" fmla="*/ 2147483646 h 82"/>
              <a:gd name="T56" fmla="*/ 2147483646 w 365"/>
              <a:gd name="T57" fmla="*/ 2147483646 h 82"/>
              <a:gd name="T58" fmla="*/ 2147483646 w 365"/>
              <a:gd name="T59" fmla="*/ 2147483646 h 82"/>
              <a:gd name="T60" fmla="*/ 2147483646 w 365"/>
              <a:gd name="T61" fmla="*/ 2147483646 h 82"/>
              <a:gd name="T62" fmla="*/ 2147483646 w 365"/>
              <a:gd name="T63" fmla="*/ 2147483646 h 82"/>
              <a:gd name="T64" fmla="*/ 2147483646 w 365"/>
              <a:gd name="T65" fmla="*/ 2147483646 h 8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65"/>
              <a:gd name="T100" fmla="*/ 0 h 82"/>
              <a:gd name="T101" fmla="*/ 365 w 365"/>
              <a:gd name="T102" fmla="*/ 82 h 8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65" h="82">
                <a:moveTo>
                  <a:pt x="183" y="82"/>
                </a:moveTo>
                <a:lnTo>
                  <a:pt x="220" y="82"/>
                </a:lnTo>
                <a:lnTo>
                  <a:pt x="255" y="79"/>
                </a:lnTo>
                <a:lnTo>
                  <a:pt x="284" y="76"/>
                </a:lnTo>
                <a:lnTo>
                  <a:pt x="312" y="70"/>
                </a:lnTo>
                <a:lnTo>
                  <a:pt x="335" y="64"/>
                </a:lnTo>
                <a:lnTo>
                  <a:pt x="352" y="58"/>
                </a:lnTo>
                <a:lnTo>
                  <a:pt x="363" y="50"/>
                </a:lnTo>
                <a:lnTo>
                  <a:pt x="365" y="42"/>
                </a:lnTo>
                <a:lnTo>
                  <a:pt x="363" y="34"/>
                </a:lnTo>
                <a:lnTo>
                  <a:pt x="352" y="25"/>
                </a:lnTo>
                <a:lnTo>
                  <a:pt x="335" y="19"/>
                </a:lnTo>
                <a:lnTo>
                  <a:pt x="312" y="11"/>
                </a:lnTo>
                <a:lnTo>
                  <a:pt x="284" y="7"/>
                </a:lnTo>
                <a:lnTo>
                  <a:pt x="255" y="3"/>
                </a:lnTo>
                <a:lnTo>
                  <a:pt x="220" y="1"/>
                </a:lnTo>
                <a:lnTo>
                  <a:pt x="183" y="0"/>
                </a:lnTo>
                <a:lnTo>
                  <a:pt x="147" y="1"/>
                </a:lnTo>
                <a:lnTo>
                  <a:pt x="112" y="3"/>
                </a:lnTo>
                <a:lnTo>
                  <a:pt x="82" y="7"/>
                </a:lnTo>
                <a:lnTo>
                  <a:pt x="54" y="11"/>
                </a:lnTo>
                <a:lnTo>
                  <a:pt x="31" y="19"/>
                </a:lnTo>
                <a:lnTo>
                  <a:pt x="16" y="25"/>
                </a:lnTo>
                <a:lnTo>
                  <a:pt x="4" y="34"/>
                </a:lnTo>
                <a:lnTo>
                  <a:pt x="0" y="42"/>
                </a:lnTo>
                <a:lnTo>
                  <a:pt x="4" y="50"/>
                </a:lnTo>
                <a:lnTo>
                  <a:pt x="16" y="58"/>
                </a:lnTo>
                <a:lnTo>
                  <a:pt x="31" y="64"/>
                </a:lnTo>
                <a:lnTo>
                  <a:pt x="54" y="70"/>
                </a:lnTo>
                <a:lnTo>
                  <a:pt x="82" y="76"/>
                </a:lnTo>
                <a:lnTo>
                  <a:pt x="112" y="79"/>
                </a:lnTo>
                <a:lnTo>
                  <a:pt x="147" y="82"/>
                </a:lnTo>
                <a:lnTo>
                  <a:pt x="183" y="8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191" name="Freeform 25"/>
          <p:cNvSpPr>
            <a:spLocks/>
          </p:cNvSpPr>
          <p:nvPr/>
        </p:nvSpPr>
        <p:spPr bwMode="auto">
          <a:xfrm>
            <a:off x="4606925" y="3340100"/>
            <a:ext cx="222250" cy="87313"/>
          </a:xfrm>
          <a:custGeom>
            <a:avLst/>
            <a:gdLst>
              <a:gd name="T0" fmla="*/ 2147483646 w 365"/>
              <a:gd name="T1" fmla="*/ 2147483646 h 82"/>
              <a:gd name="T2" fmla="*/ 2147483646 w 365"/>
              <a:gd name="T3" fmla="*/ 2147483646 h 82"/>
              <a:gd name="T4" fmla="*/ 2147483646 w 365"/>
              <a:gd name="T5" fmla="*/ 2147483646 h 82"/>
              <a:gd name="T6" fmla="*/ 2147483646 w 365"/>
              <a:gd name="T7" fmla="*/ 2147483646 h 82"/>
              <a:gd name="T8" fmla="*/ 2147483646 w 365"/>
              <a:gd name="T9" fmla="*/ 2147483646 h 82"/>
              <a:gd name="T10" fmla="*/ 2147483646 w 365"/>
              <a:gd name="T11" fmla="*/ 2147483646 h 82"/>
              <a:gd name="T12" fmla="*/ 2147483646 w 365"/>
              <a:gd name="T13" fmla="*/ 2147483646 h 82"/>
              <a:gd name="T14" fmla="*/ 2147483646 w 365"/>
              <a:gd name="T15" fmla="*/ 2147483646 h 82"/>
              <a:gd name="T16" fmla="*/ 2147483646 w 365"/>
              <a:gd name="T17" fmla="*/ 2147483646 h 82"/>
              <a:gd name="T18" fmla="*/ 2147483646 w 365"/>
              <a:gd name="T19" fmla="*/ 2147483646 h 82"/>
              <a:gd name="T20" fmla="*/ 2147483646 w 365"/>
              <a:gd name="T21" fmla="*/ 2147483646 h 82"/>
              <a:gd name="T22" fmla="*/ 2147483646 w 365"/>
              <a:gd name="T23" fmla="*/ 2147483646 h 82"/>
              <a:gd name="T24" fmla="*/ 2147483646 w 365"/>
              <a:gd name="T25" fmla="*/ 2147483646 h 82"/>
              <a:gd name="T26" fmla="*/ 2147483646 w 365"/>
              <a:gd name="T27" fmla="*/ 2147483646 h 82"/>
              <a:gd name="T28" fmla="*/ 2147483646 w 365"/>
              <a:gd name="T29" fmla="*/ 2147483646 h 82"/>
              <a:gd name="T30" fmla="*/ 2147483646 w 365"/>
              <a:gd name="T31" fmla="*/ 2147483646 h 82"/>
              <a:gd name="T32" fmla="*/ 2147483646 w 365"/>
              <a:gd name="T33" fmla="*/ 2147483646 h 82"/>
              <a:gd name="T34" fmla="*/ 2147483646 w 365"/>
              <a:gd name="T35" fmla="*/ 2147483646 h 82"/>
              <a:gd name="T36" fmla="*/ 2147483646 w 365"/>
              <a:gd name="T37" fmla="*/ 0 h 82"/>
              <a:gd name="T38" fmla="*/ 2147483646 w 365"/>
              <a:gd name="T39" fmla="*/ 0 h 82"/>
              <a:gd name="T40" fmla="*/ 2147483646 w 365"/>
              <a:gd name="T41" fmla="*/ 2147483646 h 82"/>
              <a:gd name="T42" fmla="*/ 2147483646 w 365"/>
              <a:gd name="T43" fmla="*/ 2147483646 h 82"/>
              <a:gd name="T44" fmla="*/ 2147483646 w 365"/>
              <a:gd name="T45" fmla="*/ 2147483646 h 82"/>
              <a:gd name="T46" fmla="*/ 2147483646 w 365"/>
              <a:gd name="T47" fmla="*/ 2147483646 h 82"/>
              <a:gd name="T48" fmla="*/ 2147483646 w 365"/>
              <a:gd name="T49" fmla="*/ 2147483646 h 82"/>
              <a:gd name="T50" fmla="*/ 2147483646 w 365"/>
              <a:gd name="T51" fmla="*/ 2147483646 h 82"/>
              <a:gd name="T52" fmla="*/ 2147483646 w 365"/>
              <a:gd name="T53" fmla="*/ 2147483646 h 82"/>
              <a:gd name="T54" fmla="*/ 0 w 365"/>
              <a:gd name="T55" fmla="*/ 2147483646 h 82"/>
              <a:gd name="T56" fmla="*/ 0 w 365"/>
              <a:gd name="T57" fmla="*/ 2147483646 h 82"/>
              <a:gd name="T58" fmla="*/ 2147483646 w 365"/>
              <a:gd name="T59" fmla="*/ 2147483646 h 82"/>
              <a:gd name="T60" fmla="*/ 2147483646 w 365"/>
              <a:gd name="T61" fmla="*/ 2147483646 h 82"/>
              <a:gd name="T62" fmla="*/ 2147483646 w 365"/>
              <a:gd name="T63" fmla="*/ 2147483646 h 82"/>
              <a:gd name="T64" fmla="*/ 2147483646 w 365"/>
              <a:gd name="T65" fmla="*/ 2147483646 h 82"/>
              <a:gd name="T66" fmla="*/ 2147483646 w 365"/>
              <a:gd name="T67" fmla="*/ 2147483646 h 82"/>
              <a:gd name="T68" fmla="*/ 2147483646 w 365"/>
              <a:gd name="T69" fmla="*/ 2147483646 h 82"/>
              <a:gd name="T70" fmla="*/ 2147483646 w 365"/>
              <a:gd name="T71" fmla="*/ 2147483646 h 82"/>
              <a:gd name="T72" fmla="*/ 2147483646 w 365"/>
              <a:gd name="T73" fmla="*/ 2147483646 h 8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65"/>
              <a:gd name="T112" fmla="*/ 0 h 82"/>
              <a:gd name="T113" fmla="*/ 365 w 365"/>
              <a:gd name="T114" fmla="*/ 82 h 82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65" h="82">
                <a:moveTo>
                  <a:pt x="183" y="82"/>
                </a:moveTo>
                <a:lnTo>
                  <a:pt x="183" y="82"/>
                </a:lnTo>
                <a:lnTo>
                  <a:pt x="220" y="82"/>
                </a:lnTo>
                <a:lnTo>
                  <a:pt x="255" y="79"/>
                </a:lnTo>
                <a:lnTo>
                  <a:pt x="284" y="76"/>
                </a:lnTo>
                <a:lnTo>
                  <a:pt x="312" y="70"/>
                </a:lnTo>
                <a:lnTo>
                  <a:pt x="335" y="64"/>
                </a:lnTo>
                <a:lnTo>
                  <a:pt x="352" y="58"/>
                </a:lnTo>
                <a:lnTo>
                  <a:pt x="363" y="50"/>
                </a:lnTo>
                <a:lnTo>
                  <a:pt x="365" y="42"/>
                </a:lnTo>
                <a:lnTo>
                  <a:pt x="363" y="34"/>
                </a:lnTo>
                <a:lnTo>
                  <a:pt x="352" y="25"/>
                </a:lnTo>
                <a:lnTo>
                  <a:pt x="335" y="19"/>
                </a:lnTo>
                <a:lnTo>
                  <a:pt x="312" y="11"/>
                </a:lnTo>
                <a:lnTo>
                  <a:pt x="284" y="7"/>
                </a:lnTo>
                <a:lnTo>
                  <a:pt x="255" y="3"/>
                </a:lnTo>
                <a:lnTo>
                  <a:pt x="220" y="1"/>
                </a:lnTo>
                <a:lnTo>
                  <a:pt x="183" y="0"/>
                </a:lnTo>
                <a:lnTo>
                  <a:pt x="147" y="1"/>
                </a:lnTo>
                <a:lnTo>
                  <a:pt x="112" y="3"/>
                </a:lnTo>
                <a:lnTo>
                  <a:pt x="82" y="7"/>
                </a:lnTo>
                <a:lnTo>
                  <a:pt x="54" y="11"/>
                </a:lnTo>
                <a:lnTo>
                  <a:pt x="31" y="19"/>
                </a:lnTo>
                <a:lnTo>
                  <a:pt x="16" y="25"/>
                </a:lnTo>
                <a:lnTo>
                  <a:pt x="4" y="34"/>
                </a:lnTo>
                <a:lnTo>
                  <a:pt x="0" y="42"/>
                </a:lnTo>
                <a:lnTo>
                  <a:pt x="4" y="50"/>
                </a:lnTo>
                <a:lnTo>
                  <a:pt x="16" y="58"/>
                </a:lnTo>
                <a:lnTo>
                  <a:pt x="31" y="64"/>
                </a:lnTo>
                <a:lnTo>
                  <a:pt x="54" y="70"/>
                </a:lnTo>
                <a:lnTo>
                  <a:pt x="82" y="76"/>
                </a:lnTo>
                <a:lnTo>
                  <a:pt x="112" y="79"/>
                </a:lnTo>
                <a:lnTo>
                  <a:pt x="147" y="82"/>
                </a:lnTo>
                <a:lnTo>
                  <a:pt x="183" y="82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192" name="Freeform 26"/>
          <p:cNvSpPr>
            <a:spLocks/>
          </p:cNvSpPr>
          <p:nvPr/>
        </p:nvSpPr>
        <p:spPr bwMode="auto">
          <a:xfrm>
            <a:off x="4606925" y="3382963"/>
            <a:ext cx="222250" cy="55562"/>
          </a:xfrm>
          <a:custGeom>
            <a:avLst/>
            <a:gdLst>
              <a:gd name="T0" fmla="*/ 0 w 365"/>
              <a:gd name="T1" fmla="*/ 0 h 52"/>
              <a:gd name="T2" fmla="*/ 2147483646 w 365"/>
              <a:gd name="T3" fmla="*/ 2147483646 h 52"/>
              <a:gd name="T4" fmla="*/ 2147483646 w 365"/>
              <a:gd name="T5" fmla="*/ 2147483646 h 52"/>
              <a:gd name="T6" fmla="*/ 2147483646 w 365"/>
              <a:gd name="T7" fmla="*/ 2147483646 h 52"/>
              <a:gd name="T8" fmla="*/ 2147483646 w 365"/>
              <a:gd name="T9" fmla="*/ 2147483646 h 52"/>
              <a:gd name="T10" fmla="*/ 2147483646 w 365"/>
              <a:gd name="T11" fmla="*/ 2147483646 h 52"/>
              <a:gd name="T12" fmla="*/ 2147483646 w 365"/>
              <a:gd name="T13" fmla="*/ 2147483646 h 52"/>
              <a:gd name="T14" fmla="*/ 2147483646 w 365"/>
              <a:gd name="T15" fmla="*/ 2147483646 h 52"/>
              <a:gd name="T16" fmla="*/ 2147483646 w 365"/>
              <a:gd name="T17" fmla="*/ 2147483646 h 52"/>
              <a:gd name="T18" fmla="*/ 2147483646 w 365"/>
              <a:gd name="T19" fmla="*/ 2147483646 h 52"/>
              <a:gd name="T20" fmla="*/ 2147483646 w 365"/>
              <a:gd name="T21" fmla="*/ 2147483646 h 52"/>
              <a:gd name="T22" fmla="*/ 2147483646 w 365"/>
              <a:gd name="T23" fmla="*/ 2147483646 h 52"/>
              <a:gd name="T24" fmla="*/ 2147483646 w 365"/>
              <a:gd name="T25" fmla="*/ 2147483646 h 52"/>
              <a:gd name="T26" fmla="*/ 2147483646 w 365"/>
              <a:gd name="T27" fmla="*/ 2147483646 h 52"/>
              <a:gd name="T28" fmla="*/ 2147483646 w 365"/>
              <a:gd name="T29" fmla="*/ 2147483646 h 52"/>
              <a:gd name="T30" fmla="*/ 2147483646 w 365"/>
              <a:gd name="T31" fmla="*/ 2147483646 h 52"/>
              <a:gd name="T32" fmla="*/ 2147483646 w 365"/>
              <a:gd name="T33" fmla="*/ 0 h 52"/>
              <a:gd name="T34" fmla="*/ 2147483646 w 365"/>
              <a:gd name="T35" fmla="*/ 2147483646 h 52"/>
              <a:gd name="T36" fmla="*/ 2147483646 w 365"/>
              <a:gd name="T37" fmla="*/ 2147483646 h 52"/>
              <a:gd name="T38" fmla="*/ 2147483646 w 365"/>
              <a:gd name="T39" fmla="*/ 2147483646 h 52"/>
              <a:gd name="T40" fmla="*/ 2147483646 w 365"/>
              <a:gd name="T41" fmla="*/ 2147483646 h 52"/>
              <a:gd name="T42" fmla="*/ 2147483646 w 365"/>
              <a:gd name="T43" fmla="*/ 2147483646 h 52"/>
              <a:gd name="T44" fmla="*/ 2147483646 w 365"/>
              <a:gd name="T45" fmla="*/ 2147483646 h 52"/>
              <a:gd name="T46" fmla="*/ 2147483646 w 365"/>
              <a:gd name="T47" fmla="*/ 2147483646 h 52"/>
              <a:gd name="T48" fmla="*/ 2147483646 w 365"/>
              <a:gd name="T49" fmla="*/ 2147483646 h 52"/>
              <a:gd name="T50" fmla="*/ 2147483646 w 365"/>
              <a:gd name="T51" fmla="*/ 2147483646 h 52"/>
              <a:gd name="T52" fmla="*/ 2147483646 w 365"/>
              <a:gd name="T53" fmla="*/ 2147483646 h 52"/>
              <a:gd name="T54" fmla="*/ 2147483646 w 365"/>
              <a:gd name="T55" fmla="*/ 2147483646 h 52"/>
              <a:gd name="T56" fmla="*/ 2147483646 w 365"/>
              <a:gd name="T57" fmla="*/ 2147483646 h 52"/>
              <a:gd name="T58" fmla="*/ 2147483646 w 365"/>
              <a:gd name="T59" fmla="*/ 2147483646 h 52"/>
              <a:gd name="T60" fmla="*/ 2147483646 w 365"/>
              <a:gd name="T61" fmla="*/ 2147483646 h 52"/>
              <a:gd name="T62" fmla="*/ 2147483646 w 365"/>
              <a:gd name="T63" fmla="*/ 2147483646 h 52"/>
              <a:gd name="T64" fmla="*/ 2147483646 w 365"/>
              <a:gd name="T65" fmla="*/ 2147483646 h 52"/>
              <a:gd name="T66" fmla="*/ 0 w 365"/>
              <a:gd name="T67" fmla="*/ 2147483646 h 52"/>
              <a:gd name="T68" fmla="*/ 0 w 365"/>
              <a:gd name="T69" fmla="*/ 0 h 5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65"/>
              <a:gd name="T106" fmla="*/ 0 h 52"/>
              <a:gd name="T107" fmla="*/ 365 w 365"/>
              <a:gd name="T108" fmla="*/ 52 h 5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65" h="52">
                <a:moveTo>
                  <a:pt x="0" y="0"/>
                </a:moveTo>
                <a:lnTo>
                  <a:pt x="4" y="10"/>
                </a:lnTo>
                <a:lnTo>
                  <a:pt x="16" y="16"/>
                </a:lnTo>
                <a:lnTo>
                  <a:pt x="31" y="24"/>
                </a:lnTo>
                <a:lnTo>
                  <a:pt x="54" y="30"/>
                </a:lnTo>
                <a:lnTo>
                  <a:pt x="82" y="34"/>
                </a:lnTo>
                <a:lnTo>
                  <a:pt x="112" y="38"/>
                </a:lnTo>
                <a:lnTo>
                  <a:pt x="147" y="41"/>
                </a:lnTo>
                <a:lnTo>
                  <a:pt x="183" y="42"/>
                </a:lnTo>
                <a:lnTo>
                  <a:pt x="220" y="41"/>
                </a:lnTo>
                <a:lnTo>
                  <a:pt x="255" y="38"/>
                </a:lnTo>
                <a:lnTo>
                  <a:pt x="284" y="34"/>
                </a:lnTo>
                <a:lnTo>
                  <a:pt x="312" y="30"/>
                </a:lnTo>
                <a:lnTo>
                  <a:pt x="335" y="24"/>
                </a:lnTo>
                <a:lnTo>
                  <a:pt x="352" y="16"/>
                </a:lnTo>
                <a:lnTo>
                  <a:pt x="363" y="10"/>
                </a:lnTo>
                <a:lnTo>
                  <a:pt x="365" y="0"/>
                </a:lnTo>
                <a:lnTo>
                  <a:pt x="365" y="11"/>
                </a:lnTo>
                <a:lnTo>
                  <a:pt x="363" y="19"/>
                </a:lnTo>
                <a:lnTo>
                  <a:pt x="352" y="27"/>
                </a:lnTo>
                <a:lnTo>
                  <a:pt x="335" y="34"/>
                </a:lnTo>
                <a:lnTo>
                  <a:pt x="312" y="39"/>
                </a:lnTo>
                <a:lnTo>
                  <a:pt x="284" y="45"/>
                </a:lnTo>
                <a:lnTo>
                  <a:pt x="255" y="48"/>
                </a:lnTo>
                <a:lnTo>
                  <a:pt x="220" y="51"/>
                </a:lnTo>
                <a:lnTo>
                  <a:pt x="183" y="52"/>
                </a:lnTo>
                <a:lnTo>
                  <a:pt x="147" y="51"/>
                </a:lnTo>
                <a:lnTo>
                  <a:pt x="112" y="48"/>
                </a:lnTo>
                <a:lnTo>
                  <a:pt x="82" y="45"/>
                </a:lnTo>
                <a:lnTo>
                  <a:pt x="54" y="39"/>
                </a:lnTo>
                <a:lnTo>
                  <a:pt x="31" y="34"/>
                </a:lnTo>
                <a:lnTo>
                  <a:pt x="16" y="27"/>
                </a:lnTo>
                <a:lnTo>
                  <a:pt x="4" y="19"/>
                </a:lnTo>
                <a:lnTo>
                  <a:pt x="0" y="1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193" name="Freeform 27"/>
          <p:cNvSpPr>
            <a:spLocks/>
          </p:cNvSpPr>
          <p:nvPr/>
        </p:nvSpPr>
        <p:spPr bwMode="auto">
          <a:xfrm>
            <a:off x="4606925" y="3382963"/>
            <a:ext cx="222250" cy="55562"/>
          </a:xfrm>
          <a:custGeom>
            <a:avLst/>
            <a:gdLst>
              <a:gd name="T0" fmla="*/ 0 w 365"/>
              <a:gd name="T1" fmla="*/ 0 h 52"/>
              <a:gd name="T2" fmla="*/ 0 w 365"/>
              <a:gd name="T3" fmla="*/ 0 h 52"/>
              <a:gd name="T4" fmla="*/ 2147483646 w 365"/>
              <a:gd name="T5" fmla="*/ 2147483646 h 52"/>
              <a:gd name="T6" fmla="*/ 2147483646 w 365"/>
              <a:gd name="T7" fmla="*/ 2147483646 h 52"/>
              <a:gd name="T8" fmla="*/ 2147483646 w 365"/>
              <a:gd name="T9" fmla="*/ 2147483646 h 52"/>
              <a:gd name="T10" fmla="*/ 2147483646 w 365"/>
              <a:gd name="T11" fmla="*/ 2147483646 h 52"/>
              <a:gd name="T12" fmla="*/ 2147483646 w 365"/>
              <a:gd name="T13" fmla="*/ 2147483646 h 52"/>
              <a:gd name="T14" fmla="*/ 2147483646 w 365"/>
              <a:gd name="T15" fmla="*/ 2147483646 h 52"/>
              <a:gd name="T16" fmla="*/ 2147483646 w 365"/>
              <a:gd name="T17" fmla="*/ 2147483646 h 52"/>
              <a:gd name="T18" fmla="*/ 2147483646 w 365"/>
              <a:gd name="T19" fmla="*/ 2147483646 h 52"/>
              <a:gd name="T20" fmla="*/ 2147483646 w 365"/>
              <a:gd name="T21" fmla="*/ 2147483646 h 52"/>
              <a:gd name="T22" fmla="*/ 2147483646 w 365"/>
              <a:gd name="T23" fmla="*/ 2147483646 h 52"/>
              <a:gd name="T24" fmla="*/ 2147483646 w 365"/>
              <a:gd name="T25" fmla="*/ 2147483646 h 52"/>
              <a:gd name="T26" fmla="*/ 2147483646 w 365"/>
              <a:gd name="T27" fmla="*/ 2147483646 h 52"/>
              <a:gd name="T28" fmla="*/ 2147483646 w 365"/>
              <a:gd name="T29" fmla="*/ 2147483646 h 52"/>
              <a:gd name="T30" fmla="*/ 2147483646 w 365"/>
              <a:gd name="T31" fmla="*/ 2147483646 h 52"/>
              <a:gd name="T32" fmla="*/ 2147483646 w 365"/>
              <a:gd name="T33" fmla="*/ 2147483646 h 52"/>
              <a:gd name="T34" fmla="*/ 2147483646 w 365"/>
              <a:gd name="T35" fmla="*/ 2147483646 h 52"/>
              <a:gd name="T36" fmla="*/ 2147483646 w 365"/>
              <a:gd name="T37" fmla="*/ 0 h 52"/>
              <a:gd name="T38" fmla="*/ 2147483646 w 365"/>
              <a:gd name="T39" fmla="*/ 2147483646 h 52"/>
              <a:gd name="T40" fmla="*/ 2147483646 w 365"/>
              <a:gd name="T41" fmla="*/ 2147483646 h 52"/>
              <a:gd name="T42" fmla="*/ 2147483646 w 365"/>
              <a:gd name="T43" fmla="*/ 2147483646 h 52"/>
              <a:gd name="T44" fmla="*/ 2147483646 w 365"/>
              <a:gd name="T45" fmla="*/ 2147483646 h 52"/>
              <a:gd name="T46" fmla="*/ 2147483646 w 365"/>
              <a:gd name="T47" fmla="*/ 2147483646 h 52"/>
              <a:gd name="T48" fmla="*/ 2147483646 w 365"/>
              <a:gd name="T49" fmla="*/ 2147483646 h 52"/>
              <a:gd name="T50" fmla="*/ 2147483646 w 365"/>
              <a:gd name="T51" fmla="*/ 2147483646 h 52"/>
              <a:gd name="T52" fmla="*/ 2147483646 w 365"/>
              <a:gd name="T53" fmla="*/ 2147483646 h 52"/>
              <a:gd name="T54" fmla="*/ 2147483646 w 365"/>
              <a:gd name="T55" fmla="*/ 2147483646 h 52"/>
              <a:gd name="T56" fmla="*/ 2147483646 w 365"/>
              <a:gd name="T57" fmla="*/ 2147483646 h 52"/>
              <a:gd name="T58" fmla="*/ 2147483646 w 365"/>
              <a:gd name="T59" fmla="*/ 2147483646 h 52"/>
              <a:gd name="T60" fmla="*/ 2147483646 w 365"/>
              <a:gd name="T61" fmla="*/ 2147483646 h 52"/>
              <a:gd name="T62" fmla="*/ 2147483646 w 365"/>
              <a:gd name="T63" fmla="*/ 2147483646 h 52"/>
              <a:gd name="T64" fmla="*/ 2147483646 w 365"/>
              <a:gd name="T65" fmla="*/ 2147483646 h 52"/>
              <a:gd name="T66" fmla="*/ 2147483646 w 365"/>
              <a:gd name="T67" fmla="*/ 2147483646 h 52"/>
              <a:gd name="T68" fmla="*/ 2147483646 w 365"/>
              <a:gd name="T69" fmla="*/ 2147483646 h 52"/>
              <a:gd name="T70" fmla="*/ 2147483646 w 365"/>
              <a:gd name="T71" fmla="*/ 2147483646 h 52"/>
              <a:gd name="T72" fmla="*/ 2147483646 w 365"/>
              <a:gd name="T73" fmla="*/ 2147483646 h 52"/>
              <a:gd name="T74" fmla="*/ 0 w 365"/>
              <a:gd name="T75" fmla="*/ 2147483646 h 52"/>
              <a:gd name="T76" fmla="*/ 0 w 365"/>
              <a:gd name="T77" fmla="*/ 0 h 5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65"/>
              <a:gd name="T118" fmla="*/ 0 h 52"/>
              <a:gd name="T119" fmla="*/ 365 w 365"/>
              <a:gd name="T120" fmla="*/ 52 h 52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65" h="52">
                <a:moveTo>
                  <a:pt x="0" y="0"/>
                </a:moveTo>
                <a:lnTo>
                  <a:pt x="0" y="0"/>
                </a:lnTo>
                <a:lnTo>
                  <a:pt x="4" y="10"/>
                </a:lnTo>
                <a:lnTo>
                  <a:pt x="16" y="16"/>
                </a:lnTo>
                <a:lnTo>
                  <a:pt x="31" y="24"/>
                </a:lnTo>
                <a:lnTo>
                  <a:pt x="54" y="30"/>
                </a:lnTo>
                <a:lnTo>
                  <a:pt x="82" y="34"/>
                </a:lnTo>
                <a:lnTo>
                  <a:pt x="112" y="38"/>
                </a:lnTo>
                <a:lnTo>
                  <a:pt x="147" y="41"/>
                </a:lnTo>
                <a:lnTo>
                  <a:pt x="183" y="42"/>
                </a:lnTo>
                <a:lnTo>
                  <a:pt x="220" y="41"/>
                </a:lnTo>
                <a:lnTo>
                  <a:pt x="255" y="38"/>
                </a:lnTo>
                <a:lnTo>
                  <a:pt x="284" y="34"/>
                </a:lnTo>
                <a:lnTo>
                  <a:pt x="312" y="30"/>
                </a:lnTo>
                <a:lnTo>
                  <a:pt x="335" y="24"/>
                </a:lnTo>
                <a:lnTo>
                  <a:pt x="352" y="16"/>
                </a:lnTo>
                <a:lnTo>
                  <a:pt x="363" y="10"/>
                </a:lnTo>
                <a:lnTo>
                  <a:pt x="365" y="0"/>
                </a:lnTo>
                <a:lnTo>
                  <a:pt x="365" y="11"/>
                </a:lnTo>
                <a:lnTo>
                  <a:pt x="363" y="19"/>
                </a:lnTo>
                <a:lnTo>
                  <a:pt x="352" y="27"/>
                </a:lnTo>
                <a:lnTo>
                  <a:pt x="335" y="34"/>
                </a:lnTo>
                <a:lnTo>
                  <a:pt x="312" y="39"/>
                </a:lnTo>
                <a:lnTo>
                  <a:pt x="284" y="45"/>
                </a:lnTo>
                <a:lnTo>
                  <a:pt x="255" y="48"/>
                </a:lnTo>
                <a:lnTo>
                  <a:pt x="220" y="51"/>
                </a:lnTo>
                <a:lnTo>
                  <a:pt x="183" y="52"/>
                </a:lnTo>
                <a:lnTo>
                  <a:pt x="147" y="51"/>
                </a:lnTo>
                <a:lnTo>
                  <a:pt x="112" y="48"/>
                </a:lnTo>
                <a:lnTo>
                  <a:pt x="82" y="45"/>
                </a:lnTo>
                <a:lnTo>
                  <a:pt x="54" y="39"/>
                </a:lnTo>
                <a:lnTo>
                  <a:pt x="31" y="34"/>
                </a:lnTo>
                <a:lnTo>
                  <a:pt x="16" y="27"/>
                </a:lnTo>
                <a:lnTo>
                  <a:pt x="4" y="19"/>
                </a:lnTo>
                <a:lnTo>
                  <a:pt x="0" y="11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194" name="Freeform 28"/>
          <p:cNvSpPr>
            <a:spLocks/>
          </p:cNvSpPr>
          <p:nvPr/>
        </p:nvSpPr>
        <p:spPr bwMode="auto">
          <a:xfrm>
            <a:off x="4651375" y="3336925"/>
            <a:ext cx="133350" cy="60325"/>
          </a:xfrm>
          <a:custGeom>
            <a:avLst/>
            <a:gdLst>
              <a:gd name="T0" fmla="*/ 0 w 216"/>
              <a:gd name="T1" fmla="*/ 0 h 57"/>
              <a:gd name="T2" fmla="*/ 0 w 216"/>
              <a:gd name="T3" fmla="*/ 0 h 57"/>
              <a:gd name="T4" fmla="*/ 0 w 216"/>
              <a:gd name="T5" fmla="*/ 2147483646 h 57"/>
              <a:gd name="T6" fmla="*/ 0 w 216"/>
              <a:gd name="T7" fmla="*/ 2147483646 h 57"/>
              <a:gd name="T8" fmla="*/ 0 w 216"/>
              <a:gd name="T9" fmla="*/ 2147483646 h 57"/>
              <a:gd name="T10" fmla="*/ 0 w 216"/>
              <a:gd name="T11" fmla="*/ 2147483646 h 57"/>
              <a:gd name="T12" fmla="*/ 0 w 216"/>
              <a:gd name="T13" fmla="*/ 2147483646 h 57"/>
              <a:gd name="T14" fmla="*/ 2147483646 w 216"/>
              <a:gd name="T15" fmla="*/ 2147483646 h 57"/>
              <a:gd name="T16" fmla="*/ 2147483646 w 216"/>
              <a:gd name="T17" fmla="*/ 2147483646 h 57"/>
              <a:gd name="T18" fmla="*/ 2147483646 w 216"/>
              <a:gd name="T19" fmla="*/ 2147483646 h 57"/>
              <a:gd name="T20" fmla="*/ 2147483646 w 216"/>
              <a:gd name="T21" fmla="*/ 2147483646 h 57"/>
              <a:gd name="T22" fmla="*/ 2147483646 w 216"/>
              <a:gd name="T23" fmla="*/ 2147483646 h 57"/>
              <a:gd name="T24" fmla="*/ 2147483646 w 216"/>
              <a:gd name="T25" fmla="*/ 2147483646 h 57"/>
              <a:gd name="T26" fmla="*/ 2147483646 w 216"/>
              <a:gd name="T27" fmla="*/ 2147483646 h 57"/>
              <a:gd name="T28" fmla="*/ 2147483646 w 216"/>
              <a:gd name="T29" fmla="*/ 2147483646 h 57"/>
              <a:gd name="T30" fmla="*/ 2147483646 w 216"/>
              <a:gd name="T31" fmla="*/ 2147483646 h 57"/>
              <a:gd name="T32" fmla="*/ 2147483646 w 216"/>
              <a:gd name="T33" fmla="*/ 2147483646 h 57"/>
              <a:gd name="T34" fmla="*/ 2147483646 w 216"/>
              <a:gd name="T35" fmla="*/ 2147483646 h 57"/>
              <a:gd name="T36" fmla="*/ 2147483646 w 216"/>
              <a:gd name="T37" fmla="*/ 2147483646 h 57"/>
              <a:gd name="T38" fmla="*/ 2147483646 w 216"/>
              <a:gd name="T39" fmla="*/ 2147483646 h 57"/>
              <a:gd name="T40" fmla="*/ 2147483646 w 216"/>
              <a:gd name="T41" fmla="*/ 2147483646 h 57"/>
              <a:gd name="T42" fmla="*/ 2147483646 w 216"/>
              <a:gd name="T43" fmla="*/ 2147483646 h 57"/>
              <a:gd name="T44" fmla="*/ 2147483646 w 216"/>
              <a:gd name="T45" fmla="*/ 2147483646 h 57"/>
              <a:gd name="T46" fmla="*/ 2147483646 w 216"/>
              <a:gd name="T47" fmla="*/ 2147483646 h 57"/>
              <a:gd name="T48" fmla="*/ 2147483646 w 216"/>
              <a:gd name="T49" fmla="*/ 2147483646 h 57"/>
              <a:gd name="T50" fmla="*/ 2147483646 w 216"/>
              <a:gd name="T51" fmla="*/ 2147483646 h 57"/>
              <a:gd name="T52" fmla="*/ 2147483646 w 216"/>
              <a:gd name="T53" fmla="*/ 2147483646 h 57"/>
              <a:gd name="T54" fmla="*/ 2147483646 w 216"/>
              <a:gd name="T55" fmla="*/ 2147483646 h 57"/>
              <a:gd name="T56" fmla="*/ 2147483646 w 216"/>
              <a:gd name="T57" fmla="*/ 0 h 5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16"/>
              <a:gd name="T88" fmla="*/ 0 h 57"/>
              <a:gd name="T89" fmla="*/ 216 w 216"/>
              <a:gd name="T90" fmla="*/ 57 h 5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16" h="57">
                <a:moveTo>
                  <a:pt x="0" y="0"/>
                </a:moveTo>
                <a:lnTo>
                  <a:pt x="0" y="0"/>
                </a:lnTo>
                <a:lnTo>
                  <a:pt x="0" y="3"/>
                </a:lnTo>
                <a:lnTo>
                  <a:pt x="0" y="8"/>
                </a:lnTo>
                <a:lnTo>
                  <a:pt x="0" y="17"/>
                </a:lnTo>
                <a:lnTo>
                  <a:pt x="0" y="32"/>
                </a:lnTo>
                <a:lnTo>
                  <a:pt x="4" y="39"/>
                </a:lnTo>
                <a:lnTo>
                  <a:pt x="9" y="43"/>
                </a:lnTo>
                <a:lnTo>
                  <a:pt x="19" y="46"/>
                </a:lnTo>
                <a:lnTo>
                  <a:pt x="33" y="50"/>
                </a:lnTo>
                <a:lnTo>
                  <a:pt x="47" y="53"/>
                </a:lnTo>
                <a:lnTo>
                  <a:pt x="66" y="55"/>
                </a:lnTo>
                <a:lnTo>
                  <a:pt x="87" y="57"/>
                </a:lnTo>
                <a:lnTo>
                  <a:pt x="108" y="57"/>
                </a:lnTo>
                <a:lnTo>
                  <a:pt x="129" y="57"/>
                </a:lnTo>
                <a:lnTo>
                  <a:pt x="150" y="55"/>
                </a:lnTo>
                <a:lnTo>
                  <a:pt x="169" y="53"/>
                </a:lnTo>
                <a:lnTo>
                  <a:pt x="183" y="50"/>
                </a:lnTo>
                <a:lnTo>
                  <a:pt x="197" y="46"/>
                </a:lnTo>
                <a:lnTo>
                  <a:pt x="208" y="43"/>
                </a:lnTo>
                <a:lnTo>
                  <a:pt x="213" y="39"/>
                </a:lnTo>
                <a:lnTo>
                  <a:pt x="216" y="32"/>
                </a:lnTo>
                <a:lnTo>
                  <a:pt x="216" y="18"/>
                </a:lnTo>
                <a:lnTo>
                  <a:pt x="216" y="8"/>
                </a:lnTo>
                <a:lnTo>
                  <a:pt x="216" y="3"/>
                </a:lnTo>
                <a:lnTo>
                  <a:pt x="216" y="0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195" name="Freeform 29"/>
          <p:cNvSpPr>
            <a:spLocks/>
          </p:cNvSpPr>
          <p:nvPr/>
        </p:nvSpPr>
        <p:spPr bwMode="auto">
          <a:xfrm>
            <a:off x="4581525" y="3132138"/>
            <a:ext cx="273050" cy="230187"/>
          </a:xfrm>
          <a:custGeom>
            <a:avLst/>
            <a:gdLst>
              <a:gd name="T0" fmla="*/ 2147483646 w 443"/>
              <a:gd name="T1" fmla="*/ 2147483646 h 216"/>
              <a:gd name="T2" fmla="*/ 2147483646 w 443"/>
              <a:gd name="T3" fmla="*/ 2147483646 h 216"/>
              <a:gd name="T4" fmla="*/ 2147483646 w 443"/>
              <a:gd name="T5" fmla="*/ 2147483646 h 216"/>
              <a:gd name="T6" fmla="*/ 2147483646 w 443"/>
              <a:gd name="T7" fmla="*/ 2147483646 h 216"/>
              <a:gd name="T8" fmla="*/ 2147483646 w 443"/>
              <a:gd name="T9" fmla="*/ 2147483646 h 216"/>
              <a:gd name="T10" fmla="*/ 2147483646 w 443"/>
              <a:gd name="T11" fmla="*/ 2147483646 h 216"/>
              <a:gd name="T12" fmla="*/ 2147483646 w 443"/>
              <a:gd name="T13" fmla="*/ 2147483646 h 216"/>
              <a:gd name="T14" fmla="*/ 2147483646 w 443"/>
              <a:gd name="T15" fmla="*/ 2147483646 h 216"/>
              <a:gd name="T16" fmla="*/ 2147483646 w 443"/>
              <a:gd name="T17" fmla="*/ 2147483646 h 216"/>
              <a:gd name="T18" fmla="*/ 2147483646 w 443"/>
              <a:gd name="T19" fmla="*/ 2147483646 h 216"/>
              <a:gd name="T20" fmla="*/ 2147483646 w 443"/>
              <a:gd name="T21" fmla="*/ 2147483646 h 216"/>
              <a:gd name="T22" fmla="*/ 2147483646 w 443"/>
              <a:gd name="T23" fmla="*/ 2147483646 h 216"/>
              <a:gd name="T24" fmla="*/ 2147483646 w 443"/>
              <a:gd name="T25" fmla="*/ 2147483646 h 216"/>
              <a:gd name="T26" fmla="*/ 2147483646 w 443"/>
              <a:gd name="T27" fmla="*/ 2147483646 h 216"/>
              <a:gd name="T28" fmla="*/ 2147483646 w 443"/>
              <a:gd name="T29" fmla="*/ 2147483646 h 216"/>
              <a:gd name="T30" fmla="*/ 2147483646 w 443"/>
              <a:gd name="T31" fmla="*/ 2147483646 h 216"/>
              <a:gd name="T32" fmla="*/ 2147483646 w 443"/>
              <a:gd name="T33" fmla="*/ 2147483646 h 216"/>
              <a:gd name="T34" fmla="*/ 2147483646 w 443"/>
              <a:gd name="T35" fmla="*/ 2147483646 h 216"/>
              <a:gd name="T36" fmla="*/ 0 w 443"/>
              <a:gd name="T37" fmla="*/ 2147483646 h 216"/>
              <a:gd name="T38" fmla="*/ 2147483646 w 443"/>
              <a:gd name="T39" fmla="*/ 2147483646 h 216"/>
              <a:gd name="T40" fmla="*/ 2147483646 w 443"/>
              <a:gd name="T41" fmla="*/ 2147483646 h 216"/>
              <a:gd name="T42" fmla="*/ 2147483646 w 443"/>
              <a:gd name="T43" fmla="*/ 2147483646 h 216"/>
              <a:gd name="T44" fmla="*/ 2147483646 w 443"/>
              <a:gd name="T45" fmla="*/ 2147483646 h 216"/>
              <a:gd name="T46" fmla="*/ 2147483646 w 443"/>
              <a:gd name="T47" fmla="*/ 2147483646 h 216"/>
              <a:gd name="T48" fmla="*/ 2147483646 w 443"/>
              <a:gd name="T49" fmla="*/ 2147483646 h 216"/>
              <a:gd name="T50" fmla="*/ 2147483646 w 443"/>
              <a:gd name="T51" fmla="*/ 2147483646 h 216"/>
              <a:gd name="T52" fmla="*/ 2147483646 w 443"/>
              <a:gd name="T53" fmla="*/ 0 h 216"/>
              <a:gd name="T54" fmla="*/ 2147483646 w 443"/>
              <a:gd name="T55" fmla="*/ 0 h 216"/>
              <a:gd name="T56" fmla="*/ 2147483646 w 443"/>
              <a:gd name="T57" fmla="*/ 0 h 216"/>
              <a:gd name="T58" fmla="*/ 2147483646 w 443"/>
              <a:gd name="T59" fmla="*/ 0 h 216"/>
              <a:gd name="T60" fmla="*/ 2147483646 w 443"/>
              <a:gd name="T61" fmla="*/ 2147483646 h 216"/>
              <a:gd name="T62" fmla="*/ 2147483646 w 443"/>
              <a:gd name="T63" fmla="*/ 2147483646 h 216"/>
              <a:gd name="T64" fmla="*/ 2147483646 w 443"/>
              <a:gd name="T65" fmla="*/ 2147483646 h 216"/>
              <a:gd name="T66" fmla="*/ 2147483646 w 443"/>
              <a:gd name="T67" fmla="*/ 2147483646 h 216"/>
              <a:gd name="T68" fmla="*/ 2147483646 w 443"/>
              <a:gd name="T69" fmla="*/ 2147483646 h 216"/>
              <a:gd name="T70" fmla="*/ 2147483646 w 443"/>
              <a:gd name="T71" fmla="*/ 2147483646 h 216"/>
              <a:gd name="T72" fmla="*/ 2147483646 w 443"/>
              <a:gd name="T73" fmla="*/ 2147483646 h 216"/>
              <a:gd name="T74" fmla="*/ 2147483646 w 443"/>
              <a:gd name="T75" fmla="*/ 2147483646 h 216"/>
              <a:gd name="T76" fmla="*/ 2147483646 w 443"/>
              <a:gd name="T77" fmla="*/ 2147483646 h 216"/>
              <a:gd name="T78" fmla="*/ 2147483646 w 443"/>
              <a:gd name="T79" fmla="*/ 2147483646 h 216"/>
              <a:gd name="T80" fmla="*/ 2147483646 w 443"/>
              <a:gd name="T81" fmla="*/ 2147483646 h 21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443"/>
              <a:gd name="T124" fmla="*/ 0 h 216"/>
              <a:gd name="T125" fmla="*/ 443 w 443"/>
              <a:gd name="T126" fmla="*/ 216 h 21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443" h="216">
                <a:moveTo>
                  <a:pt x="422" y="204"/>
                </a:moveTo>
                <a:lnTo>
                  <a:pt x="396" y="206"/>
                </a:lnTo>
                <a:lnTo>
                  <a:pt x="369" y="208"/>
                </a:lnTo>
                <a:lnTo>
                  <a:pt x="345" y="211"/>
                </a:lnTo>
                <a:lnTo>
                  <a:pt x="321" y="213"/>
                </a:lnTo>
                <a:lnTo>
                  <a:pt x="296" y="214"/>
                </a:lnTo>
                <a:lnTo>
                  <a:pt x="272" y="215"/>
                </a:lnTo>
                <a:lnTo>
                  <a:pt x="249" y="216"/>
                </a:lnTo>
                <a:lnTo>
                  <a:pt x="226" y="216"/>
                </a:lnTo>
                <a:lnTo>
                  <a:pt x="202" y="216"/>
                </a:lnTo>
                <a:lnTo>
                  <a:pt x="178" y="216"/>
                </a:lnTo>
                <a:lnTo>
                  <a:pt x="153" y="215"/>
                </a:lnTo>
                <a:lnTo>
                  <a:pt x="129" y="214"/>
                </a:lnTo>
                <a:lnTo>
                  <a:pt x="104" y="213"/>
                </a:lnTo>
                <a:lnTo>
                  <a:pt x="76" y="209"/>
                </a:lnTo>
                <a:lnTo>
                  <a:pt x="50" y="207"/>
                </a:lnTo>
                <a:lnTo>
                  <a:pt x="21" y="204"/>
                </a:lnTo>
                <a:lnTo>
                  <a:pt x="5" y="163"/>
                </a:lnTo>
                <a:lnTo>
                  <a:pt x="0" y="106"/>
                </a:lnTo>
                <a:lnTo>
                  <a:pt x="3" y="49"/>
                </a:lnTo>
                <a:lnTo>
                  <a:pt x="12" y="11"/>
                </a:lnTo>
                <a:lnTo>
                  <a:pt x="40" y="8"/>
                </a:lnTo>
                <a:lnTo>
                  <a:pt x="69" y="5"/>
                </a:lnTo>
                <a:lnTo>
                  <a:pt x="97" y="2"/>
                </a:lnTo>
                <a:lnTo>
                  <a:pt x="124" y="1"/>
                </a:lnTo>
                <a:lnTo>
                  <a:pt x="150" y="1"/>
                </a:lnTo>
                <a:lnTo>
                  <a:pt x="174" y="0"/>
                </a:lnTo>
                <a:lnTo>
                  <a:pt x="200" y="0"/>
                </a:lnTo>
                <a:lnTo>
                  <a:pt x="226" y="0"/>
                </a:lnTo>
                <a:lnTo>
                  <a:pt x="251" y="0"/>
                </a:lnTo>
                <a:lnTo>
                  <a:pt x="277" y="1"/>
                </a:lnTo>
                <a:lnTo>
                  <a:pt x="300" y="1"/>
                </a:lnTo>
                <a:lnTo>
                  <a:pt x="326" y="2"/>
                </a:lnTo>
                <a:lnTo>
                  <a:pt x="350" y="4"/>
                </a:lnTo>
                <a:lnTo>
                  <a:pt x="376" y="6"/>
                </a:lnTo>
                <a:lnTo>
                  <a:pt x="403" y="8"/>
                </a:lnTo>
                <a:lnTo>
                  <a:pt x="429" y="11"/>
                </a:lnTo>
                <a:lnTo>
                  <a:pt x="439" y="49"/>
                </a:lnTo>
                <a:lnTo>
                  <a:pt x="443" y="106"/>
                </a:lnTo>
                <a:lnTo>
                  <a:pt x="438" y="163"/>
                </a:lnTo>
                <a:lnTo>
                  <a:pt x="422" y="20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196" name="Freeform 30"/>
          <p:cNvSpPr>
            <a:spLocks/>
          </p:cNvSpPr>
          <p:nvPr/>
        </p:nvSpPr>
        <p:spPr bwMode="auto">
          <a:xfrm>
            <a:off x="4581525" y="3132138"/>
            <a:ext cx="273050" cy="230187"/>
          </a:xfrm>
          <a:custGeom>
            <a:avLst/>
            <a:gdLst>
              <a:gd name="T0" fmla="*/ 2147483646 w 443"/>
              <a:gd name="T1" fmla="*/ 2147483646 h 216"/>
              <a:gd name="T2" fmla="*/ 2147483646 w 443"/>
              <a:gd name="T3" fmla="*/ 2147483646 h 216"/>
              <a:gd name="T4" fmla="*/ 2147483646 w 443"/>
              <a:gd name="T5" fmla="*/ 2147483646 h 216"/>
              <a:gd name="T6" fmla="*/ 2147483646 w 443"/>
              <a:gd name="T7" fmla="*/ 2147483646 h 216"/>
              <a:gd name="T8" fmla="*/ 2147483646 w 443"/>
              <a:gd name="T9" fmla="*/ 2147483646 h 216"/>
              <a:gd name="T10" fmla="*/ 2147483646 w 443"/>
              <a:gd name="T11" fmla="*/ 2147483646 h 216"/>
              <a:gd name="T12" fmla="*/ 2147483646 w 443"/>
              <a:gd name="T13" fmla="*/ 2147483646 h 216"/>
              <a:gd name="T14" fmla="*/ 2147483646 w 443"/>
              <a:gd name="T15" fmla="*/ 2147483646 h 216"/>
              <a:gd name="T16" fmla="*/ 2147483646 w 443"/>
              <a:gd name="T17" fmla="*/ 2147483646 h 216"/>
              <a:gd name="T18" fmla="*/ 2147483646 w 443"/>
              <a:gd name="T19" fmla="*/ 2147483646 h 216"/>
              <a:gd name="T20" fmla="*/ 2147483646 w 443"/>
              <a:gd name="T21" fmla="*/ 2147483646 h 216"/>
              <a:gd name="T22" fmla="*/ 2147483646 w 443"/>
              <a:gd name="T23" fmla="*/ 2147483646 h 216"/>
              <a:gd name="T24" fmla="*/ 2147483646 w 443"/>
              <a:gd name="T25" fmla="*/ 2147483646 h 216"/>
              <a:gd name="T26" fmla="*/ 2147483646 w 443"/>
              <a:gd name="T27" fmla="*/ 2147483646 h 216"/>
              <a:gd name="T28" fmla="*/ 2147483646 w 443"/>
              <a:gd name="T29" fmla="*/ 2147483646 h 216"/>
              <a:gd name="T30" fmla="*/ 2147483646 w 443"/>
              <a:gd name="T31" fmla="*/ 2147483646 h 216"/>
              <a:gd name="T32" fmla="*/ 2147483646 w 443"/>
              <a:gd name="T33" fmla="*/ 2147483646 h 216"/>
              <a:gd name="T34" fmla="*/ 2147483646 w 443"/>
              <a:gd name="T35" fmla="*/ 2147483646 h 216"/>
              <a:gd name="T36" fmla="*/ 2147483646 w 443"/>
              <a:gd name="T37" fmla="*/ 2147483646 h 216"/>
              <a:gd name="T38" fmla="*/ 2147483646 w 443"/>
              <a:gd name="T39" fmla="*/ 2147483646 h 216"/>
              <a:gd name="T40" fmla="*/ 0 w 443"/>
              <a:gd name="T41" fmla="*/ 2147483646 h 216"/>
              <a:gd name="T42" fmla="*/ 2147483646 w 443"/>
              <a:gd name="T43" fmla="*/ 2147483646 h 216"/>
              <a:gd name="T44" fmla="*/ 2147483646 w 443"/>
              <a:gd name="T45" fmla="*/ 2147483646 h 216"/>
              <a:gd name="T46" fmla="*/ 2147483646 w 443"/>
              <a:gd name="T47" fmla="*/ 2147483646 h 216"/>
              <a:gd name="T48" fmla="*/ 2147483646 w 443"/>
              <a:gd name="T49" fmla="*/ 2147483646 h 216"/>
              <a:gd name="T50" fmla="*/ 2147483646 w 443"/>
              <a:gd name="T51" fmla="*/ 2147483646 h 216"/>
              <a:gd name="T52" fmla="*/ 2147483646 w 443"/>
              <a:gd name="T53" fmla="*/ 2147483646 h 216"/>
              <a:gd name="T54" fmla="*/ 2147483646 w 443"/>
              <a:gd name="T55" fmla="*/ 2147483646 h 216"/>
              <a:gd name="T56" fmla="*/ 2147483646 w 443"/>
              <a:gd name="T57" fmla="*/ 2147483646 h 216"/>
              <a:gd name="T58" fmla="*/ 2147483646 w 443"/>
              <a:gd name="T59" fmla="*/ 0 h 216"/>
              <a:gd name="T60" fmla="*/ 2147483646 w 443"/>
              <a:gd name="T61" fmla="*/ 0 h 216"/>
              <a:gd name="T62" fmla="*/ 2147483646 w 443"/>
              <a:gd name="T63" fmla="*/ 0 h 216"/>
              <a:gd name="T64" fmla="*/ 2147483646 w 443"/>
              <a:gd name="T65" fmla="*/ 0 h 216"/>
              <a:gd name="T66" fmla="*/ 2147483646 w 443"/>
              <a:gd name="T67" fmla="*/ 2147483646 h 216"/>
              <a:gd name="T68" fmla="*/ 2147483646 w 443"/>
              <a:gd name="T69" fmla="*/ 2147483646 h 216"/>
              <a:gd name="T70" fmla="*/ 2147483646 w 443"/>
              <a:gd name="T71" fmla="*/ 2147483646 h 216"/>
              <a:gd name="T72" fmla="*/ 2147483646 w 443"/>
              <a:gd name="T73" fmla="*/ 2147483646 h 216"/>
              <a:gd name="T74" fmla="*/ 2147483646 w 443"/>
              <a:gd name="T75" fmla="*/ 2147483646 h 216"/>
              <a:gd name="T76" fmla="*/ 2147483646 w 443"/>
              <a:gd name="T77" fmla="*/ 2147483646 h 216"/>
              <a:gd name="T78" fmla="*/ 2147483646 w 443"/>
              <a:gd name="T79" fmla="*/ 2147483646 h 216"/>
              <a:gd name="T80" fmla="*/ 2147483646 w 443"/>
              <a:gd name="T81" fmla="*/ 2147483646 h 216"/>
              <a:gd name="T82" fmla="*/ 2147483646 w 443"/>
              <a:gd name="T83" fmla="*/ 2147483646 h 216"/>
              <a:gd name="T84" fmla="*/ 2147483646 w 443"/>
              <a:gd name="T85" fmla="*/ 2147483646 h 216"/>
              <a:gd name="T86" fmla="*/ 2147483646 w 443"/>
              <a:gd name="T87" fmla="*/ 2147483646 h 216"/>
              <a:gd name="T88" fmla="*/ 2147483646 w 443"/>
              <a:gd name="T89" fmla="*/ 2147483646 h 21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443"/>
              <a:gd name="T136" fmla="*/ 0 h 216"/>
              <a:gd name="T137" fmla="*/ 443 w 443"/>
              <a:gd name="T138" fmla="*/ 216 h 21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443" h="216">
                <a:moveTo>
                  <a:pt x="422" y="204"/>
                </a:moveTo>
                <a:lnTo>
                  <a:pt x="422" y="204"/>
                </a:lnTo>
                <a:lnTo>
                  <a:pt x="396" y="206"/>
                </a:lnTo>
                <a:lnTo>
                  <a:pt x="369" y="208"/>
                </a:lnTo>
                <a:lnTo>
                  <a:pt x="345" y="211"/>
                </a:lnTo>
                <a:lnTo>
                  <a:pt x="321" y="213"/>
                </a:lnTo>
                <a:lnTo>
                  <a:pt x="296" y="214"/>
                </a:lnTo>
                <a:lnTo>
                  <a:pt x="272" y="215"/>
                </a:lnTo>
                <a:lnTo>
                  <a:pt x="249" y="216"/>
                </a:lnTo>
                <a:lnTo>
                  <a:pt x="226" y="216"/>
                </a:lnTo>
                <a:lnTo>
                  <a:pt x="202" y="216"/>
                </a:lnTo>
                <a:lnTo>
                  <a:pt x="178" y="216"/>
                </a:lnTo>
                <a:lnTo>
                  <a:pt x="153" y="215"/>
                </a:lnTo>
                <a:lnTo>
                  <a:pt x="129" y="214"/>
                </a:lnTo>
                <a:lnTo>
                  <a:pt x="104" y="213"/>
                </a:lnTo>
                <a:lnTo>
                  <a:pt x="76" y="209"/>
                </a:lnTo>
                <a:lnTo>
                  <a:pt x="50" y="207"/>
                </a:lnTo>
                <a:lnTo>
                  <a:pt x="21" y="204"/>
                </a:lnTo>
                <a:lnTo>
                  <a:pt x="5" y="163"/>
                </a:lnTo>
                <a:lnTo>
                  <a:pt x="0" y="106"/>
                </a:lnTo>
                <a:lnTo>
                  <a:pt x="3" y="49"/>
                </a:lnTo>
                <a:lnTo>
                  <a:pt x="12" y="11"/>
                </a:lnTo>
                <a:lnTo>
                  <a:pt x="40" y="8"/>
                </a:lnTo>
                <a:lnTo>
                  <a:pt x="69" y="5"/>
                </a:lnTo>
                <a:lnTo>
                  <a:pt x="97" y="2"/>
                </a:lnTo>
                <a:lnTo>
                  <a:pt x="124" y="1"/>
                </a:lnTo>
                <a:lnTo>
                  <a:pt x="150" y="1"/>
                </a:lnTo>
                <a:lnTo>
                  <a:pt x="174" y="0"/>
                </a:lnTo>
                <a:lnTo>
                  <a:pt x="200" y="0"/>
                </a:lnTo>
                <a:lnTo>
                  <a:pt x="226" y="0"/>
                </a:lnTo>
                <a:lnTo>
                  <a:pt x="251" y="0"/>
                </a:lnTo>
                <a:lnTo>
                  <a:pt x="277" y="1"/>
                </a:lnTo>
                <a:lnTo>
                  <a:pt x="300" y="1"/>
                </a:lnTo>
                <a:lnTo>
                  <a:pt x="326" y="2"/>
                </a:lnTo>
                <a:lnTo>
                  <a:pt x="350" y="4"/>
                </a:lnTo>
                <a:lnTo>
                  <a:pt x="376" y="6"/>
                </a:lnTo>
                <a:lnTo>
                  <a:pt x="403" y="8"/>
                </a:lnTo>
                <a:lnTo>
                  <a:pt x="429" y="11"/>
                </a:lnTo>
                <a:lnTo>
                  <a:pt x="439" y="49"/>
                </a:lnTo>
                <a:lnTo>
                  <a:pt x="443" y="106"/>
                </a:lnTo>
                <a:lnTo>
                  <a:pt x="438" y="163"/>
                </a:lnTo>
                <a:lnTo>
                  <a:pt x="422" y="204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197" name="Freeform 31"/>
          <p:cNvSpPr>
            <a:spLocks/>
          </p:cNvSpPr>
          <p:nvPr/>
        </p:nvSpPr>
        <p:spPr bwMode="auto">
          <a:xfrm>
            <a:off x="4589463" y="3095625"/>
            <a:ext cx="255587" cy="47625"/>
          </a:xfrm>
          <a:custGeom>
            <a:avLst/>
            <a:gdLst>
              <a:gd name="T0" fmla="*/ 2147483646 w 417"/>
              <a:gd name="T1" fmla="*/ 2147483646 h 45"/>
              <a:gd name="T2" fmla="*/ 2147483646 w 417"/>
              <a:gd name="T3" fmla="*/ 2147483646 h 45"/>
              <a:gd name="T4" fmla="*/ 2147483646 w 417"/>
              <a:gd name="T5" fmla="*/ 2147483646 h 45"/>
              <a:gd name="T6" fmla="*/ 2147483646 w 417"/>
              <a:gd name="T7" fmla="*/ 2147483646 h 45"/>
              <a:gd name="T8" fmla="*/ 2147483646 w 417"/>
              <a:gd name="T9" fmla="*/ 2147483646 h 45"/>
              <a:gd name="T10" fmla="*/ 2147483646 w 417"/>
              <a:gd name="T11" fmla="*/ 2147483646 h 45"/>
              <a:gd name="T12" fmla="*/ 2147483646 w 417"/>
              <a:gd name="T13" fmla="*/ 2147483646 h 45"/>
              <a:gd name="T14" fmla="*/ 2147483646 w 417"/>
              <a:gd name="T15" fmla="*/ 0 h 45"/>
              <a:gd name="T16" fmla="*/ 2147483646 w 417"/>
              <a:gd name="T17" fmla="*/ 0 h 45"/>
              <a:gd name="T18" fmla="*/ 2147483646 w 417"/>
              <a:gd name="T19" fmla="*/ 0 h 45"/>
              <a:gd name="T20" fmla="*/ 2147483646 w 417"/>
              <a:gd name="T21" fmla="*/ 0 h 45"/>
              <a:gd name="T22" fmla="*/ 2147483646 w 417"/>
              <a:gd name="T23" fmla="*/ 2147483646 h 45"/>
              <a:gd name="T24" fmla="*/ 2147483646 w 417"/>
              <a:gd name="T25" fmla="*/ 2147483646 h 45"/>
              <a:gd name="T26" fmla="*/ 2147483646 w 417"/>
              <a:gd name="T27" fmla="*/ 2147483646 h 45"/>
              <a:gd name="T28" fmla="*/ 2147483646 w 417"/>
              <a:gd name="T29" fmla="*/ 2147483646 h 45"/>
              <a:gd name="T30" fmla="*/ 2147483646 w 417"/>
              <a:gd name="T31" fmla="*/ 2147483646 h 45"/>
              <a:gd name="T32" fmla="*/ 2147483646 w 417"/>
              <a:gd name="T33" fmla="*/ 2147483646 h 45"/>
              <a:gd name="T34" fmla="*/ 0 w 417"/>
              <a:gd name="T35" fmla="*/ 2147483646 h 45"/>
              <a:gd name="T36" fmla="*/ 2147483646 w 417"/>
              <a:gd name="T37" fmla="*/ 2147483646 h 45"/>
              <a:gd name="T38" fmla="*/ 2147483646 w 417"/>
              <a:gd name="T39" fmla="*/ 2147483646 h 45"/>
              <a:gd name="T40" fmla="*/ 2147483646 w 417"/>
              <a:gd name="T41" fmla="*/ 2147483646 h 45"/>
              <a:gd name="T42" fmla="*/ 2147483646 w 417"/>
              <a:gd name="T43" fmla="*/ 2147483646 h 45"/>
              <a:gd name="T44" fmla="*/ 2147483646 w 417"/>
              <a:gd name="T45" fmla="*/ 2147483646 h 45"/>
              <a:gd name="T46" fmla="*/ 2147483646 w 417"/>
              <a:gd name="T47" fmla="*/ 2147483646 h 45"/>
              <a:gd name="T48" fmla="*/ 2147483646 w 417"/>
              <a:gd name="T49" fmla="*/ 2147483646 h 45"/>
              <a:gd name="T50" fmla="*/ 2147483646 w 417"/>
              <a:gd name="T51" fmla="*/ 2147483646 h 45"/>
              <a:gd name="T52" fmla="*/ 2147483646 w 417"/>
              <a:gd name="T53" fmla="*/ 2147483646 h 45"/>
              <a:gd name="T54" fmla="*/ 2147483646 w 417"/>
              <a:gd name="T55" fmla="*/ 2147483646 h 45"/>
              <a:gd name="T56" fmla="*/ 2147483646 w 417"/>
              <a:gd name="T57" fmla="*/ 2147483646 h 45"/>
              <a:gd name="T58" fmla="*/ 2147483646 w 417"/>
              <a:gd name="T59" fmla="*/ 2147483646 h 45"/>
              <a:gd name="T60" fmla="*/ 2147483646 w 417"/>
              <a:gd name="T61" fmla="*/ 2147483646 h 45"/>
              <a:gd name="T62" fmla="*/ 2147483646 w 417"/>
              <a:gd name="T63" fmla="*/ 2147483646 h 45"/>
              <a:gd name="T64" fmla="*/ 2147483646 w 417"/>
              <a:gd name="T65" fmla="*/ 2147483646 h 45"/>
              <a:gd name="T66" fmla="*/ 2147483646 w 417"/>
              <a:gd name="T67" fmla="*/ 2147483646 h 45"/>
              <a:gd name="T68" fmla="*/ 2147483646 w 417"/>
              <a:gd name="T69" fmla="*/ 2147483646 h 4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17"/>
              <a:gd name="T106" fmla="*/ 0 h 45"/>
              <a:gd name="T107" fmla="*/ 417 w 417"/>
              <a:gd name="T108" fmla="*/ 45 h 4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17" h="45">
                <a:moveTo>
                  <a:pt x="364" y="7"/>
                </a:moveTo>
                <a:lnTo>
                  <a:pt x="345" y="6"/>
                </a:lnTo>
                <a:lnTo>
                  <a:pt x="324" y="4"/>
                </a:lnTo>
                <a:lnTo>
                  <a:pt x="305" y="4"/>
                </a:lnTo>
                <a:lnTo>
                  <a:pt x="286" y="2"/>
                </a:lnTo>
                <a:lnTo>
                  <a:pt x="269" y="2"/>
                </a:lnTo>
                <a:lnTo>
                  <a:pt x="248" y="1"/>
                </a:lnTo>
                <a:lnTo>
                  <a:pt x="228" y="0"/>
                </a:lnTo>
                <a:lnTo>
                  <a:pt x="211" y="0"/>
                </a:lnTo>
                <a:lnTo>
                  <a:pt x="192" y="0"/>
                </a:lnTo>
                <a:lnTo>
                  <a:pt x="174" y="0"/>
                </a:lnTo>
                <a:lnTo>
                  <a:pt x="155" y="1"/>
                </a:lnTo>
                <a:lnTo>
                  <a:pt x="134" y="2"/>
                </a:lnTo>
                <a:lnTo>
                  <a:pt x="115" y="2"/>
                </a:lnTo>
                <a:lnTo>
                  <a:pt x="94" y="4"/>
                </a:lnTo>
                <a:lnTo>
                  <a:pt x="71" y="5"/>
                </a:lnTo>
                <a:lnTo>
                  <a:pt x="52" y="7"/>
                </a:lnTo>
                <a:lnTo>
                  <a:pt x="0" y="45"/>
                </a:lnTo>
                <a:lnTo>
                  <a:pt x="28" y="42"/>
                </a:lnTo>
                <a:lnTo>
                  <a:pt x="57" y="39"/>
                </a:lnTo>
                <a:lnTo>
                  <a:pt x="85" y="36"/>
                </a:lnTo>
                <a:lnTo>
                  <a:pt x="112" y="35"/>
                </a:lnTo>
                <a:lnTo>
                  <a:pt x="138" y="35"/>
                </a:lnTo>
                <a:lnTo>
                  <a:pt x="162" y="34"/>
                </a:lnTo>
                <a:lnTo>
                  <a:pt x="188" y="34"/>
                </a:lnTo>
                <a:lnTo>
                  <a:pt x="214" y="34"/>
                </a:lnTo>
                <a:lnTo>
                  <a:pt x="239" y="34"/>
                </a:lnTo>
                <a:lnTo>
                  <a:pt x="265" y="35"/>
                </a:lnTo>
                <a:lnTo>
                  <a:pt x="288" y="35"/>
                </a:lnTo>
                <a:lnTo>
                  <a:pt x="314" y="36"/>
                </a:lnTo>
                <a:lnTo>
                  <a:pt x="338" y="38"/>
                </a:lnTo>
                <a:lnTo>
                  <a:pt x="364" y="40"/>
                </a:lnTo>
                <a:lnTo>
                  <a:pt x="391" y="42"/>
                </a:lnTo>
                <a:lnTo>
                  <a:pt x="417" y="45"/>
                </a:lnTo>
                <a:lnTo>
                  <a:pt x="364" y="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198" name="Freeform 32"/>
          <p:cNvSpPr>
            <a:spLocks/>
          </p:cNvSpPr>
          <p:nvPr/>
        </p:nvSpPr>
        <p:spPr bwMode="auto">
          <a:xfrm>
            <a:off x="4589463" y="3095625"/>
            <a:ext cx="255587" cy="47625"/>
          </a:xfrm>
          <a:custGeom>
            <a:avLst/>
            <a:gdLst>
              <a:gd name="T0" fmla="*/ 2147483646 w 417"/>
              <a:gd name="T1" fmla="*/ 2147483646 h 45"/>
              <a:gd name="T2" fmla="*/ 2147483646 w 417"/>
              <a:gd name="T3" fmla="*/ 2147483646 h 45"/>
              <a:gd name="T4" fmla="*/ 2147483646 w 417"/>
              <a:gd name="T5" fmla="*/ 2147483646 h 45"/>
              <a:gd name="T6" fmla="*/ 2147483646 w 417"/>
              <a:gd name="T7" fmla="*/ 2147483646 h 45"/>
              <a:gd name="T8" fmla="*/ 2147483646 w 417"/>
              <a:gd name="T9" fmla="*/ 2147483646 h 45"/>
              <a:gd name="T10" fmla="*/ 2147483646 w 417"/>
              <a:gd name="T11" fmla="*/ 2147483646 h 45"/>
              <a:gd name="T12" fmla="*/ 2147483646 w 417"/>
              <a:gd name="T13" fmla="*/ 2147483646 h 45"/>
              <a:gd name="T14" fmla="*/ 2147483646 w 417"/>
              <a:gd name="T15" fmla="*/ 2147483646 h 45"/>
              <a:gd name="T16" fmla="*/ 2147483646 w 417"/>
              <a:gd name="T17" fmla="*/ 0 h 45"/>
              <a:gd name="T18" fmla="*/ 2147483646 w 417"/>
              <a:gd name="T19" fmla="*/ 0 h 45"/>
              <a:gd name="T20" fmla="*/ 2147483646 w 417"/>
              <a:gd name="T21" fmla="*/ 0 h 45"/>
              <a:gd name="T22" fmla="*/ 2147483646 w 417"/>
              <a:gd name="T23" fmla="*/ 0 h 45"/>
              <a:gd name="T24" fmla="*/ 2147483646 w 417"/>
              <a:gd name="T25" fmla="*/ 2147483646 h 45"/>
              <a:gd name="T26" fmla="*/ 2147483646 w 417"/>
              <a:gd name="T27" fmla="*/ 2147483646 h 45"/>
              <a:gd name="T28" fmla="*/ 2147483646 w 417"/>
              <a:gd name="T29" fmla="*/ 2147483646 h 45"/>
              <a:gd name="T30" fmla="*/ 2147483646 w 417"/>
              <a:gd name="T31" fmla="*/ 2147483646 h 45"/>
              <a:gd name="T32" fmla="*/ 2147483646 w 417"/>
              <a:gd name="T33" fmla="*/ 2147483646 h 45"/>
              <a:gd name="T34" fmla="*/ 2147483646 w 417"/>
              <a:gd name="T35" fmla="*/ 2147483646 h 45"/>
              <a:gd name="T36" fmla="*/ 0 w 417"/>
              <a:gd name="T37" fmla="*/ 2147483646 h 45"/>
              <a:gd name="T38" fmla="*/ 0 w 417"/>
              <a:gd name="T39" fmla="*/ 2147483646 h 45"/>
              <a:gd name="T40" fmla="*/ 2147483646 w 417"/>
              <a:gd name="T41" fmla="*/ 2147483646 h 45"/>
              <a:gd name="T42" fmla="*/ 2147483646 w 417"/>
              <a:gd name="T43" fmla="*/ 2147483646 h 45"/>
              <a:gd name="T44" fmla="*/ 2147483646 w 417"/>
              <a:gd name="T45" fmla="*/ 2147483646 h 45"/>
              <a:gd name="T46" fmla="*/ 2147483646 w 417"/>
              <a:gd name="T47" fmla="*/ 2147483646 h 45"/>
              <a:gd name="T48" fmla="*/ 2147483646 w 417"/>
              <a:gd name="T49" fmla="*/ 2147483646 h 45"/>
              <a:gd name="T50" fmla="*/ 2147483646 w 417"/>
              <a:gd name="T51" fmla="*/ 2147483646 h 45"/>
              <a:gd name="T52" fmla="*/ 2147483646 w 417"/>
              <a:gd name="T53" fmla="*/ 2147483646 h 45"/>
              <a:gd name="T54" fmla="*/ 2147483646 w 417"/>
              <a:gd name="T55" fmla="*/ 2147483646 h 45"/>
              <a:gd name="T56" fmla="*/ 2147483646 w 417"/>
              <a:gd name="T57" fmla="*/ 2147483646 h 45"/>
              <a:gd name="T58" fmla="*/ 2147483646 w 417"/>
              <a:gd name="T59" fmla="*/ 2147483646 h 45"/>
              <a:gd name="T60" fmla="*/ 2147483646 w 417"/>
              <a:gd name="T61" fmla="*/ 2147483646 h 45"/>
              <a:gd name="T62" fmla="*/ 2147483646 w 417"/>
              <a:gd name="T63" fmla="*/ 2147483646 h 45"/>
              <a:gd name="T64" fmla="*/ 2147483646 w 417"/>
              <a:gd name="T65" fmla="*/ 2147483646 h 45"/>
              <a:gd name="T66" fmla="*/ 2147483646 w 417"/>
              <a:gd name="T67" fmla="*/ 2147483646 h 45"/>
              <a:gd name="T68" fmla="*/ 2147483646 w 417"/>
              <a:gd name="T69" fmla="*/ 2147483646 h 45"/>
              <a:gd name="T70" fmla="*/ 2147483646 w 417"/>
              <a:gd name="T71" fmla="*/ 2147483646 h 45"/>
              <a:gd name="T72" fmla="*/ 2147483646 w 417"/>
              <a:gd name="T73" fmla="*/ 2147483646 h 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17"/>
              <a:gd name="T112" fmla="*/ 0 h 45"/>
              <a:gd name="T113" fmla="*/ 417 w 417"/>
              <a:gd name="T114" fmla="*/ 45 h 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17" h="45">
                <a:moveTo>
                  <a:pt x="364" y="7"/>
                </a:moveTo>
                <a:lnTo>
                  <a:pt x="364" y="7"/>
                </a:lnTo>
                <a:lnTo>
                  <a:pt x="345" y="6"/>
                </a:lnTo>
                <a:lnTo>
                  <a:pt x="324" y="4"/>
                </a:lnTo>
                <a:lnTo>
                  <a:pt x="305" y="4"/>
                </a:lnTo>
                <a:lnTo>
                  <a:pt x="286" y="2"/>
                </a:lnTo>
                <a:lnTo>
                  <a:pt x="269" y="2"/>
                </a:lnTo>
                <a:lnTo>
                  <a:pt x="248" y="1"/>
                </a:lnTo>
                <a:lnTo>
                  <a:pt x="228" y="0"/>
                </a:lnTo>
                <a:lnTo>
                  <a:pt x="211" y="0"/>
                </a:lnTo>
                <a:lnTo>
                  <a:pt x="192" y="0"/>
                </a:lnTo>
                <a:lnTo>
                  <a:pt x="174" y="0"/>
                </a:lnTo>
                <a:lnTo>
                  <a:pt x="155" y="1"/>
                </a:lnTo>
                <a:lnTo>
                  <a:pt x="134" y="2"/>
                </a:lnTo>
                <a:lnTo>
                  <a:pt x="115" y="2"/>
                </a:lnTo>
                <a:lnTo>
                  <a:pt x="94" y="4"/>
                </a:lnTo>
                <a:lnTo>
                  <a:pt x="71" y="5"/>
                </a:lnTo>
                <a:lnTo>
                  <a:pt x="52" y="7"/>
                </a:lnTo>
                <a:lnTo>
                  <a:pt x="0" y="45"/>
                </a:lnTo>
                <a:lnTo>
                  <a:pt x="28" y="42"/>
                </a:lnTo>
                <a:lnTo>
                  <a:pt x="57" y="39"/>
                </a:lnTo>
                <a:lnTo>
                  <a:pt x="85" y="36"/>
                </a:lnTo>
                <a:lnTo>
                  <a:pt x="112" y="35"/>
                </a:lnTo>
                <a:lnTo>
                  <a:pt x="138" y="35"/>
                </a:lnTo>
                <a:lnTo>
                  <a:pt x="162" y="34"/>
                </a:lnTo>
                <a:lnTo>
                  <a:pt x="188" y="34"/>
                </a:lnTo>
                <a:lnTo>
                  <a:pt x="214" y="34"/>
                </a:lnTo>
                <a:lnTo>
                  <a:pt x="239" y="34"/>
                </a:lnTo>
                <a:lnTo>
                  <a:pt x="265" y="35"/>
                </a:lnTo>
                <a:lnTo>
                  <a:pt x="288" y="35"/>
                </a:lnTo>
                <a:lnTo>
                  <a:pt x="314" y="36"/>
                </a:lnTo>
                <a:lnTo>
                  <a:pt x="338" y="38"/>
                </a:lnTo>
                <a:lnTo>
                  <a:pt x="364" y="40"/>
                </a:lnTo>
                <a:lnTo>
                  <a:pt x="391" y="42"/>
                </a:lnTo>
                <a:lnTo>
                  <a:pt x="417" y="45"/>
                </a:lnTo>
                <a:lnTo>
                  <a:pt x="364" y="7"/>
                </a:lnTo>
              </a:path>
            </a:pathLst>
          </a:custGeom>
          <a:noFill/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199" name="Freeform 33"/>
          <p:cNvSpPr>
            <a:spLocks/>
          </p:cNvSpPr>
          <p:nvPr/>
        </p:nvSpPr>
        <p:spPr bwMode="auto">
          <a:xfrm>
            <a:off x="4603750" y="3148013"/>
            <a:ext cx="228600" cy="196850"/>
          </a:xfrm>
          <a:custGeom>
            <a:avLst/>
            <a:gdLst>
              <a:gd name="T0" fmla="*/ 2147483646 w 373"/>
              <a:gd name="T1" fmla="*/ 2147483646 h 183"/>
              <a:gd name="T2" fmla="*/ 2147483646 w 373"/>
              <a:gd name="T3" fmla="*/ 2147483646 h 183"/>
              <a:gd name="T4" fmla="*/ 2147483646 w 373"/>
              <a:gd name="T5" fmla="*/ 2147483646 h 183"/>
              <a:gd name="T6" fmla="*/ 2147483646 w 373"/>
              <a:gd name="T7" fmla="*/ 2147483646 h 183"/>
              <a:gd name="T8" fmla="*/ 2147483646 w 373"/>
              <a:gd name="T9" fmla="*/ 2147483646 h 183"/>
              <a:gd name="T10" fmla="*/ 2147483646 w 373"/>
              <a:gd name="T11" fmla="*/ 2147483646 h 183"/>
              <a:gd name="T12" fmla="*/ 2147483646 w 373"/>
              <a:gd name="T13" fmla="*/ 2147483646 h 183"/>
              <a:gd name="T14" fmla="*/ 2147483646 w 373"/>
              <a:gd name="T15" fmla="*/ 2147483646 h 183"/>
              <a:gd name="T16" fmla="*/ 2147483646 w 373"/>
              <a:gd name="T17" fmla="*/ 2147483646 h 183"/>
              <a:gd name="T18" fmla="*/ 2147483646 w 373"/>
              <a:gd name="T19" fmla="*/ 2147483646 h 183"/>
              <a:gd name="T20" fmla="*/ 2147483646 w 373"/>
              <a:gd name="T21" fmla="*/ 2147483646 h 183"/>
              <a:gd name="T22" fmla="*/ 2147483646 w 373"/>
              <a:gd name="T23" fmla="*/ 2147483646 h 183"/>
              <a:gd name="T24" fmla="*/ 2147483646 w 373"/>
              <a:gd name="T25" fmla="*/ 2147483646 h 183"/>
              <a:gd name="T26" fmla="*/ 2147483646 w 373"/>
              <a:gd name="T27" fmla="*/ 2147483646 h 183"/>
              <a:gd name="T28" fmla="*/ 2147483646 w 373"/>
              <a:gd name="T29" fmla="*/ 2147483646 h 183"/>
              <a:gd name="T30" fmla="*/ 2147483646 w 373"/>
              <a:gd name="T31" fmla="*/ 2147483646 h 183"/>
              <a:gd name="T32" fmla="*/ 2147483646 w 373"/>
              <a:gd name="T33" fmla="*/ 2147483646 h 183"/>
              <a:gd name="T34" fmla="*/ 2147483646 w 373"/>
              <a:gd name="T35" fmla="*/ 2147483646 h 183"/>
              <a:gd name="T36" fmla="*/ 0 w 373"/>
              <a:gd name="T37" fmla="*/ 2147483646 h 183"/>
              <a:gd name="T38" fmla="*/ 2147483646 w 373"/>
              <a:gd name="T39" fmla="*/ 2147483646 h 183"/>
              <a:gd name="T40" fmla="*/ 2147483646 w 373"/>
              <a:gd name="T41" fmla="*/ 2147483646 h 183"/>
              <a:gd name="T42" fmla="*/ 2147483646 w 373"/>
              <a:gd name="T43" fmla="*/ 2147483646 h 183"/>
              <a:gd name="T44" fmla="*/ 2147483646 w 373"/>
              <a:gd name="T45" fmla="*/ 2147483646 h 183"/>
              <a:gd name="T46" fmla="*/ 2147483646 w 373"/>
              <a:gd name="T47" fmla="*/ 2147483646 h 183"/>
              <a:gd name="T48" fmla="*/ 2147483646 w 373"/>
              <a:gd name="T49" fmla="*/ 2147483646 h 183"/>
              <a:gd name="T50" fmla="*/ 2147483646 w 373"/>
              <a:gd name="T51" fmla="*/ 2147483646 h 183"/>
              <a:gd name="T52" fmla="*/ 2147483646 w 373"/>
              <a:gd name="T53" fmla="*/ 2147483646 h 183"/>
              <a:gd name="T54" fmla="*/ 2147483646 w 373"/>
              <a:gd name="T55" fmla="*/ 0 h 183"/>
              <a:gd name="T56" fmla="*/ 2147483646 w 373"/>
              <a:gd name="T57" fmla="*/ 0 h 183"/>
              <a:gd name="T58" fmla="*/ 2147483646 w 373"/>
              <a:gd name="T59" fmla="*/ 2147483646 h 183"/>
              <a:gd name="T60" fmla="*/ 2147483646 w 373"/>
              <a:gd name="T61" fmla="*/ 2147483646 h 183"/>
              <a:gd name="T62" fmla="*/ 2147483646 w 373"/>
              <a:gd name="T63" fmla="*/ 2147483646 h 183"/>
              <a:gd name="T64" fmla="*/ 2147483646 w 373"/>
              <a:gd name="T65" fmla="*/ 2147483646 h 183"/>
              <a:gd name="T66" fmla="*/ 2147483646 w 373"/>
              <a:gd name="T67" fmla="*/ 2147483646 h 183"/>
              <a:gd name="T68" fmla="*/ 2147483646 w 373"/>
              <a:gd name="T69" fmla="*/ 2147483646 h 183"/>
              <a:gd name="T70" fmla="*/ 2147483646 w 373"/>
              <a:gd name="T71" fmla="*/ 2147483646 h 183"/>
              <a:gd name="T72" fmla="*/ 2147483646 w 373"/>
              <a:gd name="T73" fmla="*/ 2147483646 h 183"/>
              <a:gd name="T74" fmla="*/ 2147483646 w 373"/>
              <a:gd name="T75" fmla="*/ 2147483646 h 183"/>
              <a:gd name="T76" fmla="*/ 2147483646 w 373"/>
              <a:gd name="T77" fmla="*/ 2147483646 h 183"/>
              <a:gd name="T78" fmla="*/ 2147483646 w 373"/>
              <a:gd name="T79" fmla="*/ 2147483646 h 183"/>
              <a:gd name="T80" fmla="*/ 2147483646 w 373"/>
              <a:gd name="T81" fmla="*/ 2147483646 h 183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373"/>
              <a:gd name="T124" fmla="*/ 0 h 183"/>
              <a:gd name="T125" fmla="*/ 373 w 373"/>
              <a:gd name="T126" fmla="*/ 183 h 183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373" h="183">
                <a:moveTo>
                  <a:pt x="355" y="173"/>
                </a:moveTo>
                <a:lnTo>
                  <a:pt x="331" y="175"/>
                </a:lnTo>
                <a:lnTo>
                  <a:pt x="312" y="176"/>
                </a:lnTo>
                <a:lnTo>
                  <a:pt x="289" y="179"/>
                </a:lnTo>
                <a:lnTo>
                  <a:pt x="268" y="181"/>
                </a:lnTo>
                <a:lnTo>
                  <a:pt x="249" y="181"/>
                </a:lnTo>
                <a:lnTo>
                  <a:pt x="230" y="183"/>
                </a:lnTo>
                <a:lnTo>
                  <a:pt x="209" y="183"/>
                </a:lnTo>
                <a:lnTo>
                  <a:pt x="190" y="183"/>
                </a:lnTo>
                <a:lnTo>
                  <a:pt x="171" y="183"/>
                </a:lnTo>
                <a:lnTo>
                  <a:pt x="151" y="183"/>
                </a:lnTo>
                <a:lnTo>
                  <a:pt x="130" y="183"/>
                </a:lnTo>
                <a:lnTo>
                  <a:pt x="109" y="181"/>
                </a:lnTo>
                <a:lnTo>
                  <a:pt x="89" y="180"/>
                </a:lnTo>
                <a:lnTo>
                  <a:pt x="66" y="178"/>
                </a:lnTo>
                <a:lnTo>
                  <a:pt x="41" y="175"/>
                </a:lnTo>
                <a:lnTo>
                  <a:pt x="19" y="173"/>
                </a:lnTo>
                <a:lnTo>
                  <a:pt x="5" y="138"/>
                </a:lnTo>
                <a:lnTo>
                  <a:pt x="0" y="90"/>
                </a:lnTo>
                <a:lnTo>
                  <a:pt x="1" y="42"/>
                </a:lnTo>
                <a:lnTo>
                  <a:pt x="10" y="11"/>
                </a:lnTo>
                <a:lnTo>
                  <a:pt x="34" y="7"/>
                </a:lnTo>
                <a:lnTo>
                  <a:pt x="59" y="5"/>
                </a:lnTo>
                <a:lnTo>
                  <a:pt x="82" y="3"/>
                </a:lnTo>
                <a:lnTo>
                  <a:pt x="104" y="2"/>
                </a:lnTo>
                <a:lnTo>
                  <a:pt x="125" y="1"/>
                </a:lnTo>
                <a:lnTo>
                  <a:pt x="148" y="1"/>
                </a:lnTo>
                <a:lnTo>
                  <a:pt x="169" y="0"/>
                </a:lnTo>
                <a:lnTo>
                  <a:pt x="190" y="0"/>
                </a:lnTo>
                <a:lnTo>
                  <a:pt x="211" y="1"/>
                </a:lnTo>
                <a:lnTo>
                  <a:pt x="232" y="1"/>
                </a:lnTo>
                <a:lnTo>
                  <a:pt x="253" y="2"/>
                </a:lnTo>
                <a:lnTo>
                  <a:pt x="275" y="3"/>
                </a:lnTo>
                <a:lnTo>
                  <a:pt x="294" y="5"/>
                </a:lnTo>
                <a:lnTo>
                  <a:pt x="317" y="7"/>
                </a:lnTo>
                <a:lnTo>
                  <a:pt x="340" y="8"/>
                </a:lnTo>
                <a:lnTo>
                  <a:pt x="362" y="11"/>
                </a:lnTo>
                <a:lnTo>
                  <a:pt x="369" y="42"/>
                </a:lnTo>
                <a:lnTo>
                  <a:pt x="373" y="90"/>
                </a:lnTo>
                <a:lnTo>
                  <a:pt x="368" y="138"/>
                </a:lnTo>
                <a:lnTo>
                  <a:pt x="355" y="173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00" name="Rectangle 34"/>
          <p:cNvSpPr>
            <a:spLocks noChangeArrowheads="1"/>
          </p:cNvSpPr>
          <p:nvPr/>
        </p:nvSpPr>
        <p:spPr bwMode="auto">
          <a:xfrm>
            <a:off x="4638675" y="3194050"/>
            <a:ext cx="141288" cy="23813"/>
          </a:xfrm>
          <a:prstGeom prst="rect">
            <a:avLst/>
          </a:prstGeom>
          <a:solidFill>
            <a:srgbClr val="9999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50201" name="Rectangle 35"/>
          <p:cNvSpPr>
            <a:spLocks noChangeArrowheads="1"/>
          </p:cNvSpPr>
          <p:nvPr/>
        </p:nvSpPr>
        <p:spPr bwMode="auto">
          <a:xfrm>
            <a:off x="4638675" y="3224213"/>
            <a:ext cx="119063" cy="20637"/>
          </a:xfrm>
          <a:prstGeom prst="rect">
            <a:avLst/>
          </a:prstGeom>
          <a:solidFill>
            <a:srgbClr val="9999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50202" name="Rectangle 36"/>
          <p:cNvSpPr>
            <a:spLocks noChangeArrowheads="1"/>
          </p:cNvSpPr>
          <p:nvPr/>
        </p:nvSpPr>
        <p:spPr bwMode="auto">
          <a:xfrm>
            <a:off x="4638675" y="3254375"/>
            <a:ext cx="79375" cy="19050"/>
          </a:xfrm>
          <a:prstGeom prst="rect">
            <a:avLst/>
          </a:prstGeom>
          <a:solidFill>
            <a:srgbClr val="9999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50203" name="Rectangle 37"/>
          <p:cNvSpPr>
            <a:spLocks noChangeArrowheads="1"/>
          </p:cNvSpPr>
          <p:nvPr/>
        </p:nvSpPr>
        <p:spPr bwMode="auto">
          <a:xfrm>
            <a:off x="4638675" y="3281363"/>
            <a:ext cx="46038" cy="22225"/>
          </a:xfrm>
          <a:prstGeom prst="rect">
            <a:avLst/>
          </a:prstGeom>
          <a:solidFill>
            <a:srgbClr val="9999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50204" name="Rectangle 38"/>
          <p:cNvSpPr>
            <a:spLocks noChangeArrowheads="1"/>
          </p:cNvSpPr>
          <p:nvPr/>
        </p:nvSpPr>
        <p:spPr bwMode="auto">
          <a:xfrm>
            <a:off x="5461000" y="2484438"/>
            <a:ext cx="1038225" cy="1258887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50205" name="Rectangle 39"/>
          <p:cNvSpPr>
            <a:spLocks noChangeArrowheads="1"/>
          </p:cNvSpPr>
          <p:nvPr/>
        </p:nvSpPr>
        <p:spPr bwMode="auto">
          <a:xfrm>
            <a:off x="5519738" y="3011488"/>
            <a:ext cx="9398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algn="ctr" eaLnBrk="1" hangingPunct="1"/>
            <a:r>
              <a:rPr lang="es-AR" sz="1200" b="1">
                <a:solidFill>
                  <a:srgbClr val="000000"/>
                </a:solidFill>
                <a:latin typeface="Arial" pitchFamily="34" charset="0"/>
              </a:rPr>
              <a:t>Aplicaciones</a:t>
            </a:r>
            <a:endParaRPr lang="es-AR" sz="1200" b="1">
              <a:solidFill>
                <a:schemeClr val="tx2"/>
              </a:solidFill>
            </a:endParaRPr>
          </a:p>
        </p:txBody>
      </p:sp>
      <p:sp>
        <p:nvSpPr>
          <p:cNvPr id="50206" name="Rectangle 40"/>
          <p:cNvSpPr>
            <a:spLocks noChangeArrowheads="1"/>
          </p:cNvSpPr>
          <p:nvPr/>
        </p:nvSpPr>
        <p:spPr bwMode="auto">
          <a:xfrm>
            <a:off x="5983288" y="3044825"/>
            <a:ext cx="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algn="ctr" eaLnBrk="1" hangingPunct="1"/>
            <a:endParaRPr lang="es-AR" sz="3200" b="1">
              <a:solidFill>
                <a:schemeClr val="tx2"/>
              </a:solidFill>
            </a:endParaRPr>
          </a:p>
        </p:txBody>
      </p:sp>
      <p:sp>
        <p:nvSpPr>
          <p:cNvPr id="50207" name="Rectangle 41"/>
          <p:cNvSpPr>
            <a:spLocks noChangeArrowheads="1"/>
          </p:cNvSpPr>
          <p:nvPr/>
        </p:nvSpPr>
        <p:spPr bwMode="auto">
          <a:xfrm>
            <a:off x="5984875" y="3197225"/>
            <a:ext cx="158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algn="ctr" eaLnBrk="1" hangingPunct="1"/>
            <a:endParaRPr lang="es-AR" sz="3200" b="1">
              <a:solidFill>
                <a:schemeClr val="tx2"/>
              </a:solidFill>
            </a:endParaRPr>
          </a:p>
        </p:txBody>
      </p:sp>
      <p:sp>
        <p:nvSpPr>
          <p:cNvPr id="50208" name="Freeform 42"/>
          <p:cNvSpPr>
            <a:spLocks/>
          </p:cNvSpPr>
          <p:nvPr/>
        </p:nvSpPr>
        <p:spPr bwMode="auto">
          <a:xfrm>
            <a:off x="6642100" y="2436813"/>
            <a:ext cx="1019175" cy="374650"/>
          </a:xfrm>
          <a:custGeom>
            <a:avLst/>
            <a:gdLst>
              <a:gd name="T0" fmla="*/ 2147483646 w 1662"/>
              <a:gd name="T1" fmla="*/ 0 h 350"/>
              <a:gd name="T2" fmla="*/ 2147483646 w 1662"/>
              <a:gd name="T3" fmla="*/ 2147483646 h 350"/>
              <a:gd name="T4" fmla="*/ 0 w 1662"/>
              <a:gd name="T5" fmla="*/ 2147483646 h 350"/>
              <a:gd name="T6" fmla="*/ 0 w 1662"/>
              <a:gd name="T7" fmla="*/ 2147483646 h 350"/>
              <a:gd name="T8" fmla="*/ 2147483646 w 1662"/>
              <a:gd name="T9" fmla="*/ 2147483646 h 350"/>
              <a:gd name="T10" fmla="*/ 2147483646 w 1662"/>
              <a:gd name="T11" fmla="*/ 2147483646 h 350"/>
              <a:gd name="T12" fmla="*/ 2147483646 w 1662"/>
              <a:gd name="T13" fmla="*/ 2147483646 h 350"/>
              <a:gd name="T14" fmla="*/ 2147483646 w 1662"/>
              <a:gd name="T15" fmla="*/ 0 h 35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62"/>
              <a:gd name="T25" fmla="*/ 0 h 350"/>
              <a:gd name="T26" fmla="*/ 1662 w 1662"/>
              <a:gd name="T27" fmla="*/ 350 h 35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62" h="350">
                <a:moveTo>
                  <a:pt x="832" y="0"/>
                </a:moveTo>
                <a:lnTo>
                  <a:pt x="832" y="87"/>
                </a:lnTo>
                <a:lnTo>
                  <a:pt x="0" y="87"/>
                </a:lnTo>
                <a:lnTo>
                  <a:pt x="0" y="263"/>
                </a:lnTo>
                <a:lnTo>
                  <a:pt x="832" y="263"/>
                </a:lnTo>
                <a:lnTo>
                  <a:pt x="832" y="350"/>
                </a:lnTo>
                <a:lnTo>
                  <a:pt x="1662" y="176"/>
                </a:lnTo>
                <a:lnTo>
                  <a:pt x="832" y="0"/>
                </a:lnTo>
                <a:close/>
              </a:path>
            </a:pathLst>
          </a:custGeom>
          <a:solidFill>
            <a:srgbClr val="00CC99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09" name="Freeform 43"/>
          <p:cNvSpPr>
            <a:spLocks/>
          </p:cNvSpPr>
          <p:nvPr/>
        </p:nvSpPr>
        <p:spPr bwMode="auto">
          <a:xfrm>
            <a:off x="6642100" y="3422650"/>
            <a:ext cx="1019175" cy="374650"/>
          </a:xfrm>
          <a:custGeom>
            <a:avLst/>
            <a:gdLst>
              <a:gd name="T0" fmla="*/ 0 w 1662"/>
              <a:gd name="T1" fmla="*/ 2147483646 h 350"/>
              <a:gd name="T2" fmla="*/ 2147483646 w 1662"/>
              <a:gd name="T3" fmla="*/ 2147483646 h 350"/>
              <a:gd name="T4" fmla="*/ 2147483646 w 1662"/>
              <a:gd name="T5" fmla="*/ 2147483646 h 350"/>
              <a:gd name="T6" fmla="*/ 2147483646 w 1662"/>
              <a:gd name="T7" fmla="*/ 2147483646 h 350"/>
              <a:gd name="T8" fmla="*/ 2147483646 w 1662"/>
              <a:gd name="T9" fmla="*/ 2147483646 h 350"/>
              <a:gd name="T10" fmla="*/ 2147483646 w 1662"/>
              <a:gd name="T11" fmla="*/ 2147483646 h 350"/>
              <a:gd name="T12" fmla="*/ 2147483646 w 1662"/>
              <a:gd name="T13" fmla="*/ 0 h 350"/>
              <a:gd name="T14" fmla="*/ 0 w 1662"/>
              <a:gd name="T15" fmla="*/ 2147483646 h 35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62"/>
              <a:gd name="T25" fmla="*/ 0 h 350"/>
              <a:gd name="T26" fmla="*/ 1662 w 1662"/>
              <a:gd name="T27" fmla="*/ 350 h 35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62" h="350">
                <a:moveTo>
                  <a:pt x="0" y="176"/>
                </a:moveTo>
                <a:lnTo>
                  <a:pt x="832" y="350"/>
                </a:lnTo>
                <a:lnTo>
                  <a:pt x="832" y="263"/>
                </a:lnTo>
                <a:lnTo>
                  <a:pt x="1662" y="263"/>
                </a:lnTo>
                <a:lnTo>
                  <a:pt x="1662" y="87"/>
                </a:lnTo>
                <a:lnTo>
                  <a:pt x="832" y="87"/>
                </a:lnTo>
                <a:lnTo>
                  <a:pt x="832" y="0"/>
                </a:lnTo>
                <a:lnTo>
                  <a:pt x="0" y="176"/>
                </a:lnTo>
                <a:close/>
              </a:path>
            </a:pathLst>
          </a:custGeom>
          <a:solidFill>
            <a:srgbClr val="00CC99"/>
          </a:solidFill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10" name="Rectangle 44"/>
          <p:cNvSpPr>
            <a:spLocks noChangeArrowheads="1"/>
          </p:cNvSpPr>
          <p:nvPr/>
        </p:nvSpPr>
        <p:spPr bwMode="auto">
          <a:xfrm>
            <a:off x="6708775" y="2932113"/>
            <a:ext cx="1262063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algn="ctr" eaLnBrk="1" hangingPunct="1"/>
            <a:r>
              <a:rPr lang="es-AR" sz="1400" b="1">
                <a:solidFill>
                  <a:srgbClr val="000000"/>
                </a:solidFill>
                <a:latin typeface="Arial" pitchFamily="34" charset="0"/>
              </a:rPr>
              <a:t>Administrador </a:t>
            </a:r>
          </a:p>
          <a:p>
            <a:pPr marL="469900" indent="-469900" algn="ctr" eaLnBrk="1" hangingPunct="1"/>
            <a:r>
              <a:rPr lang="es-AR" sz="1400" b="1">
                <a:solidFill>
                  <a:srgbClr val="000000"/>
                </a:solidFill>
                <a:latin typeface="Arial" pitchFamily="34" charset="0"/>
              </a:rPr>
              <a:t>de BD</a:t>
            </a:r>
            <a:endParaRPr lang="es-AR" sz="1400" b="1">
              <a:solidFill>
                <a:schemeClr val="tx2"/>
              </a:solidFill>
            </a:endParaRPr>
          </a:p>
        </p:txBody>
      </p:sp>
      <p:grpSp>
        <p:nvGrpSpPr>
          <p:cNvPr id="50211" name="Group 45"/>
          <p:cNvGrpSpPr>
            <a:grpSpLocks/>
          </p:cNvGrpSpPr>
          <p:nvPr/>
        </p:nvGrpSpPr>
        <p:grpSpPr bwMode="auto">
          <a:xfrm>
            <a:off x="8123238" y="2762250"/>
            <a:ext cx="996950" cy="927100"/>
            <a:chOff x="4103" y="2283"/>
            <a:chExt cx="814" cy="864"/>
          </a:xfrm>
        </p:grpSpPr>
        <p:grpSp>
          <p:nvGrpSpPr>
            <p:cNvPr id="50273" name="Group 46"/>
            <p:cNvGrpSpPr>
              <a:grpSpLocks/>
            </p:cNvGrpSpPr>
            <p:nvPr/>
          </p:nvGrpSpPr>
          <p:grpSpPr bwMode="auto">
            <a:xfrm>
              <a:off x="4103" y="2283"/>
              <a:ext cx="233" cy="864"/>
              <a:chOff x="4103" y="2283"/>
              <a:chExt cx="233" cy="864"/>
            </a:xfrm>
          </p:grpSpPr>
          <p:sp>
            <p:nvSpPr>
              <p:cNvPr id="50382" name="Rectangle 47"/>
              <p:cNvSpPr>
                <a:spLocks noChangeArrowheads="1"/>
              </p:cNvSpPr>
              <p:nvPr/>
            </p:nvSpPr>
            <p:spPr bwMode="auto">
              <a:xfrm>
                <a:off x="4103" y="2283"/>
                <a:ext cx="233" cy="864"/>
              </a:xfrm>
              <a:prstGeom prst="rect">
                <a:avLst/>
              </a:prstGeom>
              <a:solidFill>
                <a:srgbClr val="C0C0C0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469900" indent="-469900" eaLnBrk="1" hangingPunct="1"/>
                <a:endParaRPr lang="es-ES"/>
              </a:p>
            </p:txBody>
          </p:sp>
          <p:grpSp>
            <p:nvGrpSpPr>
              <p:cNvPr id="50383" name="Group 48"/>
              <p:cNvGrpSpPr>
                <a:grpSpLocks/>
              </p:cNvGrpSpPr>
              <p:nvPr/>
            </p:nvGrpSpPr>
            <p:grpSpPr bwMode="auto">
              <a:xfrm>
                <a:off x="4119" y="2322"/>
                <a:ext cx="200" cy="246"/>
                <a:chOff x="4119" y="2322"/>
                <a:chExt cx="200" cy="246"/>
              </a:xfrm>
            </p:grpSpPr>
            <p:sp>
              <p:nvSpPr>
                <p:cNvPr id="50420" name="Rectangle 49"/>
                <p:cNvSpPr>
                  <a:spLocks noChangeArrowheads="1"/>
                </p:cNvSpPr>
                <p:nvPr/>
              </p:nvSpPr>
              <p:spPr bwMode="auto">
                <a:xfrm>
                  <a:off x="4119" y="2322"/>
                  <a:ext cx="200" cy="246"/>
                </a:xfrm>
                <a:prstGeom prst="rect">
                  <a:avLst/>
                </a:prstGeom>
                <a:solidFill>
                  <a:srgbClr val="9F9F9F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469900" indent="-469900" eaLnBrk="1" hangingPunct="1"/>
                  <a:endParaRPr lang="es-ES"/>
                </a:p>
              </p:txBody>
            </p:sp>
            <p:grpSp>
              <p:nvGrpSpPr>
                <p:cNvPr id="50421" name="Group 50"/>
                <p:cNvGrpSpPr>
                  <a:grpSpLocks/>
                </p:cNvGrpSpPr>
                <p:nvPr/>
              </p:nvGrpSpPr>
              <p:grpSpPr bwMode="auto">
                <a:xfrm>
                  <a:off x="4181" y="2361"/>
                  <a:ext cx="88" cy="200"/>
                  <a:chOff x="4181" y="2361"/>
                  <a:chExt cx="88" cy="200"/>
                </a:xfrm>
              </p:grpSpPr>
              <p:grpSp>
                <p:nvGrpSpPr>
                  <p:cNvPr id="50422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4181" y="2361"/>
                    <a:ext cx="88" cy="45"/>
                    <a:chOff x="4181" y="2361"/>
                    <a:chExt cx="88" cy="45"/>
                  </a:xfrm>
                </p:grpSpPr>
                <p:sp>
                  <p:nvSpPr>
                    <p:cNvPr id="50432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4181" y="2364"/>
                      <a:ext cx="88" cy="42"/>
                    </a:xfrm>
                    <a:custGeom>
                      <a:avLst/>
                      <a:gdLst>
                        <a:gd name="T0" fmla="*/ 1 w 176"/>
                        <a:gd name="T1" fmla="*/ 16 h 42"/>
                        <a:gd name="T2" fmla="*/ 1 w 176"/>
                        <a:gd name="T3" fmla="*/ 33 h 42"/>
                        <a:gd name="T4" fmla="*/ 2 w 176"/>
                        <a:gd name="T5" fmla="*/ 33 h 42"/>
                        <a:gd name="T6" fmla="*/ 2 w 176"/>
                        <a:gd name="T7" fmla="*/ 13 h 42"/>
                        <a:gd name="T8" fmla="*/ 2 w 176"/>
                        <a:gd name="T9" fmla="*/ 0 h 42"/>
                        <a:gd name="T10" fmla="*/ 2 w 176"/>
                        <a:gd name="T11" fmla="*/ 28 h 42"/>
                        <a:gd name="T12" fmla="*/ 2 w 176"/>
                        <a:gd name="T13" fmla="*/ 42 h 42"/>
                        <a:gd name="T14" fmla="*/ 1 w 176"/>
                        <a:gd name="T15" fmla="*/ 42 h 42"/>
                        <a:gd name="T16" fmla="*/ 0 w 176"/>
                        <a:gd name="T17" fmla="*/ 16 h 42"/>
                        <a:gd name="T18" fmla="*/ 1 w 176"/>
                        <a:gd name="T19" fmla="*/ 16 h 42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76"/>
                        <a:gd name="T31" fmla="*/ 0 h 42"/>
                        <a:gd name="T32" fmla="*/ 176 w 176"/>
                        <a:gd name="T33" fmla="*/ 42 h 42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76" h="42">
                          <a:moveTo>
                            <a:pt x="12" y="16"/>
                          </a:moveTo>
                          <a:lnTo>
                            <a:pt x="28" y="33"/>
                          </a:lnTo>
                          <a:lnTo>
                            <a:pt x="169" y="33"/>
                          </a:lnTo>
                          <a:lnTo>
                            <a:pt x="150" y="13"/>
                          </a:lnTo>
                          <a:lnTo>
                            <a:pt x="150" y="0"/>
                          </a:lnTo>
                          <a:lnTo>
                            <a:pt x="176" y="28"/>
                          </a:lnTo>
                          <a:lnTo>
                            <a:pt x="176" y="42"/>
                          </a:lnTo>
                          <a:lnTo>
                            <a:pt x="23" y="42"/>
                          </a:lnTo>
                          <a:lnTo>
                            <a:pt x="0" y="16"/>
                          </a:lnTo>
                          <a:lnTo>
                            <a:pt x="12" y="16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433" name="Freeform 53"/>
                    <p:cNvSpPr>
                      <a:spLocks/>
                    </p:cNvSpPr>
                    <p:nvPr/>
                  </p:nvSpPr>
                  <p:spPr bwMode="auto">
                    <a:xfrm>
                      <a:off x="4181" y="2361"/>
                      <a:ext cx="40" cy="20"/>
                    </a:xfrm>
                    <a:custGeom>
                      <a:avLst/>
                      <a:gdLst>
                        <a:gd name="T0" fmla="*/ 1 w 80"/>
                        <a:gd name="T1" fmla="*/ 6 h 20"/>
                        <a:gd name="T2" fmla="*/ 1 w 80"/>
                        <a:gd name="T3" fmla="*/ 0 h 20"/>
                        <a:gd name="T4" fmla="*/ 1 w 80"/>
                        <a:gd name="T5" fmla="*/ 0 h 20"/>
                        <a:gd name="T6" fmla="*/ 0 w 80"/>
                        <a:gd name="T7" fmla="*/ 6 h 20"/>
                        <a:gd name="T8" fmla="*/ 0 w 80"/>
                        <a:gd name="T9" fmla="*/ 20 h 20"/>
                        <a:gd name="T10" fmla="*/ 1 w 80"/>
                        <a:gd name="T11" fmla="*/ 20 h 20"/>
                        <a:gd name="T12" fmla="*/ 1 w 80"/>
                        <a:gd name="T13" fmla="*/ 6 h 20"/>
                        <a:gd name="T14" fmla="*/ 1 w 80"/>
                        <a:gd name="T15" fmla="*/ 6 h 20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80"/>
                        <a:gd name="T25" fmla="*/ 0 h 20"/>
                        <a:gd name="T26" fmla="*/ 80 w 80"/>
                        <a:gd name="T27" fmla="*/ 20 h 20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80" h="20">
                          <a:moveTo>
                            <a:pt x="9" y="6"/>
                          </a:moveTo>
                          <a:lnTo>
                            <a:pt x="11" y="0"/>
                          </a:lnTo>
                          <a:lnTo>
                            <a:pt x="4" y="0"/>
                          </a:lnTo>
                          <a:lnTo>
                            <a:pt x="0" y="6"/>
                          </a:lnTo>
                          <a:lnTo>
                            <a:pt x="0" y="20"/>
                          </a:lnTo>
                          <a:lnTo>
                            <a:pt x="80" y="20"/>
                          </a:lnTo>
                          <a:lnTo>
                            <a:pt x="80" y="6"/>
                          </a:lnTo>
                          <a:lnTo>
                            <a:pt x="9" y="6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434" name="Freeform 54"/>
                    <p:cNvSpPr>
                      <a:spLocks/>
                    </p:cNvSpPr>
                    <p:nvPr/>
                  </p:nvSpPr>
                  <p:spPr bwMode="auto">
                    <a:xfrm>
                      <a:off x="4217" y="2361"/>
                      <a:ext cx="40" cy="20"/>
                    </a:xfrm>
                    <a:custGeom>
                      <a:avLst/>
                      <a:gdLst>
                        <a:gd name="T0" fmla="*/ 0 w 81"/>
                        <a:gd name="T1" fmla="*/ 6 h 20"/>
                        <a:gd name="T2" fmla="*/ 0 w 81"/>
                        <a:gd name="T3" fmla="*/ 0 h 20"/>
                        <a:gd name="T4" fmla="*/ 0 w 81"/>
                        <a:gd name="T5" fmla="*/ 0 h 20"/>
                        <a:gd name="T6" fmla="*/ 0 w 81"/>
                        <a:gd name="T7" fmla="*/ 6 h 20"/>
                        <a:gd name="T8" fmla="*/ 0 w 81"/>
                        <a:gd name="T9" fmla="*/ 20 h 20"/>
                        <a:gd name="T10" fmla="*/ 0 w 81"/>
                        <a:gd name="T11" fmla="*/ 20 h 20"/>
                        <a:gd name="T12" fmla="*/ 0 w 81"/>
                        <a:gd name="T13" fmla="*/ 6 h 20"/>
                        <a:gd name="T14" fmla="*/ 0 w 81"/>
                        <a:gd name="T15" fmla="*/ 6 h 20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81"/>
                        <a:gd name="T25" fmla="*/ 0 h 20"/>
                        <a:gd name="T26" fmla="*/ 81 w 81"/>
                        <a:gd name="T27" fmla="*/ 20 h 20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81" h="20">
                          <a:moveTo>
                            <a:pt x="72" y="6"/>
                          </a:moveTo>
                          <a:lnTo>
                            <a:pt x="70" y="0"/>
                          </a:lnTo>
                          <a:lnTo>
                            <a:pt x="77" y="0"/>
                          </a:lnTo>
                          <a:lnTo>
                            <a:pt x="81" y="6"/>
                          </a:lnTo>
                          <a:lnTo>
                            <a:pt x="81" y="20"/>
                          </a:lnTo>
                          <a:lnTo>
                            <a:pt x="0" y="20"/>
                          </a:lnTo>
                          <a:lnTo>
                            <a:pt x="0" y="6"/>
                          </a:lnTo>
                          <a:lnTo>
                            <a:pt x="72" y="6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435" name="Freeform 55"/>
                    <p:cNvSpPr>
                      <a:spLocks/>
                    </p:cNvSpPr>
                    <p:nvPr/>
                  </p:nvSpPr>
                  <p:spPr bwMode="auto">
                    <a:xfrm>
                      <a:off x="4181" y="2361"/>
                      <a:ext cx="5" cy="6"/>
                    </a:xfrm>
                    <a:custGeom>
                      <a:avLst/>
                      <a:gdLst>
                        <a:gd name="T0" fmla="*/ 0 w 11"/>
                        <a:gd name="T1" fmla="*/ 6 h 6"/>
                        <a:gd name="T2" fmla="*/ 0 w 11"/>
                        <a:gd name="T3" fmla="*/ 0 h 6"/>
                        <a:gd name="T4" fmla="*/ 0 w 11"/>
                        <a:gd name="T5" fmla="*/ 0 h 6"/>
                        <a:gd name="T6" fmla="*/ 0 w 11"/>
                        <a:gd name="T7" fmla="*/ 6 h 6"/>
                        <a:gd name="T8" fmla="*/ 0 w 11"/>
                        <a:gd name="T9" fmla="*/ 6 h 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1"/>
                        <a:gd name="T16" fmla="*/ 0 h 6"/>
                        <a:gd name="T17" fmla="*/ 11 w 11"/>
                        <a:gd name="T18" fmla="*/ 6 h 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1" h="6">
                          <a:moveTo>
                            <a:pt x="9" y="6"/>
                          </a:moveTo>
                          <a:lnTo>
                            <a:pt x="11" y="0"/>
                          </a:lnTo>
                          <a:lnTo>
                            <a:pt x="4" y="0"/>
                          </a:lnTo>
                          <a:lnTo>
                            <a:pt x="0" y="6"/>
                          </a:lnTo>
                          <a:lnTo>
                            <a:pt x="9" y="6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436" name="Freeform 56"/>
                    <p:cNvSpPr>
                      <a:spLocks/>
                    </p:cNvSpPr>
                    <p:nvPr/>
                  </p:nvSpPr>
                  <p:spPr bwMode="auto">
                    <a:xfrm>
                      <a:off x="4252" y="2361"/>
                      <a:ext cx="5" cy="6"/>
                    </a:xfrm>
                    <a:custGeom>
                      <a:avLst/>
                      <a:gdLst>
                        <a:gd name="T0" fmla="*/ 0 w 11"/>
                        <a:gd name="T1" fmla="*/ 6 h 6"/>
                        <a:gd name="T2" fmla="*/ 0 w 11"/>
                        <a:gd name="T3" fmla="*/ 0 h 6"/>
                        <a:gd name="T4" fmla="*/ 0 w 11"/>
                        <a:gd name="T5" fmla="*/ 0 h 6"/>
                        <a:gd name="T6" fmla="*/ 0 w 11"/>
                        <a:gd name="T7" fmla="*/ 6 h 6"/>
                        <a:gd name="T8" fmla="*/ 0 w 11"/>
                        <a:gd name="T9" fmla="*/ 6 h 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1"/>
                        <a:gd name="T16" fmla="*/ 0 h 6"/>
                        <a:gd name="T17" fmla="*/ 11 w 11"/>
                        <a:gd name="T18" fmla="*/ 6 h 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1" h="6">
                          <a:moveTo>
                            <a:pt x="2" y="6"/>
                          </a:moveTo>
                          <a:lnTo>
                            <a:pt x="0" y="0"/>
                          </a:lnTo>
                          <a:lnTo>
                            <a:pt x="7" y="0"/>
                          </a:lnTo>
                          <a:lnTo>
                            <a:pt x="11" y="6"/>
                          </a:lnTo>
                          <a:lnTo>
                            <a:pt x="2" y="6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</p:grpSp>
              <p:grpSp>
                <p:nvGrpSpPr>
                  <p:cNvPr id="5042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4183" y="2480"/>
                    <a:ext cx="72" cy="81"/>
                    <a:chOff x="4183" y="2480"/>
                    <a:chExt cx="72" cy="81"/>
                  </a:xfrm>
                </p:grpSpPr>
                <p:sp>
                  <p:nvSpPr>
                    <p:cNvPr id="50424" name="Rectangl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83" y="2480"/>
                      <a:ext cx="72" cy="40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469900" indent="-469900" eaLnBrk="1" hangingPunct="1"/>
                      <a:endParaRPr lang="es-ES"/>
                    </a:p>
                  </p:txBody>
                </p:sp>
                <p:sp>
                  <p:nvSpPr>
                    <p:cNvPr id="50425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88" y="2485"/>
                      <a:ext cx="63" cy="3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469900" indent="-469900" eaLnBrk="1" hangingPunct="1"/>
                      <a:endParaRPr lang="es-ES"/>
                    </a:p>
                  </p:txBody>
                </p:sp>
                <p:grpSp>
                  <p:nvGrpSpPr>
                    <p:cNvPr id="50426" name="Group 6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09" y="2528"/>
                      <a:ext cx="19" cy="33"/>
                      <a:chOff x="4209" y="2528"/>
                      <a:chExt cx="19" cy="33"/>
                    </a:xfrm>
                  </p:grpSpPr>
                  <p:sp>
                    <p:nvSpPr>
                      <p:cNvPr id="50427" name="Oval 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211" y="2529"/>
                        <a:ext cx="17" cy="32"/>
                      </a:xfrm>
                      <a:prstGeom prst="ellipse">
                        <a:avLst/>
                      </a:prstGeom>
                      <a:solidFill>
                        <a:srgbClr val="3F3F3F"/>
                      </a:solidFill>
                      <a:ln w="3175">
                        <a:solidFill>
                          <a:srgbClr val="3F3F3F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469900" indent="-469900" eaLnBrk="1" hangingPunct="1"/>
                        <a:endParaRPr lang="es-ES"/>
                      </a:p>
                    </p:txBody>
                  </p:sp>
                  <p:grpSp>
                    <p:nvGrpSpPr>
                      <p:cNvPr id="50428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209" y="2528"/>
                        <a:ext cx="19" cy="31"/>
                        <a:chOff x="4209" y="2528"/>
                        <a:chExt cx="19" cy="31"/>
                      </a:xfrm>
                    </p:grpSpPr>
                    <p:sp>
                      <p:nvSpPr>
                        <p:cNvPr id="50429" name="Oval 6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209" y="2528"/>
                          <a:ext cx="19" cy="31"/>
                        </a:xfrm>
                        <a:prstGeom prst="ellipse">
                          <a:avLst/>
                        </a:prstGeom>
                        <a:solidFill>
                          <a:srgbClr val="C0C0C0"/>
                        </a:solidFill>
                        <a:ln w="3175">
                          <a:solidFill>
                            <a:srgbClr val="80808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469900" indent="-469900" eaLnBrk="1" hangingPunct="1"/>
                          <a:endParaRPr lang="es-ES"/>
                        </a:p>
                      </p:txBody>
                    </p:sp>
                    <p:sp>
                      <p:nvSpPr>
                        <p:cNvPr id="50430" name="Oval 6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216" y="2533"/>
                          <a:ext cx="5" cy="9"/>
                        </a:xfrm>
                        <a:prstGeom prst="ellipse">
                          <a:avLst/>
                        </a:prstGeom>
                        <a:solidFill>
                          <a:srgbClr val="3F3F3F"/>
                        </a:solidFill>
                        <a:ln w="3175">
                          <a:solidFill>
                            <a:srgbClr val="3F3F3F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469900" indent="-469900" eaLnBrk="1" hangingPunct="1"/>
                          <a:endParaRPr lang="es-ES"/>
                        </a:p>
                      </p:txBody>
                    </p:sp>
                    <p:sp>
                      <p:nvSpPr>
                        <p:cNvPr id="50431" name="Freeform 6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215" y="2542"/>
                          <a:ext cx="7" cy="10"/>
                        </a:xfrm>
                        <a:custGeom>
                          <a:avLst/>
                          <a:gdLst>
                            <a:gd name="T0" fmla="*/ 1 w 14"/>
                            <a:gd name="T1" fmla="*/ 0 h 10"/>
                            <a:gd name="T2" fmla="*/ 0 w 14"/>
                            <a:gd name="T3" fmla="*/ 10 h 10"/>
                            <a:gd name="T4" fmla="*/ 1 w 14"/>
                            <a:gd name="T5" fmla="*/ 10 h 10"/>
                            <a:gd name="T6" fmla="*/ 1 w 14"/>
                            <a:gd name="T7" fmla="*/ 0 h 10"/>
                            <a:gd name="T8" fmla="*/ 1 w 14"/>
                            <a:gd name="T9" fmla="*/ 0 h 10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4"/>
                            <a:gd name="T16" fmla="*/ 0 h 10"/>
                            <a:gd name="T17" fmla="*/ 14 w 14"/>
                            <a:gd name="T18" fmla="*/ 10 h 10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4" h="10">
                              <a:moveTo>
                                <a:pt x="5" y="0"/>
                              </a:moveTo>
                              <a:lnTo>
                                <a:pt x="0" y="10"/>
                              </a:lnTo>
                              <a:lnTo>
                                <a:pt x="14" y="10"/>
                              </a:lnTo>
                              <a:lnTo>
                                <a:pt x="11" y="0"/>
                              </a:lnTo>
                              <a:lnTo>
                                <a:pt x="5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3F3F3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s-AR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50384" name="Group 66"/>
              <p:cNvGrpSpPr>
                <a:grpSpLocks/>
              </p:cNvGrpSpPr>
              <p:nvPr/>
            </p:nvGrpSpPr>
            <p:grpSpPr bwMode="auto">
              <a:xfrm>
                <a:off x="4119" y="2596"/>
                <a:ext cx="200" cy="246"/>
                <a:chOff x="4119" y="2596"/>
                <a:chExt cx="200" cy="246"/>
              </a:xfrm>
            </p:grpSpPr>
            <p:sp>
              <p:nvSpPr>
                <p:cNvPr id="50403" name="Rectangle 67"/>
                <p:cNvSpPr>
                  <a:spLocks noChangeArrowheads="1"/>
                </p:cNvSpPr>
                <p:nvPr/>
              </p:nvSpPr>
              <p:spPr bwMode="auto">
                <a:xfrm>
                  <a:off x="4119" y="2596"/>
                  <a:ext cx="200" cy="246"/>
                </a:xfrm>
                <a:prstGeom prst="rect">
                  <a:avLst/>
                </a:prstGeom>
                <a:solidFill>
                  <a:srgbClr val="9F9F9F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469900" indent="-469900" eaLnBrk="1" hangingPunct="1"/>
                  <a:endParaRPr lang="es-ES"/>
                </a:p>
              </p:txBody>
            </p:sp>
            <p:grpSp>
              <p:nvGrpSpPr>
                <p:cNvPr id="50404" name="Group 68"/>
                <p:cNvGrpSpPr>
                  <a:grpSpLocks/>
                </p:cNvGrpSpPr>
                <p:nvPr/>
              </p:nvGrpSpPr>
              <p:grpSpPr bwMode="auto">
                <a:xfrm>
                  <a:off x="4181" y="2635"/>
                  <a:ext cx="88" cy="199"/>
                  <a:chOff x="4181" y="2635"/>
                  <a:chExt cx="88" cy="199"/>
                </a:xfrm>
              </p:grpSpPr>
              <p:grpSp>
                <p:nvGrpSpPr>
                  <p:cNvPr id="50405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4181" y="2635"/>
                    <a:ext cx="88" cy="45"/>
                    <a:chOff x="4181" y="2635"/>
                    <a:chExt cx="88" cy="45"/>
                  </a:xfrm>
                </p:grpSpPr>
                <p:sp>
                  <p:nvSpPr>
                    <p:cNvPr id="50415" name="Freeform 70"/>
                    <p:cNvSpPr>
                      <a:spLocks/>
                    </p:cNvSpPr>
                    <p:nvPr/>
                  </p:nvSpPr>
                  <p:spPr bwMode="auto">
                    <a:xfrm>
                      <a:off x="4181" y="2639"/>
                      <a:ext cx="88" cy="41"/>
                    </a:xfrm>
                    <a:custGeom>
                      <a:avLst/>
                      <a:gdLst>
                        <a:gd name="T0" fmla="*/ 1 w 176"/>
                        <a:gd name="T1" fmla="*/ 16 h 41"/>
                        <a:gd name="T2" fmla="*/ 1 w 176"/>
                        <a:gd name="T3" fmla="*/ 33 h 41"/>
                        <a:gd name="T4" fmla="*/ 2 w 176"/>
                        <a:gd name="T5" fmla="*/ 33 h 41"/>
                        <a:gd name="T6" fmla="*/ 2 w 176"/>
                        <a:gd name="T7" fmla="*/ 12 h 41"/>
                        <a:gd name="T8" fmla="*/ 2 w 176"/>
                        <a:gd name="T9" fmla="*/ 0 h 41"/>
                        <a:gd name="T10" fmla="*/ 2 w 176"/>
                        <a:gd name="T11" fmla="*/ 27 h 41"/>
                        <a:gd name="T12" fmla="*/ 2 w 176"/>
                        <a:gd name="T13" fmla="*/ 41 h 41"/>
                        <a:gd name="T14" fmla="*/ 1 w 176"/>
                        <a:gd name="T15" fmla="*/ 41 h 41"/>
                        <a:gd name="T16" fmla="*/ 0 w 176"/>
                        <a:gd name="T17" fmla="*/ 16 h 41"/>
                        <a:gd name="T18" fmla="*/ 1 w 176"/>
                        <a:gd name="T19" fmla="*/ 16 h 41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76"/>
                        <a:gd name="T31" fmla="*/ 0 h 41"/>
                        <a:gd name="T32" fmla="*/ 176 w 176"/>
                        <a:gd name="T33" fmla="*/ 41 h 41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76" h="41">
                          <a:moveTo>
                            <a:pt x="12" y="16"/>
                          </a:moveTo>
                          <a:lnTo>
                            <a:pt x="28" y="33"/>
                          </a:lnTo>
                          <a:lnTo>
                            <a:pt x="169" y="33"/>
                          </a:lnTo>
                          <a:lnTo>
                            <a:pt x="150" y="12"/>
                          </a:lnTo>
                          <a:lnTo>
                            <a:pt x="150" y="0"/>
                          </a:lnTo>
                          <a:lnTo>
                            <a:pt x="176" y="27"/>
                          </a:lnTo>
                          <a:lnTo>
                            <a:pt x="176" y="41"/>
                          </a:lnTo>
                          <a:lnTo>
                            <a:pt x="23" y="41"/>
                          </a:lnTo>
                          <a:lnTo>
                            <a:pt x="0" y="16"/>
                          </a:lnTo>
                          <a:lnTo>
                            <a:pt x="12" y="16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416" name="Freeform 71"/>
                    <p:cNvSpPr>
                      <a:spLocks/>
                    </p:cNvSpPr>
                    <p:nvPr/>
                  </p:nvSpPr>
                  <p:spPr bwMode="auto">
                    <a:xfrm>
                      <a:off x="4181" y="2635"/>
                      <a:ext cx="40" cy="20"/>
                    </a:xfrm>
                    <a:custGeom>
                      <a:avLst/>
                      <a:gdLst>
                        <a:gd name="T0" fmla="*/ 1 w 80"/>
                        <a:gd name="T1" fmla="*/ 7 h 20"/>
                        <a:gd name="T2" fmla="*/ 1 w 80"/>
                        <a:gd name="T3" fmla="*/ 0 h 20"/>
                        <a:gd name="T4" fmla="*/ 1 w 80"/>
                        <a:gd name="T5" fmla="*/ 0 h 20"/>
                        <a:gd name="T6" fmla="*/ 0 w 80"/>
                        <a:gd name="T7" fmla="*/ 7 h 20"/>
                        <a:gd name="T8" fmla="*/ 0 w 80"/>
                        <a:gd name="T9" fmla="*/ 20 h 20"/>
                        <a:gd name="T10" fmla="*/ 1 w 80"/>
                        <a:gd name="T11" fmla="*/ 20 h 20"/>
                        <a:gd name="T12" fmla="*/ 1 w 80"/>
                        <a:gd name="T13" fmla="*/ 7 h 20"/>
                        <a:gd name="T14" fmla="*/ 1 w 80"/>
                        <a:gd name="T15" fmla="*/ 7 h 20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80"/>
                        <a:gd name="T25" fmla="*/ 0 h 20"/>
                        <a:gd name="T26" fmla="*/ 80 w 80"/>
                        <a:gd name="T27" fmla="*/ 20 h 20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80" h="20">
                          <a:moveTo>
                            <a:pt x="9" y="7"/>
                          </a:moveTo>
                          <a:lnTo>
                            <a:pt x="11" y="0"/>
                          </a:lnTo>
                          <a:lnTo>
                            <a:pt x="4" y="0"/>
                          </a:lnTo>
                          <a:lnTo>
                            <a:pt x="0" y="7"/>
                          </a:lnTo>
                          <a:lnTo>
                            <a:pt x="0" y="20"/>
                          </a:lnTo>
                          <a:lnTo>
                            <a:pt x="80" y="20"/>
                          </a:lnTo>
                          <a:lnTo>
                            <a:pt x="80" y="7"/>
                          </a:lnTo>
                          <a:lnTo>
                            <a:pt x="9" y="7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417" name="Freeform 72"/>
                    <p:cNvSpPr>
                      <a:spLocks/>
                    </p:cNvSpPr>
                    <p:nvPr/>
                  </p:nvSpPr>
                  <p:spPr bwMode="auto">
                    <a:xfrm>
                      <a:off x="4217" y="2635"/>
                      <a:ext cx="40" cy="20"/>
                    </a:xfrm>
                    <a:custGeom>
                      <a:avLst/>
                      <a:gdLst>
                        <a:gd name="T0" fmla="*/ 0 w 81"/>
                        <a:gd name="T1" fmla="*/ 7 h 20"/>
                        <a:gd name="T2" fmla="*/ 0 w 81"/>
                        <a:gd name="T3" fmla="*/ 0 h 20"/>
                        <a:gd name="T4" fmla="*/ 0 w 81"/>
                        <a:gd name="T5" fmla="*/ 0 h 20"/>
                        <a:gd name="T6" fmla="*/ 0 w 81"/>
                        <a:gd name="T7" fmla="*/ 7 h 20"/>
                        <a:gd name="T8" fmla="*/ 0 w 81"/>
                        <a:gd name="T9" fmla="*/ 20 h 20"/>
                        <a:gd name="T10" fmla="*/ 0 w 81"/>
                        <a:gd name="T11" fmla="*/ 20 h 20"/>
                        <a:gd name="T12" fmla="*/ 0 w 81"/>
                        <a:gd name="T13" fmla="*/ 7 h 20"/>
                        <a:gd name="T14" fmla="*/ 0 w 81"/>
                        <a:gd name="T15" fmla="*/ 7 h 20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81"/>
                        <a:gd name="T25" fmla="*/ 0 h 20"/>
                        <a:gd name="T26" fmla="*/ 81 w 81"/>
                        <a:gd name="T27" fmla="*/ 20 h 20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81" h="20">
                          <a:moveTo>
                            <a:pt x="72" y="7"/>
                          </a:moveTo>
                          <a:lnTo>
                            <a:pt x="70" y="0"/>
                          </a:lnTo>
                          <a:lnTo>
                            <a:pt x="77" y="0"/>
                          </a:lnTo>
                          <a:lnTo>
                            <a:pt x="81" y="7"/>
                          </a:lnTo>
                          <a:lnTo>
                            <a:pt x="81" y="20"/>
                          </a:lnTo>
                          <a:lnTo>
                            <a:pt x="0" y="20"/>
                          </a:lnTo>
                          <a:lnTo>
                            <a:pt x="0" y="7"/>
                          </a:lnTo>
                          <a:lnTo>
                            <a:pt x="72" y="7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418" name="Freeform 73"/>
                    <p:cNvSpPr>
                      <a:spLocks/>
                    </p:cNvSpPr>
                    <p:nvPr/>
                  </p:nvSpPr>
                  <p:spPr bwMode="auto">
                    <a:xfrm>
                      <a:off x="4181" y="2635"/>
                      <a:ext cx="5" cy="7"/>
                    </a:xfrm>
                    <a:custGeom>
                      <a:avLst/>
                      <a:gdLst>
                        <a:gd name="T0" fmla="*/ 0 w 11"/>
                        <a:gd name="T1" fmla="*/ 7 h 7"/>
                        <a:gd name="T2" fmla="*/ 0 w 11"/>
                        <a:gd name="T3" fmla="*/ 0 h 7"/>
                        <a:gd name="T4" fmla="*/ 0 w 11"/>
                        <a:gd name="T5" fmla="*/ 0 h 7"/>
                        <a:gd name="T6" fmla="*/ 0 w 11"/>
                        <a:gd name="T7" fmla="*/ 7 h 7"/>
                        <a:gd name="T8" fmla="*/ 0 w 11"/>
                        <a:gd name="T9" fmla="*/ 7 h 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1"/>
                        <a:gd name="T16" fmla="*/ 0 h 7"/>
                        <a:gd name="T17" fmla="*/ 11 w 11"/>
                        <a:gd name="T18" fmla="*/ 7 h 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1" h="7">
                          <a:moveTo>
                            <a:pt x="9" y="7"/>
                          </a:moveTo>
                          <a:lnTo>
                            <a:pt x="11" y="0"/>
                          </a:lnTo>
                          <a:lnTo>
                            <a:pt x="4" y="0"/>
                          </a:lnTo>
                          <a:lnTo>
                            <a:pt x="0" y="7"/>
                          </a:lnTo>
                          <a:lnTo>
                            <a:pt x="9" y="7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419" name="Freeform 74"/>
                    <p:cNvSpPr>
                      <a:spLocks/>
                    </p:cNvSpPr>
                    <p:nvPr/>
                  </p:nvSpPr>
                  <p:spPr bwMode="auto">
                    <a:xfrm>
                      <a:off x="4252" y="2635"/>
                      <a:ext cx="5" cy="7"/>
                    </a:xfrm>
                    <a:custGeom>
                      <a:avLst/>
                      <a:gdLst>
                        <a:gd name="T0" fmla="*/ 0 w 11"/>
                        <a:gd name="T1" fmla="*/ 7 h 7"/>
                        <a:gd name="T2" fmla="*/ 0 w 11"/>
                        <a:gd name="T3" fmla="*/ 0 h 7"/>
                        <a:gd name="T4" fmla="*/ 0 w 11"/>
                        <a:gd name="T5" fmla="*/ 0 h 7"/>
                        <a:gd name="T6" fmla="*/ 0 w 11"/>
                        <a:gd name="T7" fmla="*/ 7 h 7"/>
                        <a:gd name="T8" fmla="*/ 0 w 11"/>
                        <a:gd name="T9" fmla="*/ 7 h 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1"/>
                        <a:gd name="T16" fmla="*/ 0 h 7"/>
                        <a:gd name="T17" fmla="*/ 11 w 11"/>
                        <a:gd name="T18" fmla="*/ 7 h 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1" h="7">
                          <a:moveTo>
                            <a:pt x="2" y="7"/>
                          </a:moveTo>
                          <a:lnTo>
                            <a:pt x="0" y="0"/>
                          </a:lnTo>
                          <a:lnTo>
                            <a:pt x="7" y="0"/>
                          </a:lnTo>
                          <a:lnTo>
                            <a:pt x="11" y="7"/>
                          </a:lnTo>
                          <a:lnTo>
                            <a:pt x="2" y="7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</p:grpSp>
              <p:grpSp>
                <p:nvGrpSpPr>
                  <p:cNvPr id="50406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4183" y="2755"/>
                    <a:ext cx="72" cy="79"/>
                    <a:chOff x="4183" y="2755"/>
                    <a:chExt cx="72" cy="79"/>
                  </a:xfrm>
                </p:grpSpPr>
                <p:sp>
                  <p:nvSpPr>
                    <p:cNvPr id="50407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83" y="2755"/>
                      <a:ext cx="72" cy="38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469900" indent="-469900" eaLnBrk="1" hangingPunct="1"/>
                      <a:endParaRPr lang="es-ES"/>
                    </a:p>
                  </p:txBody>
                </p:sp>
                <p:sp>
                  <p:nvSpPr>
                    <p:cNvPr id="50408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88" y="2759"/>
                      <a:ext cx="63" cy="3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469900" indent="-469900" eaLnBrk="1" hangingPunct="1"/>
                      <a:endParaRPr lang="es-ES"/>
                    </a:p>
                  </p:txBody>
                </p:sp>
                <p:grpSp>
                  <p:nvGrpSpPr>
                    <p:cNvPr id="50409" name="Group 7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09" y="2801"/>
                      <a:ext cx="19" cy="33"/>
                      <a:chOff x="4209" y="2801"/>
                      <a:chExt cx="19" cy="33"/>
                    </a:xfrm>
                  </p:grpSpPr>
                  <p:sp>
                    <p:nvSpPr>
                      <p:cNvPr id="50410" name="Oval 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211" y="2802"/>
                        <a:ext cx="17" cy="32"/>
                      </a:xfrm>
                      <a:prstGeom prst="ellipse">
                        <a:avLst/>
                      </a:prstGeom>
                      <a:solidFill>
                        <a:srgbClr val="3F3F3F"/>
                      </a:solidFill>
                      <a:ln w="3175">
                        <a:solidFill>
                          <a:srgbClr val="3F3F3F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469900" indent="-469900" eaLnBrk="1" hangingPunct="1"/>
                        <a:endParaRPr lang="es-ES"/>
                      </a:p>
                    </p:txBody>
                  </p:sp>
                  <p:grpSp>
                    <p:nvGrpSpPr>
                      <p:cNvPr id="50411" name="Group 8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209" y="2801"/>
                        <a:ext cx="19" cy="31"/>
                        <a:chOff x="4209" y="2801"/>
                        <a:chExt cx="19" cy="31"/>
                      </a:xfrm>
                    </p:grpSpPr>
                    <p:sp>
                      <p:nvSpPr>
                        <p:cNvPr id="50412" name="Oval 8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209" y="2801"/>
                          <a:ext cx="19" cy="31"/>
                        </a:xfrm>
                        <a:prstGeom prst="ellipse">
                          <a:avLst/>
                        </a:prstGeom>
                        <a:solidFill>
                          <a:srgbClr val="C0C0C0"/>
                        </a:solidFill>
                        <a:ln w="3175">
                          <a:solidFill>
                            <a:srgbClr val="80808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469900" indent="-469900" eaLnBrk="1" hangingPunct="1"/>
                          <a:endParaRPr lang="es-ES"/>
                        </a:p>
                      </p:txBody>
                    </p:sp>
                    <p:sp>
                      <p:nvSpPr>
                        <p:cNvPr id="50413" name="Oval 8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216" y="2808"/>
                          <a:ext cx="5" cy="7"/>
                        </a:xfrm>
                        <a:prstGeom prst="ellipse">
                          <a:avLst/>
                        </a:prstGeom>
                        <a:solidFill>
                          <a:srgbClr val="3F3F3F"/>
                        </a:solidFill>
                        <a:ln w="3175">
                          <a:solidFill>
                            <a:srgbClr val="3F3F3F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469900" indent="-469900" eaLnBrk="1" hangingPunct="1"/>
                          <a:endParaRPr lang="es-ES"/>
                        </a:p>
                      </p:txBody>
                    </p:sp>
                    <p:sp>
                      <p:nvSpPr>
                        <p:cNvPr id="50414" name="Freeform 8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215" y="2815"/>
                          <a:ext cx="7" cy="11"/>
                        </a:xfrm>
                        <a:custGeom>
                          <a:avLst/>
                          <a:gdLst>
                            <a:gd name="T0" fmla="*/ 1 w 14"/>
                            <a:gd name="T1" fmla="*/ 0 h 11"/>
                            <a:gd name="T2" fmla="*/ 0 w 14"/>
                            <a:gd name="T3" fmla="*/ 11 h 11"/>
                            <a:gd name="T4" fmla="*/ 1 w 14"/>
                            <a:gd name="T5" fmla="*/ 11 h 11"/>
                            <a:gd name="T6" fmla="*/ 1 w 14"/>
                            <a:gd name="T7" fmla="*/ 0 h 11"/>
                            <a:gd name="T8" fmla="*/ 1 w 14"/>
                            <a:gd name="T9" fmla="*/ 0 h 11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4"/>
                            <a:gd name="T16" fmla="*/ 0 h 11"/>
                            <a:gd name="T17" fmla="*/ 14 w 14"/>
                            <a:gd name="T18" fmla="*/ 11 h 11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4" h="11">
                              <a:moveTo>
                                <a:pt x="5" y="0"/>
                              </a:moveTo>
                              <a:lnTo>
                                <a:pt x="0" y="11"/>
                              </a:lnTo>
                              <a:lnTo>
                                <a:pt x="14" y="11"/>
                              </a:lnTo>
                              <a:lnTo>
                                <a:pt x="11" y="0"/>
                              </a:lnTo>
                              <a:lnTo>
                                <a:pt x="5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3F3F3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s-AR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50385" name="Group 84"/>
              <p:cNvGrpSpPr>
                <a:grpSpLocks/>
              </p:cNvGrpSpPr>
              <p:nvPr/>
            </p:nvGrpSpPr>
            <p:grpSpPr bwMode="auto">
              <a:xfrm>
                <a:off x="4119" y="2867"/>
                <a:ext cx="200" cy="246"/>
                <a:chOff x="4119" y="2867"/>
                <a:chExt cx="200" cy="246"/>
              </a:xfrm>
            </p:grpSpPr>
            <p:sp>
              <p:nvSpPr>
                <p:cNvPr id="50386" name="Rectangle 85"/>
                <p:cNvSpPr>
                  <a:spLocks noChangeArrowheads="1"/>
                </p:cNvSpPr>
                <p:nvPr/>
              </p:nvSpPr>
              <p:spPr bwMode="auto">
                <a:xfrm>
                  <a:off x="4119" y="2867"/>
                  <a:ext cx="200" cy="246"/>
                </a:xfrm>
                <a:prstGeom prst="rect">
                  <a:avLst/>
                </a:prstGeom>
                <a:solidFill>
                  <a:srgbClr val="9F9F9F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469900" indent="-469900" eaLnBrk="1" hangingPunct="1"/>
                  <a:endParaRPr lang="es-ES"/>
                </a:p>
              </p:txBody>
            </p:sp>
            <p:grpSp>
              <p:nvGrpSpPr>
                <p:cNvPr id="50387" name="Group 86"/>
                <p:cNvGrpSpPr>
                  <a:grpSpLocks/>
                </p:cNvGrpSpPr>
                <p:nvPr/>
              </p:nvGrpSpPr>
              <p:grpSpPr bwMode="auto">
                <a:xfrm>
                  <a:off x="4181" y="2906"/>
                  <a:ext cx="88" cy="200"/>
                  <a:chOff x="4181" y="2906"/>
                  <a:chExt cx="88" cy="200"/>
                </a:xfrm>
              </p:grpSpPr>
              <p:grpSp>
                <p:nvGrpSpPr>
                  <p:cNvPr id="50388" name="Group 87"/>
                  <p:cNvGrpSpPr>
                    <a:grpSpLocks/>
                  </p:cNvGrpSpPr>
                  <p:nvPr/>
                </p:nvGrpSpPr>
                <p:grpSpPr bwMode="auto">
                  <a:xfrm>
                    <a:off x="4181" y="2906"/>
                    <a:ext cx="88" cy="45"/>
                    <a:chOff x="4181" y="2906"/>
                    <a:chExt cx="88" cy="45"/>
                  </a:xfrm>
                </p:grpSpPr>
                <p:sp>
                  <p:nvSpPr>
                    <p:cNvPr id="50398" name="Freeform 88"/>
                    <p:cNvSpPr>
                      <a:spLocks/>
                    </p:cNvSpPr>
                    <p:nvPr/>
                  </p:nvSpPr>
                  <p:spPr bwMode="auto">
                    <a:xfrm>
                      <a:off x="4181" y="2910"/>
                      <a:ext cx="88" cy="41"/>
                    </a:xfrm>
                    <a:custGeom>
                      <a:avLst/>
                      <a:gdLst>
                        <a:gd name="T0" fmla="*/ 1 w 176"/>
                        <a:gd name="T1" fmla="*/ 16 h 41"/>
                        <a:gd name="T2" fmla="*/ 1 w 176"/>
                        <a:gd name="T3" fmla="*/ 33 h 41"/>
                        <a:gd name="T4" fmla="*/ 2 w 176"/>
                        <a:gd name="T5" fmla="*/ 33 h 41"/>
                        <a:gd name="T6" fmla="*/ 2 w 176"/>
                        <a:gd name="T7" fmla="*/ 13 h 41"/>
                        <a:gd name="T8" fmla="*/ 2 w 176"/>
                        <a:gd name="T9" fmla="*/ 0 h 41"/>
                        <a:gd name="T10" fmla="*/ 2 w 176"/>
                        <a:gd name="T11" fmla="*/ 28 h 41"/>
                        <a:gd name="T12" fmla="*/ 2 w 176"/>
                        <a:gd name="T13" fmla="*/ 41 h 41"/>
                        <a:gd name="T14" fmla="*/ 1 w 176"/>
                        <a:gd name="T15" fmla="*/ 41 h 41"/>
                        <a:gd name="T16" fmla="*/ 0 w 176"/>
                        <a:gd name="T17" fmla="*/ 16 h 41"/>
                        <a:gd name="T18" fmla="*/ 1 w 176"/>
                        <a:gd name="T19" fmla="*/ 16 h 41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76"/>
                        <a:gd name="T31" fmla="*/ 0 h 41"/>
                        <a:gd name="T32" fmla="*/ 176 w 176"/>
                        <a:gd name="T33" fmla="*/ 41 h 41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76" h="41">
                          <a:moveTo>
                            <a:pt x="12" y="16"/>
                          </a:moveTo>
                          <a:lnTo>
                            <a:pt x="28" y="33"/>
                          </a:lnTo>
                          <a:lnTo>
                            <a:pt x="169" y="33"/>
                          </a:lnTo>
                          <a:lnTo>
                            <a:pt x="150" y="13"/>
                          </a:lnTo>
                          <a:lnTo>
                            <a:pt x="150" y="0"/>
                          </a:lnTo>
                          <a:lnTo>
                            <a:pt x="176" y="28"/>
                          </a:lnTo>
                          <a:lnTo>
                            <a:pt x="176" y="41"/>
                          </a:lnTo>
                          <a:lnTo>
                            <a:pt x="23" y="41"/>
                          </a:lnTo>
                          <a:lnTo>
                            <a:pt x="0" y="16"/>
                          </a:lnTo>
                          <a:lnTo>
                            <a:pt x="12" y="16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399" name="Freeform 89"/>
                    <p:cNvSpPr>
                      <a:spLocks/>
                    </p:cNvSpPr>
                    <p:nvPr/>
                  </p:nvSpPr>
                  <p:spPr bwMode="auto">
                    <a:xfrm>
                      <a:off x="4181" y="2906"/>
                      <a:ext cx="40" cy="20"/>
                    </a:xfrm>
                    <a:custGeom>
                      <a:avLst/>
                      <a:gdLst>
                        <a:gd name="T0" fmla="*/ 1 w 80"/>
                        <a:gd name="T1" fmla="*/ 7 h 20"/>
                        <a:gd name="T2" fmla="*/ 1 w 80"/>
                        <a:gd name="T3" fmla="*/ 0 h 20"/>
                        <a:gd name="T4" fmla="*/ 1 w 80"/>
                        <a:gd name="T5" fmla="*/ 0 h 20"/>
                        <a:gd name="T6" fmla="*/ 0 w 80"/>
                        <a:gd name="T7" fmla="*/ 7 h 20"/>
                        <a:gd name="T8" fmla="*/ 0 w 80"/>
                        <a:gd name="T9" fmla="*/ 20 h 20"/>
                        <a:gd name="T10" fmla="*/ 1 w 80"/>
                        <a:gd name="T11" fmla="*/ 20 h 20"/>
                        <a:gd name="T12" fmla="*/ 1 w 80"/>
                        <a:gd name="T13" fmla="*/ 7 h 20"/>
                        <a:gd name="T14" fmla="*/ 1 w 80"/>
                        <a:gd name="T15" fmla="*/ 7 h 20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80"/>
                        <a:gd name="T25" fmla="*/ 0 h 20"/>
                        <a:gd name="T26" fmla="*/ 80 w 80"/>
                        <a:gd name="T27" fmla="*/ 20 h 20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80" h="20">
                          <a:moveTo>
                            <a:pt x="9" y="7"/>
                          </a:moveTo>
                          <a:lnTo>
                            <a:pt x="11" y="0"/>
                          </a:lnTo>
                          <a:lnTo>
                            <a:pt x="4" y="0"/>
                          </a:lnTo>
                          <a:lnTo>
                            <a:pt x="0" y="7"/>
                          </a:lnTo>
                          <a:lnTo>
                            <a:pt x="0" y="20"/>
                          </a:lnTo>
                          <a:lnTo>
                            <a:pt x="80" y="20"/>
                          </a:lnTo>
                          <a:lnTo>
                            <a:pt x="80" y="7"/>
                          </a:lnTo>
                          <a:lnTo>
                            <a:pt x="9" y="7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400" name="Freeform 90"/>
                    <p:cNvSpPr>
                      <a:spLocks/>
                    </p:cNvSpPr>
                    <p:nvPr/>
                  </p:nvSpPr>
                  <p:spPr bwMode="auto">
                    <a:xfrm>
                      <a:off x="4217" y="2906"/>
                      <a:ext cx="40" cy="20"/>
                    </a:xfrm>
                    <a:custGeom>
                      <a:avLst/>
                      <a:gdLst>
                        <a:gd name="T0" fmla="*/ 0 w 81"/>
                        <a:gd name="T1" fmla="*/ 7 h 20"/>
                        <a:gd name="T2" fmla="*/ 0 w 81"/>
                        <a:gd name="T3" fmla="*/ 0 h 20"/>
                        <a:gd name="T4" fmla="*/ 0 w 81"/>
                        <a:gd name="T5" fmla="*/ 0 h 20"/>
                        <a:gd name="T6" fmla="*/ 0 w 81"/>
                        <a:gd name="T7" fmla="*/ 7 h 20"/>
                        <a:gd name="T8" fmla="*/ 0 w 81"/>
                        <a:gd name="T9" fmla="*/ 20 h 20"/>
                        <a:gd name="T10" fmla="*/ 0 w 81"/>
                        <a:gd name="T11" fmla="*/ 20 h 20"/>
                        <a:gd name="T12" fmla="*/ 0 w 81"/>
                        <a:gd name="T13" fmla="*/ 7 h 20"/>
                        <a:gd name="T14" fmla="*/ 0 w 81"/>
                        <a:gd name="T15" fmla="*/ 7 h 20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81"/>
                        <a:gd name="T25" fmla="*/ 0 h 20"/>
                        <a:gd name="T26" fmla="*/ 81 w 81"/>
                        <a:gd name="T27" fmla="*/ 20 h 20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81" h="20">
                          <a:moveTo>
                            <a:pt x="72" y="7"/>
                          </a:moveTo>
                          <a:lnTo>
                            <a:pt x="70" y="0"/>
                          </a:lnTo>
                          <a:lnTo>
                            <a:pt x="77" y="0"/>
                          </a:lnTo>
                          <a:lnTo>
                            <a:pt x="81" y="7"/>
                          </a:lnTo>
                          <a:lnTo>
                            <a:pt x="81" y="20"/>
                          </a:lnTo>
                          <a:lnTo>
                            <a:pt x="0" y="20"/>
                          </a:lnTo>
                          <a:lnTo>
                            <a:pt x="0" y="7"/>
                          </a:lnTo>
                          <a:lnTo>
                            <a:pt x="72" y="7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401" name="Freeform 91"/>
                    <p:cNvSpPr>
                      <a:spLocks/>
                    </p:cNvSpPr>
                    <p:nvPr/>
                  </p:nvSpPr>
                  <p:spPr bwMode="auto">
                    <a:xfrm>
                      <a:off x="4181" y="2906"/>
                      <a:ext cx="5" cy="7"/>
                    </a:xfrm>
                    <a:custGeom>
                      <a:avLst/>
                      <a:gdLst>
                        <a:gd name="T0" fmla="*/ 0 w 11"/>
                        <a:gd name="T1" fmla="*/ 7 h 7"/>
                        <a:gd name="T2" fmla="*/ 0 w 11"/>
                        <a:gd name="T3" fmla="*/ 0 h 7"/>
                        <a:gd name="T4" fmla="*/ 0 w 11"/>
                        <a:gd name="T5" fmla="*/ 0 h 7"/>
                        <a:gd name="T6" fmla="*/ 0 w 11"/>
                        <a:gd name="T7" fmla="*/ 7 h 7"/>
                        <a:gd name="T8" fmla="*/ 0 w 11"/>
                        <a:gd name="T9" fmla="*/ 7 h 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1"/>
                        <a:gd name="T16" fmla="*/ 0 h 7"/>
                        <a:gd name="T17" fmla="*/ 11 w 11"/>
                        <a:gd name="T18" fmla="*/ 7 h 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1" h="7">
                          <a:moveTo>
                            <a:pt x="9" y="7"/>
                          </a:moveTo>
                          <a:lnTo>
                            <a:pt x="11" y="0"/>
                          </a:lnTo>
                          <a:lnTo>
                            <a:pt x="4" y="0"/>
                          </a:lnTo>
                          <a:lnTo>
                            <a:pt x="0" y="7"/>
                          </a:lnTo>
                          <a:lnTo>
                            <a:pt x="9" y="7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402" name="Freeform 92"/>
                    <p:cNvSpPr>
                      <a:spLocks/>
                    </p:cNvSpPr>
                    <p:nvPr/>
                  </p:nvSpPr>
                  <p:spPr bwMode="auto">
                    <a:xfrm>
                      <a:off x="4252" y="2906"/>
                      <a:ext cx="5" cy="7"/>
                    </a:xfrm>
                    <a:custGeom>
                      <a:avLst/>
                      <a:gdLst>
                        <a:gd name="T0" fmla="*/ 0 w 11"/>
                        <a:gd name="T1" fmla="*/ 7 h 7"/>
                        <a:gd name="T2" fmla="*/ 0 w 11"/>
                        <a:gd name="T3" fmla="*/ 0 h 7"/>
                        <a:gd name="T4" fmla="*/ 0 w 11"/>
                        <a:gd name="T5" fmla="*/ 0 h 7"/>
                        <a:gd name="T6" fmla="*/ 0 w 11"/>
                        <a:gd name="T7" fmla="*/ 7 h 7"/>
                        <a:gd name="T8" fmla="*/ 0 w 11"/>
                        <a:gd name="T9" fmla="*/ 7 h 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1"/>
                        <a:gd name="T16" fmla="*/ 0 h 7"/>
                        <a:gd name="T17" fmla="*/ 11 w 11"/>
                        <a:gd name="T18" fmla="*/ 7 h 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1" h="7">
                          <a:moveTo>
                            <a:pt x="2" y="7"/>
                          </a:moveTo>
                          <a:lnTo>
                            <a:pt x="0" y="0"/>
                          </a:lnTo>
                          <a:lnTo>
                            <a:pt x="7" y="0"/>
                          </a:lnTo>
                          <a:lnTo>
                            <a:pt x="11" y="7"/>
                          </a:lnTo>
                          <a:lnTo>
                            <a:pt x="2" y="7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</p:grpSp>
              <p:grpSp>
                <p:nvGrpSpPr>
                  <p:cNvPr id="50389" name="Group 93"/>
                  <p:cNvGrpSpPr>
                    <a:grpSpLocks/>
                  </p:cNvGrpSpPr>
                  <p:nvPr/>
                </p:nvGrpSpPr>
                <p:grpSpPr bwMode="auto">
                  <a:xfrm>
                    <a:off x="4183" y="3026"/>
                    <a:ext cx="72" cy="80"/>
                    <a:chOff x="4183" y="3026"/>
                    <a:chExt cx="72" cy="80"/>
                  </a:xfrm>
                </p:grpSpPr>
                <p:sp>
                  <p:nvSpPr>
                    <p:cNvPr id="50390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83" y="3026"/>
                      <a:ext cx="72" cy="38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469900" indent="-469900" eaLnBrk="1" hangingPunct="1"/>
                      <a:endParaRPr lang="es-ES"/>
                    </a:p>
                  </p:txBody>
                </p:sp>
                <p:sp>
                  <p:nvSpPr>
                    <p:cNvPr id="50391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88" y="3030"/>
                      <a:ext cx="63" cy="3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469900" indent="-469900" eaLnBrk="1" hangingPunct="1"/>
                      <a:endParaRPr lang="es-ES"/>
                    </a:p>
                  </p:txBody>
                </p:sp>
                <p:grpSp>
                  <p:nvGrpSpPr>
                    <p:cNvPr id="50392" name="Group 9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09" y="3073"/>
                      <a:ext cx="19" cy="33"/>
                      <a:chOff x="4209" y="3073"/>
                      <a:chExt cx="19" cy="33"/>
                    </a:xfrm>
                  </p:grpSpPr>
                  <p:sp>
                    <p:nvSpPr>
                      <p:cNvPr id="50393" name="Oval 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211" y="3075"/>
                        <a:ext cx="17" cy="31"/>
                      </a:xfrm>
                      <a:prstGeom prst="ellipse">
                        <a:avLst/>
                      </a:prstGeom>
                      <a:solidFill>
                        <a:srgbClr val="3F3F3F"/>
                      </a:solidFill>
                      <a:ln w="3175">
                        <a:solidFill>
                          <a:srgbClr val="3F3F3F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469900" indent="-469900" eaLnBrk="1" hangingPunct="1"/>
                        <a:endParaRPr lang="es-ES"/>
                      </a:p>
                    </p:txBody>
                  </p:sp>
                  <p:grpSp>
                    <p:nvGrpSpPr>
                      <p:cNvPr id="50394" name="Group 9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209" y="3073"/>
                        <a:ext cx="19" cy="32"/>
                        <a:chOff x="4209" y="3073"/>
                        <a:chExt cx="19" cy="32"/>
                      </a:xfrm>
                    </p:grpSpPr>
                    <p:sp>
                      <p:nvSpPr>
                        <p:cNvPr id="50395" name="Oval 9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209" y="3073"/>
                          <a:ext cx="19" cy="32"/>
                        </a:xfrm>
                        <a:prstGeom prst="ellipse">
                          <a:avLst/>
                        </a:prstGeom>
                        <a:solidFill>
                          <a:srgbClr val="C0C0C0"/>
                        </a:solidFill>
                        <a:ln w="3175">
                          <a:solidFill>
                            <a:srgbClr val="80808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469900" indent="-469900" eaLnBrk="1" hangingPunct="1"/>
                          <a:endParaRPr lang="es-ES"/>
                        </a:p>
                      </p:txBody>
                    </p:sp>
                    <p:sp>
                      <p:nvSpPr>
                        <p:cNvPr id="50396" name="Oval 10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216" y="3079"/>
                          <a:ext cx="5" cy="8"/>
                        </a:xfrm>
                        <a:prstGeom prst="ellipse">
                          <a:avLst/>
                        </a:prstGeom>
                        <a:solidFill>
                          <a:srgbClr val="3F3F3F"/>
                        </a:solidFill>
                        <a:ln w="3175">
                          <a:solidFill>
                            <a:srgbClr val="3F3F3F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469900" indent="-469900" eaLnBrk="1" hangingPunct="1"/>
                          <a:endParaRPr lang="es-ES"/>
                        </a:p>
                      </p:txBody>
                    </p:sp>
                    <p:sp>
                      <p:nvSpPr>
                        <p:cNvPr id="50397" name="Freeform 10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215" y="3086"/>
                          <a:ext cx="7" cy="11"/>
                        </a:xfrm>
                        <a:custGeom>
                          <a:avLst/>
                          <a:gdLst>
                            <a:gd name="T0" fmla="*/ 1 w 14"/>
                            <a:gd name="T1" fmla="*/ 0 h 11"/>
                            <a:gd name="T2" fmla="*/ 0 w 14"/>
                            <a:gd name="T3" fmla="*/ 11 h 11"/>
                            <a:gd name="T4" fmla="*/ 1 w 14"/>
                            <a:gd name="T5" fmla="*/ 11 h 11"/>
                            <a:gd name="T6" fmla="*/ 1 w 14"/>
                            <a:gd name="T7" fmla="*/ 0 h 11"/>
                            <a:gd name="T8" fmla="*/ 1 w 14"/>
                            <a:gd name="T9" fmla="*/ 0 h 11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4"/>
                            <a:gd name="T16" fmla="*/ 0 h 11"/>
                            <a:gd name="T17" fmla="*/ 14 w 14"/>
                            <a:gd name="T18" fmla="*/ 11 h 11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4" h="11">
                              <a:moveTo>
                                <a:pt x="5" y="0"/>
                              </a:moveTo>
                              <a:lnTo>
                                <a:pt x="0" y="11"/>
                              </a:lnTo>
                              <a:lnTo>
                                <a:pt x="14" y="11"/>
                              </a:lnTo>
                              <a:lnTo>
                                <a:pt x="11" y="0"/>
                              </a:lnTo>
                              <a:lnTo>
                                <a:pt x="5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3F3F3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s-AR"/>
                        </a:p>
                      </p:txBody>
                    </p:sp>
                  </p:grpSp>
                </p:grpSp>
              </p:grpSp>
            </p:grpSp>
          </p:grpSp>
        </p:grpSp>
        <p:grpSp>
          <p:nvGrpSpPr>
            <p:cNvPr id="50274" name="Group 102"/>
            <p:cNvGrpSpPr>
              <a:grpSpLocks/>
            </p:cNvGrpSpPr>
            <p:nvPr/>
          </p:nvGrpSpPr>
          <p:grpSpPr bwMode="auto">
            <a:xfrm>
              <a:off x="4685" y="2283"/>
              <a:ext cx="232" cy="864"/>
              <a:chOff x="4685" y="2283"/>
              <a:chExt cx="232" cy="864"/>
            </a:xfrm>
          </p:grpSpPr>
          <p:sp>
            <p:nvSpPr>
              <p:cNvPr id="50328" name="Rectangle 103"/>
              <p:cNvSpPr>
                <a:spLocks noChangeArrowheads="1"/>
              </p:cNvSpPr>
              <p:nvPr/>
            </p:nvSpPr>
            <p:spPr bwMode="auto">
              <a:xfrm>
                <a:off x="4685" y="2283"/>
                <a:ext cx="232" cy="864"/>
              </a:xfrm>
              <a:prstGeom prst="rect">
                <a:avLst/>
              </a:prstGeom>
              <a:solidFill>
                <a:srgbClr val="C0C0C0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469900" indent="-469900" eaLnBrk="1" hangingPunct="1"/>
                <a:endParaRPr lang="es-ES"/>
              </a:p>
            </p:txBody>
          </p:sp>
          <p:grpSp>
            <p:nvGrpSpPr>
              <p:cNvPr id="50329" name="Group 104"/>
              <p:cNvGrpSpPr>
                <a:grpSpLocks/>
              </p:cNvGrpSpPr>
              <p:nvPr/>
            </p:nvGrpSpPr>
            <p:grpSpPr bwMode="auto">
              <a:xfrm>
                <a:off x="4701" y="2322"/>
                <a:ext cx="200" cy="246"/>
                <a:chOff x="4701" y="2322"/>
                <a:chExt cx="200" cy="246"/>
              </a:xfrm>
            </p:grpSpPr>
            <p:sp>
              <p:nvSpPr>
                <p:cNvPr id="50366" name="Rectangle 105"/>
                <p:cNvSpPr>
                  <a:spLocks noChangeArrowheads="1"/>
                </p:cNvSpPr>
                <p:nvPr/>
              </p:nvSpPr>
              <p:spPr bwMode="auto">
                <a:xfrm>
                  <a:off x="4701" y="2322"/>
                  <a:ext cx="200" cy="246"/>
                </a:xfrm>
                <a:prstGeom prst="rect">
                  <a:avLst/>
                </a:prstGeom>
                <a:solidFill>
                  <a:srgbClr val="9F9F9F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469900" indent="-469900" eaLnBrk="1" hangingPunct="1"/>
                  <a:endParaRPr lang="es-ES"/>
                </a:p>
              </p:txBody>
            </p:sp>
            <p:grpSp>
              <p:nvGrpSpPr>
                <p:cNvPr id="50367" name="Group 106"/>
                <p:cNvGrpSpPr>
                  <a:grpSpLocks/>
                </p:cNvGrpSpPr>
                <p:nvPr/>
              </p:nvGrpSpPr>
              <p:grpSpPr bwMode="auto">
                <a:xfrm>
                  <a:off x="4762" y="2361"/>
                  <a:ext cx="88" cy="45"/>
                  <a:chOff x="4762" y="2361"/>
                  <a:chExt cx="88" cy="45"/>
                </a:xfrm>
              </p:grpSpPr>
              <p:sp>
                <p:nvSpPr>
                  <p:cNvPr id="50377" name="Freeform 107"/>
                  <p:cNvSpPr>
                    <a:spLocks/>
                  </p:cNvSpPr>
                  <p:nvPr/>
                </p:nvSpPr>
                <p:spPr bwMode="auto">
                  <a:xfrm>
                    <a:off x="4762" y="2364"/>
                    <a:ext cx="88" cy="42"/>
                  </a:xfrm>
                  <a:custGeom>
                    <a:avLst/>
                    <a:gdLst>
                      <a:gd name="T0" fmla="*/ 1 w 176"/>
                      <a:gd name="T1" fmla="*/ 16 h 42"/>
                      <a:gd name="T2" fmla="*/ 1 w 176"/>
                      <a:gd name="T3" fmla="*/ 33 h 42"/>
                      <a:gd name="T4" fmla="*/ 2 w 176"/>
                      <a:gd name="T5" fmla="*/ 33 h 42"/>
                      <a:gd name="T6" fmla="*/ 2 w 176"/>
                      <a:gd name="T7" fmla="*/ 13 h 42"/>
                      <a:gd name="T8" fmla="*/ 2 w 176"/>
                      <a:gd name="T9" fmla="*/ 0 h 42"/>
                      <a:gd name="T10" fmla="*/ 2 w 176"/>
                      <a:gd name="T11" fmla="*/ 28 h 42"/>
                      <a:gd name="T12" fmla="*/ 2 w 176"/>
                      <a:gd name="T13" fmla="*/ 42 h 42"/>
                      <a:gd name="T14" fmla="*/ 1 w 176"/>
                      <a:gd name="T15" fmla="*/ 42 h 42"/>
                      <a:gd name="T16" fmla="*/ 0 w 176"/>
                      <a:gd name="T17" fmla="*/ 16 h 42"/>
                      <a:gd name="T18" fmla="*/ 1 w 176"/>
                      <a:gd name="T19" fmla="*/ 16 h 42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76"/>
                      <a:gd name="T31" fmla="*/ 0 h 42"/>
                      <a:gd name="T32" fmla="*/ 176 w 176"/>
                      <a:gd name="T33" fmla="*/ 42 h 42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76" h="42">
                        <a:moveTo>
                          <a:pt x="12" y="16"/>
                        </a:moveTo>
                        <a:lnTo>
                          <a:pt x="28" y="33"/>
                        </a:lnTo>
                        <a:lnTo>
                          <a:pt x="169" y="33"/>
                        </a:lnTo>
                        <a:lnTo>
                          <a:pt x="150" y="13"/>
                        </a:lnTo>
                        <a:lnTo>
                          <a:pt x="150" y="0"/>
                        </a:lnTo>
                        <a:lnTo>
                          <a:pt x="176" y="28"/>
                        </a:lnTo>
                        <a:lnTo>
                          <a:pt x="176" y="42"/>
                        </a:lnTo>
                        <a:lnTo>
                          <a:pt x="24" y="42"/>
                        </a:lnTo>
                        <a:lnTo>
                          <a:pt x="0" y="16"/>
                        </a:lnTo>
                        <a:lnTo>
                          <a:pt x="12" y="16"/>
                        </a:lnTo>
                        <a:close/>
                      </a:path>
                    </a:pathLst>
                  </a:custGeom>
                  <a:solidFill>
                    <a:srgbClr val="5F5F5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50378" name="Freeform 108"/>
                  <p:cNvSpPr>
                    <a:spLocks/>
                  </p:cNvSpPr>
                  <p:nvPr/>
                </p:nvSpPr>
                <p:spPr bwMode="auto">
                  <a:xfrm>
                    <a:off x="4762" y="2361"/>
                    <a:ext cx="40" cy="20"/>
                  </a:xfrm>
                  <a:custGeom>
                    <a:avLst/>
                    <a:gdLst>
                      <a:gd name="T0" fmla="*/ 1 w 80"/>
                      <a:gd name="T1" fmla="*/ 6 h 20"/>
                      <a:gd name="T2" fmla="*/ 1 w 80"/>
                      <a:gd name="T3" fmla="*/ 0 h 20"/>
                      <a:gd name="T4" fmla="*/ 1 w 80"/>
                      <a:gd name="T5" fmla="*/ 0 h 20"/>
                      <a:gd name="T6" fmla="*/ 0 w 80"/>
                      <a:gd name="T7" fmla="*/ 6 h 20"/>
                      <a:gd name="T8" fmla="*/ 0 w 80"/>
                      <a:gd name="T9" fmla="*/ 20 h 20"/>
                      <a:gd name="T10" fmla="*/ 1 w 80"/>
                      <a:gd name="T11" fmla="*/ 20 h 20"/>
                      <a:gd name="T12" fmla="*/ 1 w 80"/>
                      <a:gd name="T13" fmla="*/ 6 h 20"/>
                      <a:gd name="T14" fmla="*/ 1 w 80"/>
                      <a:gd name="T15" fmla="*/ 6 h 2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80"/>
                      <a:gd name="T25" fmla="*/ 0 h 20"/>
                      <a:gd name="T26" fmla="*/ 80 w 80"/>
                      <a:gd name="T27" fmla="*/ 20 h 2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80" h="20">
                        <a:moveTo>
                          <a:pt x="8" y="6"/>
                        </a:moveTo>
                        <a:lnTo>
                          <a:pt x="10" y="0"/>
                        </a:lnTo>
                        <a:lnTo>
                          <a:pt x="3" y="0"/>
                        </a:lnTo>
                        <a:lnTo>
                          <a:pt x="0" y="6"/>
                        </a:lnTo>
                        <a:lnTo>
                          <a:pt x="0" y="20"/>
                        </a:lnTo>
                        <a:lnTo>
                          <a:pt x="80" y="20"/>
                        </a:lnTo>
                        <a:lnTo>
                          <a:pt x="80" y="6"/>
                        </a:lnTo>
                        <a:lnTo>
                          <a:pt x="8" y="6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50379" name="Freeform 109"/>
                  <p:cNvSpPr>
                    <a:spLocks/>
                  </p:cNvSpPr>
                  <p:nvPr/>
                </p:nvSpPr>
                <p:spPr bwMode="auto">
                  <a:xfrm>
                    <a:off x="4799" y="2361"/>
                    <a:ext cx="40" cy="20"/>
                  </a:xfrm>
                  <a:custGeom>
                    <a:avLst/>
                    <a:gdLst>
                      <a:gd name="T0" fmla="*/ 1 w 80"/>
                      <a:gd name="T1" fmla="*/ 6 h 20"/>
                      <a:gd name="T2" fmla="*/ 1 w 80"/>
                      <a:gd name="T3" fmla="*/ 0 h 20"/>
                      <a:gd name="T4" fmla="*/ 1 w 80"/>
                      <a:gd name="T5" fmla="*/ 0 h 20"/>
                      <a:gd name="T6" fmla="*/ 1 w 80"/>
                      <a:gd name="T7" fmla="*/ 6 h 20"/>
                      <a:gd name="T8" fmla="*/ 1 w 80"/>
                      <a:gd name="T9" fmla="*/ 20 h 20"/>
                      <a:gd name="T10" fmla="*/ 0 w 80"/>
                      <a:gd name="T11" fmla="*/ 20 h 20"/>
                      <a:gd name="T12" fmla="*/ 0 w 80"/>
                      <a:gd name="T13" fmla="*/ 6 h 20"/>
                      <a:gd name="T14" fmla="*/ 1 w 80"/>
                      <a:gd name="T15" fmla="*/ 6 h 2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80"/>
                      <a:gd name="T25" fmla="*/ 0 h 20"/>
                      <a:gd name="T26" fmla="*/ 80 w 80"/>
                      <a:gd name="T27" fmla="*/ 20 h 2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80" h="20">
                        <a:moveTo>
                          <a:pt x="71" y="6"/>
                        </a:moveTo>
                        <a:lnTo>
                          <a:pt x="70" y="0"/>
                        </a:lnTo>
                        <a:lnTo>
                          <a:pt x="77" y="0"/>
                        </a:lnTo>
                        <a:lnTo>
                          <a:pt x="80" y="6"/>
                        </a:lnTo>
                        <a:lnTo>
                          <a:pt x="80" y="20"/>
                        </a:lnTo>
                        <a:lnTo>
                          <a:pt x="0" y="20"/>
                        </a:lnTo>
                        <a:lnTo>
                          <a:pt x="0" y="6"/>
                        </a:lnTo>
                        <a:lnTo>
                          <a:pt x="71" y="6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50380" name="Freeform 110"/>
                  <p:cNvSpPr>
                    <a:spLocks/>
                  </p:cNvSpPr>
                  <p:nvPr/>
                </p:nvSpPr>
                <p:spPr bwMode="auto">
                  <a:xfrm>
                    <a:off x="4762" y="2361"/>
                    <a:ext cx="6" cy="6"/>
                  </a:xfrm>
                  <a:custGeom>
                    <a:avLst/>
                    <a:gdLst>
                      <a:gd name="T0" fmla="*/ 1 w 10"/>
                      <a:gd name="T1" fmla="*/ 6 h 6"/>
                      <a:gd name="T2" fmla="*/ 1 w 10"/>
                      <a:gd name="T3" fmla="*/ 0 h 6"/>
                      <a:gd name="T4" fmla="*/ 1 w 10"/>
                      <a:gd name="T5" fmla="*/ 0 h 6"/>
                      <a:gd name="T6" fmla="*/ 0 w 10"/>
                      <a:gd name="T7" fmla="*/ 6 h 6"/>
                      <a:gd name="T8" fmla="*/ 1 w 10"/>
                      <a:gd name="T9" fmla="*/ 6 h 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0"/>
                      <a:gd name="T16" fmla="*/ 0 h 6"/>
                      <a:gd name="T17" fmla="*/ 10 w 10"/>
                      <a:gd name="T18" fmla="*/ 6 h 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0" h="6">
                        <a:moveTo>
                          <a:pt x="8" y="6"/>
                        </a:moveTo>
                        <a:lnTo>
                          <a:pt x="10" y="0"/>
                        </a:lnTo>
                        <a:lnTo>
                          <a:pt x="3" y="0"/>
                        </a:lnTo>
                        <a:lnTo>
                          <a:pt x="0" y="6"/>
                        </a:lnTo>
                        <a:lnTo>
                          <a:pt x="8" y="6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50381" name="Freeform 111"/>
                  <p:cNvSpPr>
                    <a:spLocks/>
                  </p:cNvSpPr>
                  <p:nvPr/>
                </p:nvSpPr>
                <p:spPr bwMode="auto">
                  <a:xfrm>
                    <a:off x="4834" y="2361"/>
                    <a:ext cx="5" cy="6"/>
                  </a:xfrm>
                  <a:custGeom>
                    <a:avLst/>
                    <a:gdLst>
                      <a:gd name="T0" fmla="*/ 1 w 10"/>
                      <a:gd name="T1" fmla="*/ 6 h 6"/>
                      <a:gd name="T2" fmla="*/ 0 w 10"/>
                      <a:gd name="T3" fmla="*/ 0 h 6"/>
                      <a:gd name="T4" fmla="*/ 1 w 10"/>
                      <a:gd name="T5" fmla="*/ 0 h 6"/>
                      <a:gd name="T6" fmla="*/ 1 w 10"/>
                      <a:gd name="T7" fmla="*/ 6 h 6"/>
                      <a:gd name="T8" fmla="*/ 1 w 10"/>
                      <a:gd name="T9" fmla="*/ 6 h 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0"/>
                      <a:gd name="T16" fmla="*/ 0 h 6"/>
                      <a:gd name="T17" fmla="*/ 10 w 10"/>
                      <a:gd name="T18" fmla="*/ 6 h 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0" h="6">
                        <a:moveTo>
                          <a:pt x="1" y="6"/>
                        </a:moveTo>
                        <a:lnTo>
                          <a:pt x="0" y="0"/>
                        </a:lnTo>
                        <a:lnTo>
                          <a:pt x="7" y="0"/>
                        </a:lnTo>
                        <a:lnTo>
                          <a:pt x="10" y="6"/>
                        </a:lnTo>
                        <a:lnTo>
                          <a:pt x="1" y="6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  <p:grpSp>
              <p:nvGrpSpPr>
                <p:cNvPr id="50368" name="Group 112"/>
                <p:cNvGrpSpPr>
                  <a:grpSpLocks/>
                </p:cNvGrpSpPr>
                <p:nvPr/>
              </p:nvGrpSpPr>
              <p:grpSpPr bwMode="auto">
                <a:xfrm>
                  <a:off x="4765" y="2480"/>
                  <a:ext cx="72" cy="81"/>
                  <a:chOff x="4765" y="2480"/>
                  <a:chExt cx="72" cy="81"/>
                </a:xfrm>
              </p:grpSpPr>
              <p:sp>
                <p:nvSpPr>
                  <p:cNvPr id="50369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4765" y="2480"/>
                    <a:ext cx="72" cy="40"/>
                  </a:xfrm>
                  <a:prstGeom prst="rect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marL="469900" indent="-469900" eaLnBrk="1" hangingPunct="1"/>
                    <a:endParaRPr lang="es-ES"/>
                  </a:p>
                </p:txBody>
              </p:sp>
              <p:sp>
                <p:nvSpPr>
                  <p:cNvPr id="50370" name="Rectangle 114"/>
                  <p:cNvSpPr>
                    <a:spLocks noChangeArrowheads="1"/>
                  </p:cNvSpPr>
                  <p:nvPr/>
                </p:nvSpPr>
                <p:spPr bwMode="auto">
                  <a:xfrm>
                    <a:off x="4769" y="2485"/>
                    <a:ext cx="64" cy="30"/>
                  </a:xfrm>
                  <a:prstGeom prst="rect">
                    <a:avLst/>
                  </a:prstGeom>
                  <a:solidFill>
                    <a:srgbClr val="FFFFFF"/>
                  </a:solidFill>
                  <a:ln w="31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marL="469900" indent="-469900" eaLnBrk="1" hangingPunct="1"/>
                    <a:endParaRPr lang="es-ES"/>
                  </a:p>
                </p:txBody>
              </p:sp>
              <p:grpSp>
                <p:nvGrpSpPr>
                  <p:cNvPr id="50371" name="Group 115"/>
                  <p:cNvGrpSpPr>
                    <a:grpSpLocks/>
                  </p:cNvGrpSpPr>
                  <p:nvPr/>
                </p:nvGrpSpPr>
                <p:grpSpPr bwMode="auto">
                  <a:xfrm>
                    <a:off x="4791" y="2528"/>
                    <a:ext cx="19" cy="33"/>
                    <a:chOff x="4791" y="2528"/>
                    <a:chExt cx="19" cy="33"/>
                  </a:xfrm>
                </p:grpSpPr>
                <p:sp>
                  <p:nvSpPr>
                    <p:cNvPr id="50372" name="Oval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93" y="2529"/>
                      <a:ext cx="17" cy="32"/>
                    </a:xfrm>
                    <a:prstGeom prst="ellipse">
                      <a:avLst/>
                    </a:prstGeom>
                    <a:solidFill>
                      <a:srgbClr val="3F3F3F"/>
                    </a:solidFill>
                    <a:ln w="3175">
                      <a:solidFill>
                        <a:srgbClr val="3F3F3F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469900" indent="-469900" eaLnBrk="1" hangingPunct="1"/>
                      <a:endParaRPr lang="es-ES"/>
                    </a:p>
                  </p:txBody>
                </p:sp>
                <p:grpSp>
                  <p:nvGrpSpPr>
                    <p:cNvPr id="50373" name="Group 1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91" y="2528"/>
                      <a:ext cx="18" cy="31"/>
                      <a:chOff x="4791" y="2528"/>
                      <a:chExt cx="18" cy="31"/>
                    </a:xfrm>
                  </p:grpSpPr>
                  <p:sp>
                    <p:nvSpPr>
                      <p:cNvPr id="50374" name="Oval 1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791" y="2528"/>
                        <a:ext cx="18" cy="31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3175">
                        <a:solidFill>
                          <a:srgbClr val="80808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469900" indent="-469900" eaLnBrk="1" hangingPunct="1"/>
                        <a:endParaRPr lang="es-ES"/>
                      </a:p>
                    </p:txBody>
                  </p:sp>
                  <p:sp>
                    <p:nvSpPr>
                      <p:cNvPr id="50375" name="Oval 1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798" y="2533"/>
                        <a:ext cx="4" cy="9"/>
                      </a:xfrm>
                      <a:prstGeom prst="ellipse">
                        <a:avLst/>
                      </a:prstGeom>
                      <a:solidFill>
                        <a:srgbClr val="3F3F3F"/>
                      </a:solidFill>
                      <a:ln w="3175">
                        <a:solidFill>
                          <a:srgbClr val="3F3F3F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469900" indent="-469900" eaLnBrk="1" hangingPunct="1"/>
                        <a:endParaRPr lang="es-ES"/>
                      </a:p>
                    </p:txBody>
                  </p:sp>
                  <p:sp>
                    <p:nvSpPr>
                      <p:cNvPr id="50376" name="Freeform 12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97" y="2542"/>
                        <a:ext cx="6" cy="10"/>
                      </a:xfrm>
                      <a:custGeom>
                        <a:avLst/>
                        <a:gdLst>
                          <a:gd name="T0" fmla="*/ 0 w 13"/>
                          <a:gd name="T1" fmla="*/ 0 h 10"/>
                          <a:gd name="T2" fmla="*/ 0 w 13"/>
                          <a:gd name="T3" fmla="*/ 10 h 10"/>
                          <a:gd name="T4" fmla="*/ 0 w 13"/>
                          <a:gd name="T5" fmla="*/ 10 h 10"/>
                          <a:gd name="T6" fmla="*/ 0 w 13"/>
                          <a:gd name="T7" fmla="*/ 0 h 10"/>
                          <a:gd name="T8" fmla="*/ 0 w 13"/>
                          <a:gd name="T9" fmla="*/ 0 h 10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3"/>
                          <a:gd name="T16" fmla="*/ 0 h 10"/>
                          <a:gd name="T17" fmla="*/ 13 w 13"/>
                          <a:gd name="T18" fmla="*/ 10 h 10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3" h="10">
                            <a:moveTo>
                              <a:pt x="4" y="0"/>
                            </a:moveTo>
                            <a:lnTo>
                              <a:pt x="0" y="10"/>
                            </a:lnTo>
                            <a:lnTo>
                              <a:pt x="13" y="10"/>
                            </a:lnTo>
                            <a:lnTo>
                              <a:pt x="9" y="0"/>
                            </a:lnTo>
                            <a:lnTo>
                              <a:pt x="4" y="0"/>
                            </a:lnTo>
                            <a:close/>
                          </a:path>
                        </a:pathLst>
                      </a:custGeom>
                      <a:solidFill>
                        <a:srgbClr val="3F3F3F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AR"/>
                      </a:p>
                    </p:txBody>
                  </p:sp>
                </p:grpSp>
              </p:grpSp>
            </p:grpSp>
          </p:grpSp>
          <p:grpSp>
            <p:nvGrpSpPr>
              <p:cNvPr id="50330" name="Group 121"/>
              <p:cNvGrpSpPr>
                <a:grpSpLocks/>
              </p:cNvGrpSpPr>
              <p:nvPr/>
            </p:nvGrpSpPr>
            <p:grpSpPr bwMode="auto">
              <a:xfrm>
                <a:off x="4701" y="2596"/>
                <a:ext cx="200" cy="246"/>
                <a:chOff x="4701" y="2596"/>
                <a:chExt cx="200" cy="246"/>
              </a:xfrm>
            </p:grpSpPr>
            <p:sp>
              <p:nvSpPr>
                <p:cNvPr id="50349" name="Rectangle 122"/>
                <p:cNvSpPr>
                  <a:spLocks noChangeArrowheads="1"/>
                </p:cNvSpPr>
                <p:nvPr/>
              </p:nvSpPr>
              <p:spPr bwMode="auto">
                <a:xfrm>
                  <a:off x="4701" y="2596"/>
                  <a:ext cx="200" cy="246"/>
                </a:xfrm>
                <a:prstGeom prst="rect">
                  <a:avLst/>
                </a:prstGeom>
                <a:solidFill>
                  <a:srgbClr val="9F9F9F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469900" indent="-469900" eaLnBrk="1" hangingPunct="1"/>
                  <a:endParaRPr lang="es-ES"/>
                </a:p>
              </p:txBody>
            </p:sp>
            <p:grpSp>
              <p:nvGrpSpPr>
                <p:cNvPr id="50350" name="Group 123"/>
                <p:cNvGrpSpPr>
                  <a:grpSpLocks/>
                </p:cNvGrpSpPr>
                <p:nvPr/>
              </p:nvGrpSpPr>
              <p:grpSpPr bwMode="auto">
                <a:xfrm>
                  <a:off x="4762" y="2635"/>
                  <a:ext cx="88" cy="199"/>
                  <a:chOff x="4762" y="2635"/>
                  <a:chExt cx="88" cy="199"/>
                </a:xfrm>
              </p:grpSpPr>
              <p:grpSp>
                <p:nvGrpSpPr>
                  <p:cNvPr id="50351" name="Group 124"/>
                  <p:cNvGrpSpPr>
                    <a:grpSpLocks/>
                  </p:cNvGrpSpPr>
                  <p:nvPr/>
                </p:nvGrpSpPr>
                <p:grpSpPr bwMode="auto">
                  <a:xfrm>
                    <a:off x="4762" y="2635"/>
                    <a:ext cx="88" cy="45"/>
                    <a:chOff x="4762" y="2635"/>
                    <a:chExt cx="88" cy="45"/>
                  </a:xfrm>
                </p:grpSpPr>
                <p:sp>
                  <p:nvSpPr>
                    <p:cNvPr id="50361" name="Freeform 125"/>
                    <p:cNvSpPr>
                      <a:spLocks/>
                    </p:cNvSpPr>
                    <p:nvPr/>
                  </p:nvSpPr>
                  <p:spPr bwMode="auto">
                    <a:xfrm>
                      <a:off x="4762" y="2639"/>
                      <a:ext cx="88" cy="41"/>
                    </a:xfrm>
                    <a:custGeom>
                      <a:avLst/>
                      <a:gdLst>
                        <a:gd name="T0" fmla="*/ 1 w 176"/>
                        <a:gd name="T1" fmla="*/ 16 h 41"/>
                        <a:gd name="T2" fmla="*/ 1 w 176"/>
                        <a:gd name="T3" fmla="*/ 33 h 41"/>
                        <a:gd name="T4" fmla="*/ 2 w 176"/>
                        <a:gd name="T5" fmla="*/ 33 h 41"/>
                        <a:gd name="T6" fmla="*/ 2 w 176"/>
                        <a:gd name="T7" fmla="*/ 12 h 41"/>
                        <a:gd name="T8" fmla="*/ 2 w 176"/>
                        <a:gd name="T9" fmla="*/ 0 h 41"/>
                        <a:gd name="T10" fmla="*/ 2 w 176"/>
                        <a:gd name="T11" fmla="*/ 27 h 41"/>
                        <a:gd name="T12" fmla="*/ 2 w 176"/>
                        <a:gd name="T13" fmla="*/ 41 h 41"/>
                        <a:gd name="T14" fmla="*/ 1 w 176"/>
                        <a:gd name="T15" fmla="*/ 41 h 41"/>
                        <a:gd name="T16" fmla="*/ 0 w 176"/>
                        <a:gd name="T17" fmla="*/ 16 h 41"/>
                        <a:gd name="T18" fmla="*/ 1 w 176"/>
                        <a:gd name="T19" fmla="*/ 16 h 41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76"/>
                        <a:gd name="T31" fmla="*/ 0 h 41"/>
                        <a:gd name="T32" fmla="*/ 176 w 176"/>
                        <a:gd name="T33" fmla="*/ 41 h 41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76" h="41">
                          <a:moveTo>
                            <a:pt x="12" y="16"/>
                          </a:moveTo>
                          <a:lnTo>
                            <a:pt x="28" y="33"/>
                          </a:lnTo>
                          <a:lnTo>
                            <a:pt x="169" y="33"/>
                          </a:lnTo>
                          <a:lnTo>
                            <a:pt x="150" y="12"/>
                          </a:lnTo>
                          <a:lnTo>
                            <a:pt x="150" y="0"/>
                          </a:lnTo>
                          <a:lnTo>
                            <a:pt x="176" y="27"/>
                          </a:lnTo>
                          <a:lnTo>
                            <a:pt x="176" y="41"/>
                          </a:lnTo>
                          <a:lnTo>
                            <a:pt x="24" y="41"/>
                          </a:lnTo>
                          <a:lnTo>
                            <a:pt x="0" y="16"/>
                          </a:lnTo>
                          <a:lnTo>
                            <a:pt x="12" y="16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362" name="Freeform 126"/>
                    <p:cNvSpPr>
                      <a:spLocks/>
                    </p:cNvSpPr>
                    <p:nvPr/>
                  </p:nvSpPr>
                  <p:spPr bwMode="auto">
                    <a:xfrm>
                      <a:off x="4762" y="2635"/>
                      <a:ext cx="40" cy="20"/>
                    </a:xfrm>
                    <a:custGeom>
                      <a:avLst/>
                      <a:gdLst>
                        <a:gd name="T0" fmla="*/ 1 w 80"/>
                        <a:gd name="T1" fmla="*/ 7 h 20"/>
                        <a:gd name="T2" fmla="*/ 1 w 80"/>
                        <a:gd name="T3" fmla="*/ 0 h 20"/>
                        <a:gd name="T4" fmla="*/ 1 w 80"/>
                        <a:gd name="T5" fmla="*/ 0 h 20"/>
                        <a:gd name="T6" fmla="*/ 0 w 80"/>
                        <a:gd name="T7" fmla="*/ 7 h 20"/>
                        <a:gd name="T8" fmla="*/ 0 w 80"/>
                        <a:gd name="T9" fmla="*/ 20 h 20"/>
                        <a:gd name="T10" fmla="*/ 1 w 80"/>
                        <a:gd name="T11" fmla="*/ 20 h 20"/>
                        <a:gd name="T12" fmla="*/ 1 w 80"/>
                        <a:gd name="T13" fmla="*/ 7 h 20"/>
                        <a:gd name="T14" fmla="*/ 1 w 80"/>
                        <a:gd name="T15" fmla="*/ 7 h 20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80"/>
                        <a:gd name="T25" fmla="*/ 0 h 20"/>
                        <a:gd name="T26" fmla="*/ 80 w 80"/>
                        <a:gd name="T27" fmla="*/ 20 h 20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80" h="20">
                          <a:moveTo>
                            <a:pt x="8" y="7"/>
                          </a:moveTo>
                          <a:lnTo>
                            <a:pt x="10" y="0"/>
                          </a:lnTo>
                          <a:lnTo>
                            <a:pt x="3" y="0"/>
                          </a:lnTo>
                          <a:lnTo>
                            <a:pt x="0" y="7"/>
                          </a:lnTo>
                          <a:lnTo>
                            <a:pt x="0" y="20"/>
                          </a:lnTo>
                          <a:lnTo>
                            <a:pt x="80" y="20"/>
                          </a:lnTo>
                          <a:lnTo>
                            <a:pt x="80" y="7"/>
                          </a:lnTo>
                          <a:lnTo>
                            <a:pt x="8" y="7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363" name="Freeform 127"/>
                    <p:cNvSpPr>
                      <a:spLocks/>
                    </p:cNvSpPr>
                    <p:nvPr/>
                  </p:nvSpPr>
                  <p:spPr bwMode="auto">
                    <a:xfrm>
                      <a:off x="4799" y="2635"/>
                      <a:ext cx="40" cy="20"/>
                    </a:xfrm>
                    <a:custGeom>
                      <a:avLst/>
                      <a:gdLst>
                        <a:gd name="T0" fmla="*/ 1 w 80"/>
                        <a:gd name="T1" fmla="*/ 7 h 20"/>
                        <a:gd name="T2" fmla="*/ 1 w 80"/>
                        <a:gd name="T3" fmla="*/ 0 h 20"/>
                        <a:gd name="T4" fmla="*/ 1 w 80"/>
                        <a:gd name="T5" fmla="*/ 0 h 20"/>
                        <a:gd name="T6" fmla="*/ 1 w 80"/>
                        <a:gd name="T7" fmla="*/ 7 h 20"/>
                        <a:gd name="T8" fmla="*/ 1 w 80"/>
                        <a:gd name="T9" fmla="*/ 20 h 20"/>
                        <a:gd name="T10" fmla="*/ 0 w 80"/>
                        <a:gd name="T11" fmla="*/ 20 h 20"/>
                        <a:gd name="T12" fmla="*/ 0 w 80"/>
                        <a:gd name="T13" fmla="*/ 7 h 20"/>
                        <a:gd name="T14" fmla="*/ 1 w 80"/>
                        <a:gd name="T15" fmla="*/ 7 h 20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80"/>
                        <a:gd name="T25" fmla="*/ 0 h 20"/>
                        <a:gd name="T26" fmla="*/ 80 w 80"/>
                        <a:gd name="T27" fmla="*/ 20 h 20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80" h="20">
                          <a:moveTo>
                            <a:pt x="71" y="7"/>
                          </a:moveTo>
                          <a:lnTo>
                            <a:pt x="70" y="0"/>
                          </a:lnTo>
                          <a:lnTo>
                            <a:pt x="77" y="0"/>
                          </a:lnTo>
                          <a:lnTo>
                            <a:pt x="80" y="7"/>
                          </a:lnTo>
                          <a:lnTo>
                            <a:pt x="80" y="20"/>
                          </a:lnTo>
                          <a:lnTo>
                            <a:pt x="0" y="20"/>
                          </a:lnTo>
                          <a:lnTo>
                            <a:pt x="0" y="7"/>
                          </a:lnTo>
                          <a:lnTo>
                            <a:pt x="71" y="7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364" name="Freeform 128"/>
                    <p:cNvSpPr>
                      <a:spLocks/>
                    </p:cNvSpPr>
                    <p:nvPr/>
                  </p:nvSpPr>
                  <p:spPr bwMode="auto">
                    <a:xfrm>
                      <a:off x="4762" y="2635"/>
                      <a:ext cx="6" cy="7"/>
                    </a:xfrm>
                    <a:custGeom>
                      <a:avLst/>
                      <a:gdLst>
                        <a:gd name="T0" fmla="*/ 1 w 10"/>
                        <a:gd name="T1" fmla="*/ 7 h 7"/>
                        <a:gd name="T2" fmla="*/ 1 w 10"/>
                        <a:gd name="T3" fmla="*/ 0 h 7"/>
                        <a:gd name="T4" fmla="*/ 1 w 10"/>
                        <a:gd name="T5" fmla="*/ 0 h 7"/>
                        <a:gd name="T6" fmla="*/ 0 w 10"/>
                        <a:gd name="T7" fmla="*/ 7 h 7"/>
                        <a:gd name="T8" fmla="*/ 1 w 10"/>
                        <a:gd name="T9" fmla="*/ 7 h 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0"/>
                        <a:gd name="T16" fmla="*/ 0 h 7"/>
                        <a:gd name="T17" fmla="*/ 10 w 10"/>
                        <a:gd name="T18" fmla="*/ 7 h 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0" h="7">
                          <a:moveTo>
                            <a:pt x="8" y="7"/>
                          </a:moveTo>
                          <a:lnTo>
                            <a:pt x="10" y="0"/>
                          </a:lnTo>
                          <a:lnTo>
                            <a:pt x="3" y="0"/>
                          </a:lnTo>
                          <a:lnTo>
                            <a:pt x="0" y="7"/>
                          </a:lnTo>
                          <a:lnTo>
                            <a:pt x="8" y="7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365" name="Freeform 129"/>
                    <p:cNvSpPr>
                      <a:spLocks/>
                    </p:cNvSpPr>
                    <p:nvPr/>
                  </p:nvSpPr>
                  <p:spPr bwMode="auto">
                    <a:xfrm>
                      <a:off x="4834" y="2635"/>
                      <a:ext cx="5" cy="7"/>
                    </a:xfrm>
                    <a:custGeom>
                      <a:avLst/>
                      <a:gdLst>
                        <a:gd name="T0" fmla="*/ 1 w 10"/>
                        <a:gd name="T1" fmla="*/ 7 h 7"/>
                        <a:gd name="T2" fmla="*/ 0 w 10"/>
                        <a:gd name="T3" fmla="*/ 0 h 7"/>
                        <a:gd name="T4" fmla="*/ 1 w 10"/>
                        <a:gd name="T5" fmla="*/ 0 h 7"/>
                        <a:gd name="T6" fmla="*/ 1 w 10"/>
                        <a:gd name="T7" fmla="*/ 7 h 7"/>
                        <a:gd name="T8" fmla="*/ 1 w 10"/>
                        <a:gd name="T9" fmla="*/ 7 h 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0"/>
                        <a:gd name="T16" fmla="*/ 0 h 7"/>
                        <a:gd name="T17" fmla="*/ 10 w 10"/>
                        <a:gd name="T18" fmla="*/ 7 h 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0" h="7">
                          <a:moveTo>
                            <a:pt x="1" y="7"/>
                          </a:moveTo>
                          <a:lnTo>
                            <a:pt x="0" y="0"/>
                          </a:lnTo>
                          <a:lnTo>
                            <a:pt x="7" y="0"/>
                          </a:lnTo>
                          <a:lnTo>
                            <a:pt x="10" y="7"/>
                          </a:lnTo>
                          <a:lnTo>
                            <a:pt x="1" y="7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</p:grpSp>
              <p:grpSp>
                <p:nvGrpSpPr>
                  <p:cNvPr id="50352" name="Group 130"/>
                  <p:cNvGrpSpPr>
                    <a:grpSpLocks/>
                  </p:cNvGrpSpPr>
                  <p:nvPr/>
                </p:nvGrpSpPr>
                <p:grpSpPr bwMode="auto">
                  <a:xfrm>
                    <a:off x="4765" y="2755"/>
                    <a:ext cx="72" cy="79"/>
                    <a:chOff x="4765" y="2755"/>
                    <a:chExt cx="72" cy="79"/>
                  </a:xfrm>
                </p:grpSpPr>
                <p:sp>
                  <p:nvSpPr>
                    <p:cNvPr id="50353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65" y="2755"/>
                      <a:ext cx="72" cy="38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469900" indent="-469900" eaLnBrk="1" hangingPunct="1"/>
                      <a:endParaRPr lang="es-ES"/>
                    </a:p>
                  </p:txBody>
                </p:sp>
                <p:sp>
                  <p:nvSpPr>
                    <p:cNvPr id="50354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69" y="2759"/>
                      <a:ext cx="64" cy="3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469900" indent="-469900" eaLnBrk="1" hangingPunct="1"/>
                      <a:endParaRPr lang="es-ES"/>
                    </a:p>
                  </p:txBody>
                </p:sp>
                <p:grpSp>
                  <p:nvGrpSpPr>
                    <p:cNvPr id="50355" name="Group 1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91" y="2801"/>
                      <a:ext cx="19" cy="33"/>
                      <a:chOff x="4791" y="2801"/>
                      <a:chExt cx="19" cy="33"/>
                    </a:xfrm>
                  </p:grpSpPr>
                  <p:sp>
                    <p:nvSpPr>
                      <p:cNvPr id="50356" name="Oval 1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793" y="2802"/>
                        <a:ext cx="17" cy="32"/>
                      </a:xfrm>
                      <a:prstGeom prst="ellipse">
                        <a:avLst/>
                      </a:prstGeom>
                      <a:solidFill>
                        <a:srgbClr val="3F3F3F"/>
                      </a:solidFill>
                      <a:ln w="3175">
                        <a:solidFill>
                          <a:srgbClr val="3F3F3F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469900" indent="-469900" eaLnBrk="1" hangingPunct="1"/>
                        <a:endParaRPr lang="es-ES"/>
                      </a:p>
                    </p:txBody>
                  </p:sp>
                  <p:grpSp>
                    <p:nvGrpSpPr>
                      <p:cNvPr id="50357" name="Group 13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791" y="2801"/>
                        <a:ext cx="18" cy="31"/>
                        <a:chOff x="4791" y="2801"/>
                        <a:chExt cx="18" cy="31"/>
                      </a:xfrm>
                    </p:grpSpPr>
                    <p:sp>
                      <p:nvSpPr>
                        <p:cNvPr id="50358" name="Oval 13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791" y="2801"/>
                          <a:ext cx="18" cy="31"/>
                        </a:xfrm>
                        <a:prstGeom prst="ellipse">
                          <a:avLst/>
                        </a:prstGeom>
                        <a:solidFill>
                          <a:srgbClr val="C0C0C0"/>
                        </a:solidFill>
                        <a:ln w="3175">
                          <a:solidFill>
                            <a:srgbClr val="80808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469900" indent="-469900" eaLnBrk="1" hangingPunct="1"/>
                          <a:endParaRPr lang="es-ES"/>
                        </a:p>
                      </p:txBody>
                    </p:sp>
                    <p:sp>
                      <p:nvSpPr>
                        <p:cNvPr id="50359" name="Oval 13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798" y="2808"/>
                          <a:ext cx="4" cy="7"/>
                        </a:xfrm>
                        <a:prstGeom prst="ellipse">
                          <a:avLst/>
                        </a:prstGeom>
                        <a:solidFill>
                          <a:srgbClr val="3F3F3F"/>
                        </a:solidFill>
                        <a:ln w="3175">
                          <a:solidFill>
                            <a:srgbClr val="3F3F3F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469900" indent="-469900" eaLnBrk="1" hangingPunct="1"/>
                          <a:endParaRPr lang="es-ES"/>
                        </a:p>
                      </p:txBody>
                    </p:sp>
                    <p:sp>
                      <p:nvSpPr>
                        <p:cNvPr id="50360" name="Freeform 13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97" y="2815"/>
                          <a:ext cx="6" cy="11"/>
                        </a:xfrm>
                        <a:custGeom>
                          <a:avLst/>
                          <a:gdLst>
                            <a:gd name="T0" fmla="*/ 0 w 13"/>
                            <a:gd name="T1" fmla="*/ 0 h 11"/>
                            <a:gd name="T2" fmla="*/ 0 w 13"/>
                            <a:gd name="T3" fmla="*/ 11 h 11"/>
                            <a:gd name="T4" fmla="*/ 0 w 13"/>
                            <a:gd name="T5" fmla="*/ 11 h 11"/>
                            <a:gd name="T6" fmla="*/ 0 w 13"/>
                            <a:gd name="T7" fmla="*/ 0 h 11"/>
                            <a:gd name="T8" fmla="*/ 0 w 13"/>
                            <a:gd name="T9" fmla="*/ 0 h 11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3"/>
                            <a:gd name="T16" fmla="*/ 0 h 11"/>
                            <a:gd name="T17" fmla="*/ 13 w 13"/>
                            <a:gd name="T18" fmla="*/ 11 h 11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3" h="11">
                              <a:moveTo>
                                <a:pt x="4" y="0"/>
                              </a:moveTo>
                              <a:lnTo>
                                <a:pt x="0" y="11"/>
                              </a:lnTo>
                              <a:lnTo>
                                <a:pt x="13" y="11"/>
                              </a:lnTo>
                              <a:lnTo>
                                <a:pt x="9" y="0"/>
                              </a:lnTo>
                              <a:lnTo>
                                <a:pt x="4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3F3F3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s-AR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50331" name="Group 139"/>
              <p:cNvGrpSpPr>
                <a:grpSpLocks/>
              </p:cNvGrpSpPr>
              <p:nvPr/>
            </p:nvGrpSpPr>
            <p:grpSpPr bwMode="auto">
              <a:xfrm>
                <a:off x="4701" y="2867"/>
                <a:ext cx="200" cy="246"/>
                <a:chOff x="4701" y="2867"/>
                <a:chExt cx="200" cy="246"/>
              </a:xfrm>
            </p:grpSpPr>
            <p:sp>
              <p:nvSpPr>
                <p:cNvPr id="50332" name="Rectangle 140"/>
                <p:cNvSpPr>
                  <a:spLocks noChangeArrowheads="1"/>
                </p:cNvSpPr>
                <p:nvPr/>
              </p:nvSpPr>
              <p:spPr bwMode="auto">
                <a:xfrm>
                  <a:off x="4701" y="2867"/>
                  <a:ext cx="200" cy="246"/>
                </a:xfrm>
                <a:prstGeom prst="rect">
                  <a:avLst/>
                </a:prstGeom>
                <a:solidFill>
                  <a:srgbClr val="9F9F9F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469900" indent="-469900" eaLnBrk="1" hangingPunct="1"/>
                  <a:endParaRPr lang="es-ES"/>
                </a:p>
              </p:txBody>
            </p:sp>
            <p:grpSp>
              <p:nvGrpSpPr>
                <p:cNvPr id="50333" name="Group 141"/>
                <p:cNvGrpSpPr>
                  <a:grpSpLocks/>
                </p:cNvGrpSpPr>
                <p:nvPr/>
              </p:nvGrpSpPr>
              <p:grpSpPr bwMode="auto">
                <a:xfrm>
                  <a:off x="4762" y="2906"/>
                  <a:ext cx="88" cy="200"/>
                  <a:chOff x="4762" y="2906"/>
                  <a:chExt cx="88" cy="200"/>
                </a:xfrm>
              </p:grpSpPr>
              <p:grpSp>
                <p:nvGrpSpPr>
                  <p:cNvPr id="50334" name="Group 142"/>
                  <p:cNvGrpSpPr>
                    <a:grpSpLocks/>
                  </p:cNvGrpSpPr>
                  <p:nvPr/>
                </p:nvGrpSpPr>
                <p:grpSpPr bwMode="auto">
                  <a:xfrm>
                    <a:off x="4762" y="2906"/>
                    <a:ext cx="88" cy="45"/>
                    <a:chOff x="4762" y="2906"/>
                    <a:chExt cx="88" cy="45"/>
                  </a:xfrm>
                </p:grpSpPr>
                <p:sp>
                  <p:nvSpPr>
                    <p:cNvPr id="50344" name="Freeform 143"/>
                    <p:cNvSpPr>
                      <a:spLocks/>
                    </p:cNvSpPr>
                    <p:nvPr/>
                  </p:nvSpPr>
                  <p:spPr bwMode="auto">
                    <a:xfrm>
                      <a:off x="4762" y="2910"/>
                      <a:ext cx="88" cy="41"/>
                    </a:xfrm>
                    <a:custGeom>
                      <a:avLst/>
                      <a:gdLst>
                        <a:gd name="T0" fmla="*/ 1 w 176"/>
                        <a:gd name="T1" fmla="*/ 16 h 41"/>
                        <a:gd name="T2" fmla="*/ 1 w 176"/>
                        <a:gd name="T3" fmla="*/ 33 h 41"/>
                        <a:gd name="T4" fmla="*/ 2 w 176"/>
                        <a:gd name="T5" fmla="*/ 33 h 41"/>
                        <a:gd name="T6" fmla="*/ 2 w 176"/>
                        <a:gd name="T7" fmla="*/ 13 h 41"/>
                        <a:gd name="T8" fmla="*/ 2 w 176"/>
                        <a:gd name="T9" fmla="*/ 0 h 41"/>
                        <a:gd name="T10" fmla="*/ 2 w 176"/>
                        <a:gd name="T11" fmla="*/ 28 h 41"/>
                        <a:gd name="T12" fmla="*/ 2 w 176"/>
                        <a:gd name="T13" fmla="*/ 41 h 41"/>
                        <a:gd name="T14" fmla="*/ 1 w 176"/>
                        <a:gd name="T15" fmla="*/ 41 h 41"/>
                        <a:gd name="T16" fmla="*/ 0 w 176"/>
                        <a:gd name="T17" fmla="*/ 16 h 41"/>
                        <a:gd name="T18" fmla="*/ 1 w 176"/>
                        <a:gd name="T19" fmla="*/ 16 h 41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76"/>
                        <a:gd name="T31" fmla="*/ 0 h 41"/>
                        <a:gd name="T32" fmla="*/ 176 w 176"/>
                        <a:gd name="T33" fmla="*/ 41 h 41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76" h="41">
                          <a:moveTo>
                            <a:pt x="12" y="16"/>
                          </a:moveTo>
                          <a:lnTo>
                            <a:pt x="28" y="33"/>
                          </a:lnTo>
                          <a:lnTo>
                            <a:pt x="169" y="33"/>
                          </a:lnTo>
                          <a:lnTo>
                            <a:pt x="150" y="13"/>
                          </a:lnTo>
                          <a:lnTo>
                            <a:pt x="150" y="0"/>
                          </a:lnTo>
                          <a:lnTo>
                            <a:pt x="176" y="28"/>
                          </a:lnTo>
                          <a:lnTo>
                            <a:pt x="176" y="41"/>
                          </a:lnTo>
                          <a:lnTo>
                            <a:pt x="24" y="41"/>
                          </a:lnTo>
                          <a:lnTo>
                            <a:pt x="0" y="16"/>
                          </a:lnTo>
                          <a:lnTo>
                            <a:pt x="12" y="16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345" name="Freeform 144"/>
                    <p:cNvSpPr>
                      <a:spLocks/>
                    </p:cNvSpPr>
                    <p:nvPr/>
                  </p:nvSpPr>
                  <p:spPr bwMode="auto">
                    <a:xfrm>
                      <a:off x="4762" y="2906"/>
                      <a:ext cx="40" cy="20"/>
                    </a:xfrm>
                    <a:custGeom>
                      <a:avLst/>
                      <a:gdLst>
                        <a:gd name="T0" fmla="*/ 1 w 80"/>
                        <a:gd name="T1" fmla="*/ 7 h 20"/>
                        <a:gd name="T2" fmla="*/ 1 w 80"/>
                        <a:gd name="T3" fmla="*/ 0 h 20"/>
                        <a:gd name="T4" fmla="*/ 1 w 80"/>
                        <a:gd name="T5" fmla="*/ 0 h 20"/>
                        <a:gd name="T6" fmla="*/ 0 w 80"/>
                        <a:gd name="T7" fmla="*/ 7 h 20"/>
                        <a:gd name="T8" fmla="*/ 0 w 80"/>
                        <a:gd name="T9" fmla="*/ 20 h 20"/>
                        <a:gd name="T10" fmla="*/ 1 w 80"/>
                        <a:gd name="T11" fmla="*/ 20 h 20"/>
                        <a:gd name="T12" fmla="*/ 1 w 80"/>
                        <a:gd name="T13" fmla="*/ 7 h 20"/>
                        <a:gd name="T14" fmla="*/ 1 w 80"/>
                        <a:gd name="T15" fmla="*/ 7 h 20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80"/>
                        <a:gd name="T25" fmla="*/ 0 h 20"/>
                        <a:gd name="T26" fmla="*/ 80 w 80"/>
                        <a:gd name="T27" fmla="*/ 20 h 20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80" h="20">
                          <a:moveTo>
                            <a:pt x="8" y="7"/>
                          </a:moveTo>
                          <a:lnTo>
                            <a:pt x="10" y="0"/>
                          </a:lnTo>
                          <a:lnTo>
                            <a:pt x="3" y="0"/>
                          </a:lnTo>
                          <a:lnTo>
                            <a:pt x="0" y="7"/>
                          </a:lnTo>
                          <a:lnTo>
                            <a:pt x="0" y="20"/>
                          </a:lnTo>
                          <a:lnTo>
                            <a:pt x="80" y="20"/>
                          </a:lnTo>
                          <a:lnTo>
                            <a:pt x="80" y="7"/>
                          </a:lnTo>
                          <a:lnTo>
                            <a:pt x="8" y="7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346" name="Freeform 145"/>
                    <p:cNvSpPr>
                      <a:spLocks/>
                    </p:cNvSpPr>
                    <p:nvPr/>
                  </p:nvSpPr>
                  <p:spPr bwMode="auto">
                    <a:xfrm>
                      <a:off x="4799" y="2906"/>
                      <a:ext cx="40" cy="20"/>
                    </a:xfrm>
                    <a:custGeom>
                      <a:avLst/>
                      <a:gdLst>
                        <a:gd name="T0" fmla="*/ 1 w 80"/>
                        <a:gd name="T1" fmla="*/ 7 h 20"/>
                        <a:gd name="T2" fmla="*/ 1 w 80"/>
                        <a:gd name="T3" fmla="*/ 0 h 20"/>
                        <a:gd name="T4" fmla="*/ 1 w 80"/>
                        <a:gd name="T5" fmla="*/ 0 h 20"/>
                        <a:gd name="T6" fmla="*/ 1 w 80"/>
                        <a:gd name="T7" fmla="*/ 7 h 20"/>
                        <a:gd name="T8" fmla="*/ 1 w 80"/>
                        <a:gd name="T9" fmla="*/ 20 h 20"/>
                        <a:gd name="T10" fmla="*/ 0 w 80"/>
                        <a:gd name="T11" fmla="*/ 20 h 20"/>
                        <a:gd name="T12" fmla="*/ 0 w 80"/>
                        <a:gd name="T13" fmla="*/ 7 h 20"/>
                        <a:gd name="T14" fmla="*/ 1 w 80"/>
                        <a:gd name="T15" fmla="*/ 7 h 20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80"/>
                        <a:gd name="T25" fmla="*/ 0 h 20"/>
                        <a:gd name="T26" fmla="*/ 80 w 80"/>
                        <a:gd name="T27" fmla="*/ 20 h 20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80" h="20">
                          <a:moveTo>
                            <a:pt x="71" y="7"/>
                          </a:moveTo>
                          <a:lnTo>
                            <a:pt x="70" y="0"/>
                          </a:lnTo>
                          <a:lnTo>
                            <a:pt x="77" y="0"/>
                          </a:lnTo>
                          <a:lnTo>
                            <a:pt x="80" y="7"/>
                          </a:lnTo>
                          <a:lnTo>
                            <a:pt x="80" y="20"/>
                          </a:lnTo>
                          <a:lnTo>
                            <a:pt x="0" y="20"/>
                          </a:lnTo>
                          <a:lnTo>
                            <a:pt x="0" y="7"/>
                          </a:lnTo>
                          <a:lnTo>
                            <a:pt x="71" y="7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347" name="Freeform 146"/>
                    <p:cNvSpPr>
                      <a:spLocks/>
                    </p:cNvSpPr>
                    <p:nvPr/>
                  </p:nvSpPr>
                  <p:spPr bwMode="auto">
                    <a:xfrm>
                      <a:off x="4762" y="2906"/>
                      <a:ext cx="6" cy="7"/>
                    </a:xfrm>
                    <a:custGeom>
                      <a:avLst/>
                      <a:gdLst>
                        <a:gd name="T0" fmla="*/ 1 w 10"/>
                        <a:gd name="T1" fmla="*/ 7 h 7"/>
                        <a:gd name="T2" fmla="*/ 1 w 10"/>
                        <a:gd name="T3" fmla="*/ 0 h 7"/>
                        <a:gd name="T4" fmla="*/ 1 w 10"/>
                        <a:gd name="T5" fmla="*/ 0 h 7"/>
                        <a:gd name="T6" fmla="*/ 0 w 10"/>
                        <a:gd name="T7" fmla="*/ 7 h 7"/>
                        <a:gd name="T8" fmla="*/ 1 w 10"/>
                        <a:gd name="T9" fmla="*/ 7 h 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0"/>
                        <a:gd name="T16" fmla="*/ 0 h 7"/>
                        <a:gd name="T17" fmla="*/ 10 w 10"/>
                        <a:gd name="T18" fmla="*/ 7 h 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0" h="7">
                          <a:moveTo>
                            <a:pt x="8" y="7"/>
                          </a:moveTo>
                          <a:lnTo>
                            <a:pt x="10" y="0"/>
                          </a:lnTo>
                          <a:lnTo>
                            <a:pt x="3" y="0"/>
                          </a:lnTo>
                          <a:lnTo>
                            <a:pt x="0" y="7"/>
                          </a:lnTo>
                          <a:lnTo>
                            <a:pt x="8" y="7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348" name="Freeform 147"/>
                    <p:cNvSpPr>
                      <a:spLocks/>
                    </p:cNvSpPr>
                    <p:nvPr/>
                  </p:nvSpPr>
                  <p:spPr bwMode="auto">
                    <a:xfrm>
                      <a:off x="4834" y="2906"/>
                      <a:ext cx="5" cy="7"/>
                    </a:xfrm>
                    <a:custGeom>
                      <a:avLst/>
                      <a:gdLst>
                        <a:gd name="T0" fmla="*/ 1 w 10"/>
                        <a:gd name="T1" fmla="*/ 7 h 7"/>
                        <a:gd name="T2" fmla="*/ 0 w 10"/>
                        <a:gd name="T3" fmla="*/ 0 h 7"/>
                        <a:gd name="T4" fmla="*/ 1 w 10"/>
                        <a:gd name="T5" fmla="*/ 0 h 7"/>
                        <a:gd name="T6" fmla="*/ 1 w 10"/>
                        <a:gd name="T7" fmla="*/ 7 h 7"/>
                        <a:gd name="T8" fmla="*/ 1 w 10"/>
                        <a:gd name="T9" fmla="*/ 7 h 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0"/>
                        <a:gd name="T16" fmla="*/ 0 h 7"/>
                        <a:gd name="T17" fmla="*/ 10 w 10"/>
                        <a:gd name="T18" fmla="*/ 7 h 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0" h="7">
                          <a:moveTo>
                            <a:pt x="1" y="7"/>
                          </a:moveTo>
                          <a:lnTo>
                            <a:pt x="0" y="0"/>
                          </a:lnTo>
                          <a:lnTo>
                            <a:pt x="7" y="0"/>
                          </a:lnTo>
                          <a:lnTo>
                            <a:pt x="10" y="7"/>
                          </a:lnTo>
                          <a:lnTo>
                            <a:pt x="1" y="7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</p:grpSp>
              <p:grpSp>
                <p:nvGrpSpPr>
                  <p:cNvPr id="50335" name="Group 148"/>
                  <p:cNvGrpSpPr>
                    <a:grpSpLocks/>
                  </p:cNvGrpSpPr>
                  <p:nvPr/>
                </p:nvGrpSpPr>
                <p:grpSpPr bwMode="auto">
                  <a:xfrm>
                    <a:off x="4765" y="3026"/>
                    <a:ext cx="72" cy="80"/>
                    <a:chOff x="4765" y="3026"/>
                    <a:chExt cx="72" cy="80"/>
                  </a:xfrm>
                </p:grpSpPr>
                <p:sp>
                  <p:nvSpPr>
                    <p:cNvPr id="50336" name="Rectangle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65" y="3026"/>
                      <a:ext cx="72" cy="38"/>
                    </a:xfrm>
                    <a:prstGeom prst="rect">
                      <a:avLst/>
                    </a:pr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469900" indent="-469900" eaLnBrk="1" hangingPunct="1"/>
                      <a:endParaRPr lang="es-ES"/>
                    </a:p>
                  </p:txBody>
                </p:sp>
                <p:sp>
                  <p:nvSpPr>
                    <p:cNvPr id="50337" name="Rectangl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69" y="3030"/>
                      <a:ext cx="64" cy="3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469900" indent="-469900" eaLnBrk="1" hangingPunct="1"/>
                      <a:endParaRPr lang="es-ES"/>
                    </a:p>
                  </p:txBody>
                </p:sp>
                <p:grpSp>
                  <p:nvGrpSpPr>
                    <p:cNvPr id="50338" name="Group 1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91" y="3073"/>
                      <a:ext cx="19" cy="33"/>
                      <a:chOff x="4791" y="3073"/>
                      <a:chExt cx="19" cy="33"/>
                    </a:xfrm>
                  </p:grpSpPr>
                  <p:sp>
                    <p:nvSpPr>
                      <p:cNvPr id="50339" name="Oval 1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793" y="3075"/>
                        <a:ext cx="17" cy="31"/>
                      </a:xfrm>
                      <a:prstGeom prst="ellipse">
                        <a:avLst/>
                      </a:prstGeom>
                      <a:solidFill>
                        <a:srgbClr val="3F3F3F"/>
                      </a:solidFill>
                      <a:ln w="3175">
                        <a:solidFill>
                          <a:srgbClr val="3F3F3F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469900" indent="-469900" eaLnBrk="1" hangingPunct="1"/>
                        <a:endParaRPr lang="es-ES"/>
                      </a:p>
                    </p:txBody>
                  </p:sp>
                  <p:grpSp>
                    <p:nvGrpSpPr>
                      <p:cNvPr id="50340" name="Group 15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791" y="3073"/>
                        <a:ext cx="18" cy="32"/>
                        <a:chOff x="4791" y="3073"/>
                        <a:chExt cx="18" cy="32"/>
                      </a:xfrm>
                    </p:grpSpPr>
                    <p:sp>
                      <p:nvSpPr>
                        <p:cNvPr id="50341" name="Oval 15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791" y="3073"/>
                          <a:ext cx="18" cy="32"/>
                        </a:xfrm>
                        <a:prstGeom prst="ellipse">
                          <a:avLst/>
                        </a:prstGeom>
                        <a:solidFill>
                          <a:srgbClr val="C0C0C0"/>
                        </a:solidFill>
                        <a:ln w="3175">
                          <a:solidFill>
                            <a:srgbClr val="80808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469900" indent="-469900" eaLnBrk="1" hangingPunct="1"/>
                          <a:endParaRPr lang="es-ES"/>
                        </a:p>
                      </p:txBody>
                    </p:sp>
                    <p:sp>
                      <p:nvSpPr>
                        <p:cNvPr id="50342" name="Oval 15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798" y="3079"/>
                          <a:ext cx="4" cy="8"/>
                        </a:xfrm>
                        <a:prstGeom prst="ellipse">
                          <a:avLst/>
                        </a:prstGeom>
                        <a:solidFill>
                          <a:srgbClr val="3F3F3F"/>
                        </a:solidFill>
                        <a:ln w="3175">
                          <a:solidFill>
                            <a:srgbClr val="3F3F3F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marL="469900" indent="-469900" eaLnBrk="1" hangingPunct="1"/>
                          <a:endParaRPr lang="es-ES"/>
                        </a:p>
                      </p:txBody>
                    </p:sp>
                    <p:sp>
                      <p:nvSpPr>
                        <p:cNvPr id="50343" name="Freeform 15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97" y="3086"/>
                          <a:ext cx="6" cy="11"/>
                        </a:xfrm>
                        <a:custGeom>
                          <a:avLst/>
                          <a:gdLst>
                            <a:gd name="T0" fmla="*/ 0 w 13"/>
                            <a:gd name="T1" fmla="*/ 0 h 11"/>
                            <a:gd name="T2" fmla="*/ 0 w 13"/>
                            <a:gd name="T3" fmla="*/ 11 h 11"/>
                            <a:gd name="T4" fmla="*/ 0 w 13"/>
                            <a:gd name="T5" fmla="*/ 11 h 11"/>
                            <a:gd name="T6" fmla="*/ 0 w 13"/>
                            <a:gd name="T7" fmla="*/ 0 h 11"/>
                            <a:gd name="T8" fmla="*/ 0 w 13"/>
                            <a:gd name="T9" fmla="*/ 0 h 11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3"/>
                            <a:gd name="T16" fmla="*/ 0 h 11"/>
                            <a:gd name="T17" fmla="*/ 13 w 13"/>
                            <a:gd name="T18" fmla="*/ 11 h 11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3" h="11">
                              <a:moveTo>
                                <a:pt x="4" y="0"/>
                              </a:moveTo>
                              <a:lnTo>
                                <a:pt x="0" y="11"/>
                              </a:lnTo>
                              <a:lnTo>
                                <a:pt x="13" y="11"/>
                              </a:lnTo>
                              <a:lnTo>
                                <a:pt x="9" y="0"/>
                              </a:lnTo>
                              <a:lnTo>
                                <a:pt x="4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3F3F3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s-AR"/>
                        </a:p>
                      </p:txBody>
                    </p:sp>
                  </p:grpSp>
                </p:grpSp>
              </p:grpSp>
            </p:grpSp>
          </p:grpSp>
        </p:grpSp>
        <p:grpSp>
          <p:nvGrpSpPr>
            <p:cNvPr id="50275" name="Group 157"/>
            <p:cNvGrpSpPr>
              <a:grpSpLocks/>
            </p:cNvGrpSpPr>
            <p:nvPr/>
          </p:nvGrpSpPr>
          <p:grpSpPr bwMode="auto">
            <a:xfrm>
              <a:off x="4360" y="2283"/>
              <a:ext cx="300" cy="864"/>
              <a:chOff x="4360" y="2283"/>
              <a:chExt cx="300" cy="864"/>
            </a:xfrm>
          </p:grpSpPr>
          <p:grpSp>
            <p:nvGrpSpPr>
              <p:cNvPr id="50276" name="Group 158"/>
              <p:cNvGrpSpPr>
                <a:grpSpLocks/>
              </p:cNvGrpSpPr>
              <p:nvPr/>
            </p:nvGrpSpPr>
            <p:grpSpPr bwMode="auto">
              <a:xfrm>
                <a:off x="4393" y="2283"/>
                <a:ext cx="231" cy="864"/>
                <a:chOff x="4393" y="2283"/>
                <a:chExt cx="231" cy="864"/>
              </a:xfrm>
            </p:grpSpPr>
            <p:sp>
              <p:nvSpPr>
                <p:cNvPr id="50308" name="Rectangle 159"/>
                <p:cNvSpPr>
                  <a:spLocks noChangeArrowheads="1"/>
                </p:cNvSpPr>
                <p:nvPr/>
              </p:nvSpPr>
              <p:spPr bwMode="auto">
                <a:xfrm>
                  <a:off x="4393" y="2283"/>
                  <a:ext cx="231" cy="864"/>
                </a:xfrm>
                <a:prstGeom prst="rect">
                  <a:avLst/>
                </a:prstGeom>
                <a:solidFill>
                  <a:srgbClr val="C0C0C0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469900" indent="-469900" eaLnBrk="1" hangingPunct="1"/>
                  <a:endParaRPr lang="es-ES"/>
                </a:p>
              </p:txBody>
            </p:sp>
            <p:sp>
              <p:nvSpPr>
                <p:cNvPr id="50309" name="Rectangle 160"/>
                <p:cNvSpPr>
                  <a:spLocks noChangeArrowheads="1"/>
                </p:cNvSpPr>
                <p:nvPr/>
              </p:nvSpPr>
              <p:spPr bwMode="auto">
                <a:xfrm>
                  <a:off x="4408" y="2322"/>
                  <a:ext cx="200" cy="246"/>
                </a:xfrm>
                <a:prstGeom prst="rect">
                  <a:avLst/>
                </a:prstGeom>
                <a:solidFill>
                  <a:srgbClr val="9F9F9F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469900" indent="-469900" eaLnBrk="1" hangingPunct="1"/>
                  <a:endParaRPr lang="es-ES"/>
                </a:p>
              </p:txBody>
            </p:sp>
            <p:sp>
              <p:nvSpPr>
                <p:cNvPr id="50310" name="Rectangle 161"/>
                <p:cNvSpPr>
                  <a:spLocks noChangeArrowheads="1"/>
                </p:cNvSpPr>
                <p:nvPr/>
              </p:nvSpPr>
              <p:spPr bwMode="auto">
                <a:xfrm>
                  <a:off x="4393" y="2849"/>
                  <a:ext cx="231" cy="125"/>
                </a:xfrm>
                <a:prstGeom prst="rect">
                  <a:avLst/>
                </a:prstGeom>
                <a:solidFill>
                  <a:srgbClr val="9F9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469900" indent="-469900" eaLnBrk="1" hangingPunct="1"/>
                  <a:endParaRPr lang="es-ES"/>
                </a:p>
              </p:txBody>
            </p:sp>
            <p:sp>
              <p:nvSpPr>
                <p:cNvPr id="50311" name="Rectangle 162"/>
                <p:cNvSpPr>
                  <a:spLocks noChangeArrowheads="1"/>
                </p:cNvSpPr>
                <p:nvPr/>
              </p:nvSpPr>
              <p:spPr bwMode="auto">
                <a:xfrm>
                  <a:off x="4408" y="2867"/>
                  <a:ext cx="200" cy="246"/>
                </a:xfrm>
                <a:prstGeom prst="rect">
                  <a:avLst/>
                </a:prstGeom>
                <a:solidFill>
                  <a:srgbClr val="9F9F9F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469900" indent="-469900" eaLnBrk="1" hangingPunct="1"/>
                  <a:endParaRPr lang="es-ES"/>
                </a:p>
              </p:txBody>
            </p:sp>
            <p:sp>
              <p:nvSpPr>
                <p:cNvPr id="50312" name="Rectangle 163"/>
                <p:cNvSpPr>
                  <a:spLocks noChangeArrowheads="1"/>
                </p:cNvSpPr>
                <p:nvPr/>
              </p:nvSpPr>
              <p:spPr bwMode="auto">
                <a:xfrm>
                  <a:off x="4406" y="2849"/>
                  <a:ext cx="204" cy="124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469900" indent="-469900" eaLnBrk="1" hangingPunct="1"/>
                  <a:endParaRPr lang="es-ES"/>
                </a:p>
              </p:txBody>
            </p:sp>
            <p:grpSp>
              <p:nvGrpSpPr>
                <p:cNvPr id="50313" name="Group 164"/>
                <p:cNvGrpSpPr>
                  <a:grpSpLocks/>
                </p:cNvGrpSpPr>
                <p:nvPr/>
              </p:nvGrpSpPr>
              <p:grpSpPr bwMode="auto">
                <a:xfrm>
                  <a:off x="4470" y="2906"/>
                  <a:ext cx="87" cy="45"/>
                  <a:chOff x="4470" y="2906"/>
                  <a:chExt cx="87" cy="45"/>
                </a:xfrm>
              </p:grpSpPr>
              <p:sp>
                <p:nvSpPr>
                  <p:cNvPr id="50323" name="Freeform 165"/>
                  <p:cNvSpPr>
                    <a:spLocks/>
                  </p:cNvSpPr>
                  <p:nvPr/>
                </p:nvSpPr>
                <p:spPr bwMode="auto">
                  <a:xfrm>
                    <a:off x="4470" y="2910"/>
                    <a:ext cx="87" cy="41"/>
                  </a:xfrm>
                  <a:custGeom>
                    <a:avLst/>
                    <a:gdLst>
                      <a:gd name="T0" fmla="*/ 0 w 175"/>
                      <a:gd name="T1" fmla="*/ 16 h 41"/>
                      <a:gd name="T2" fmla="*/ 0 w 175"/>
                      <a:gd name="T3" fmla="*/ 33 h 41"/>
                      <a:gd name="T4" fmla="*/ 1 w 175"/>
                      <a:gd name="T5" fmla="*/ 33 h 41"/>
                      <a:gd name="T6" fmla="*/ 1 w 175"/>
                      <a:gd name="T7" fmla="*/ 13 h 41"/>
                      <a:gd name="T8" fmla="*/ 1 w 175"/>
                      <a:gd name="T9" fmla="*/ 0 h 41"/>
                      <a:gd name="T10" fmla="*/ 1 w 175"/>
                      <a:gd name="T11" fmla="*/ 28 h 41"/>
                      <a:gd name="T12" fmla="*/ 1 w 175"/>
                      <a:gd name="T13" fmla="*/ 41 h 41"/>
                      <a:gd name="T14" fmla="*/ 0 w 175"/>
                      <a:gd name="T15" fmla="*/ 41 h 41"/>
                      <a:gd name="T16" fmla="*/ 0 w 175"/>
                      <a:gd name="T17" fmla="*/ 16 h 41"/>
                      <a:gd name="T18" fmla="*/ 0 w 175"/>
                      <a:gd name="T19" fmla="*/ 16 h 4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75"/>
                      <a:gd name="T31" fmla="*/ 0 h 41"/>
                      <a:gd name="T32" fmla="*/ 175 w 175"/>
                      <a:gd name="T33" fmla="*/ 41 h 41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75" h="41">
                        <a:moveTo>
                          <a:pt x="11" y="16"/>
                        </a:moveTo>
                        <a:lnTo>
                          <a:pt x="26" y="33"/>
                        </a:lnTo>
                        <a:lnTo>
                          <a:pt x="169" y="33"/>
                        </a:lnTo>
                        <a:lnTo>
                          <a:pt x="150" y="13"/>
                        </a:lnTo>
                        <a:lnTo>
                          <a:pt x="150" y="0"/>
                        </a:lnTo>
                        <a:lnTo>
                          <a:pt x="175" y="28"/>
                        </a:lnTo>
                        <a:lnTo>
                          <a:pt x="175" y="41"/>
                        </a:lnTo>
                        <a:lnTo>
                          <a:pt x="23" y="41"/>
                        </a:lnTo>
                        <a:lnTo>
                          <a:pt x="0" y="16"/>
                        </a:lnTo>
                        <a:lnTo>
                          <a:pt x="11" y="16"/>
                        </a:lnTo>
                        <a:close/>
                      </a:path>
                    </a:pathLst>
                  </a:custGeom>
                  <a:solidFill>
                    <a:srgbClr val="3F3F3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50324" name="Freeform 166"/>
                  <p:cNvSpPr>
                    <a:spLocks/>
                  </p:cNvSpPr>
                  <p:nvPr/>
                </p:nvSpPr>
                <p:spPr bwMode="auto">
                  <a:xfrm>
                    <a:off x="4470" y="2906"/>
                    <a:ext cx="40" cy="20"/>
                  </a:xfrm>
                  <a:custGeom>
                    <a:avLst/>
                    <a:gdLst>
                      <a:gd name="T0" fmla="*/ 0 w 81"/>
                      <a:gd name="T1" fmla="*/ 7 h 20"/>
                      <a:gd name="T2" fmla="*/ 0 w 81"/>
                      <a:gd name="T3" fmla="*/ 0 h 20"/>
                      <a:gd name="T4" fmla="*/ 0 w 81"/>
                      <a:gd name="T5" fmla="*/ 0 h 20"/>
                      <a:gd name="T6" fmla="*/ 0 w 81"/>
                      <a:gd name="T7" fmla="*/ 7 h 20"/>
                      <a:gd name="T8" fmla="*/ 0 w 81"/>
                      <a:gd name="T9" fmla="*/ 20 h 20"/>
                      <a:gd name="T10" fmla="*/ 0 w 81"/>
                      <a:gd name="T11" fmla="*/ 20 h 20"/>
                      <a:gd name="T12" fmla="*/ 0 w 81"/>
                      <a:gd name="T13" fmla="*/ 7 h 20"/>
                      <a:gd name="T14" fmla="*/ 0 w 81"/>
                      <a:gd name="T15" fmla="*/ 7 h 2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81"/>
                      <a:gd name="T25" fmla="*/ 0 h 20"/>
                      <a:gd name="T26" fmla="*/ 81 w 81"/>
                      <a:gd name="T27" fmla="*/ 20 h 2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81" h="20">
                        <a:moveTo>
                          <a:pt x="9" y="7"/>
                        </a:moveTo>
                        <a:lnTo>
                          <a:pt x="11" y="0"/>
                        </a:lnTo>
                        <a:lnTo>
                          <a:pt x="4" y="0"/>
                        </a:lnTo>
                        <a:lnTo>
                          <a:pt x="0" y="7"/>
                        </a:lnTo>
                        <a:lnTo>
                          <a:pt x="0" y="20"/>
                        </a:lnTo>
                        <a:lnTo>
                          <a:pt x="81" y="20"/>
                        </a:lnTo>
                        <a:lnTo>
                          <a:pt x="81" y="7"/>
                        </a:lnTo>
                        <a:lnTo>
                          <a:pt x="9" y="7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50325" name="Freeform 167"/>
                  <p:cNvSpPr>
                    <a:spLocks/>
                  </p:cNvSpPr>
                  <p:nvPr/>
                </p:nvSpPr>
                <p:spPr bwMode="auto">
                  <a:xfrm>
                    <a:off x="4507" y="2906"/>
                    <a:ext cx="40" cy="20"/>
                  </a:xfrm>
                  <a:custGeom>
                    <a:avLst/>
                    <a:gdLst>
                      <a:gd name="T0" fmla="*/ 1 w 80"/>
                      <a:gd name="T1" fmla="*/ 7 h 20"/>
                      <a:gd name="T2" fmla="*/ 1 w 80"/>
                      <a:gd name="T3" fmla="*/ 0 h 20"/>
                      <a:gd name="T4" fmla="*/ 1 w 80"/>
                      <a:gd name="T5" fmla="*/ 0 h 20"/>
                      <a:gd name="T6" fmla="*/ 1 w 80"/>
                      <a:gd name="T7" fmla="*/ 7 h 20"/>
                      <a:gd name="T8" fmla="*/ 1 w 80"/>
                      <a:gd name="T9" fmla="*/ 20 h 20"/>
                      <a:gd name="T10" fmla="*/ 0 w 80"/>
                      <a:gd name="T11" fmla="*/ 20 h 20"/>
                      <a:gd name="T12" fmla="*/ 0 w 80"/>
                      <a:gd name="T13" fmla="*/ 7 h 20"/>
                      <a:gd name="T14" fmla="*/ 1 w 80"/>
                      <a:gd name="T15" fmla="*/ 7 h 2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80"/>
                      <a:gd name="T25" fmla="*/ 0 h 20"/>
                      <a:gd name="T26" fmla="*/ 80 w 80"/>
                      <a:gd name="T27" fmla="*/ 20 h 2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80" h="20">
                        <a:moveTo>
                          <a:pt x="71" y="7"/>
                        </a:moveTo>
                        <a:lnTo>
                          <a:pt x="69" y="0"/>
                        </a:lnTo>
                        <a:lnTo>
                          <a:pt x="76" y="0"/>
                        </a:lnTo>
                        <a:lnTo>
                          <a:pt x="80" y="7"/>
                        </a:lnTo>
                        <a:lnTo>
                          <a:pt x="80" y="20"/>
                        </a:lnTo>
                        <a:lnTo>
                          <a:pt x="0" y="20"/>
                        </a:lnTo>
                        <a:lnTo>
                          <a:pt x="0" y="7"/>
                        </a:lnTo>
                        <a:lnTo>
                          <a:pt x="71" y="7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50326" name="Freeform 168"/>
                  <p:cNvSpPr>
                    <a:spLocks/>
                  </p:cNvSpPr>
                  <p:nvPr/>
                </p:nvSpPr>
                <p:spPr bwMode="auto">
                  <a:xfrm>
                    <a:off x="4470" y="2906"/>
                    <a:ext cx="5" cy="7"/>
                  </a:xfrm>
                  <a:custGeom>
                    <a:avLst/>
                    <a:gdLst>
                      <a:gd name="T0" fmla="*/ 0 w 11"/>
                      <a:gd name="T1" fmla="*/ 7 h 7"/>
                      <a:gd name="T2" fmla="*/ 0 w 11"/>
                      <a:gd name="T3" fmla="*/ 0 h 7"/>
                      <a:gd name="T4" fmla="*/ 0 w 11"/>
                      <a:gd name="T5" fmla="*/ 0 h 7"/>
                      <a:gd name="T6" fmla="*/ 0 w 11"/>
                      <a:gd name="T7" fmla="*/ 7 h 7"/>
                      <a:gd name="T8" fmla="*/ 0 w 11"/>
                      <a:gd name="T9" fmla="*/ 7 h 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"/>
                      <a:gd name="T16" fmla="*/ 0 h 7"/>
                      <a:gd name="T17" fmla="*/ 11 w 11"/>
                      <a:gd name="T18" fmla="*/ 7 h 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" h="7">
                        <a:moveTo>
                          <a:pt x="9" y="7"/>
                        </a:moveTo>
                        <a:lnTo>
                          <a:pt x="11" y="0"/>
                        </a:lnTo>
                        <a:lnTo>
                          <a:pt x="4" y="0"/>
                        </a:lnTo>
                        <a:lnTo>
                          <a:pt x="0" y="7"/>
                        </a:lnTo>
                        <a:lnTo>
                          <a:pt x="9" y="7"/>
                        </a:lnTo>
                        <a:close/>
                      </a:path>
                    </a:pathLst>
                  </a:custGeom>
                  <a:solidFill>
                    <a:srgbClr val="5F5F5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50327" name="Freeform 169"/>
                  <p:cNvSpPr>
                    <a:spLocks/>
                  </p:cNvSpPr>
                  <p:nvPr/>
                </p:nvSpPr>
                <p:spPr bwMode="auto">
                  <a:xfrm>
                    <a:off x="4542" y="2906"/>
                    <a:ext cx="5" cy="7"/>
                  </a:xfrm>
                  <a:custGeom>
                    <a:avLst/>
                    <a:gdLst>
                      <a:gd name="T0" fmla="*/ 0 w 11"/>
                      <a:gd name="T1" fmla="*/ 7 h 7"/>
                      <a:gd name="T2" fmla="*/ 0 w 11"/>
                      <a:gd name="T3" fmla="*/ 0 h 7"/>
                      <a:gd name="T4" fmla="*/ 0 w 11"/>
                      <a:gd name="T5" fmla="*/ 0 h 7"/>
                      <a:gd name="T6" fmla="*/ 0 w 11"/>
                      <a:gd name="T7" fmla="*/ 7 h 7"/>
                      <a:gd name="T8" fmla="*/ 0 w 11"/>
                      <a:gd name="T9" fmla="*/ 7 h 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"/>
                      <a:gd name="T16" fmla="*/ 0 h 7"/>
                      <a:gd name="T17" fmla="*/ 11 w 11"/>
                      <a:gd name="T18" fmla="*/ 7 h 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" h="7">
                        <a:moveTo>
                          <a:pt x="2" y="7"/>
                        </a:moveTo>
                        <a:lnTo>
                          <a:pt x="0" y="0"/>
                        </a:lnTo>
                        <a:lnTo>
                          <a:pt x="7" y="0"/>
                        </a:lnTo>
                        <a:lnTo>
                          <a:pt x="11" y="7"/>
                        </a:lnTo>
                        <a:lnTo>
                          <a:pt x="2" y="7"/>
                        </a:lnTo>
                        <a:close/>
                      </a:path>
                    </a:pathLst>
                  </a:custGeom>
                  <a:solidFill>
                    <a:srgbClr val="5F5F5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  <p:grpSp>
              <p:nvGrpSpPr>
                <p:cNvPr id="50314" name="Group 170"/>
                <p:cNvGrpSpPr>
                  <a:grpSpLocks/>
                </p:cNvGrpSpPr>
                <p:nvPr/>
              </p:nvGrpSpPr>
              <p:grpSpPr bwMode="auto">
                <a:xfrm>
                  <a:off x="4473" y="3026"/>
                  <a:ext cx="71" cy="80"/>
                  <a:chOff x="4473" y="3026"/>
                  <a:chExt cx="71" cy="80"/>
                </a:xfrm>
              </p:grpSpPr>
              <p:sp>
                <p:nvSpPr>
                  <p:cNvPr id="50315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4473" y="3026"/>
                    <a:ext cx="71" cy="38"/>
                  </a:xfrm>
                  <a:prstGeom prst="rect">
                    <a:avLst/>
                  </a:prstGeom>
                  <a:solidFill>
                    <a:srgbClr val="808080"/>
                  </a:solidFill>
                  <a:ln w="31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marL="469900" indent="-469900" eaLnBrk="1" hangingPunct="1"/>
                    <a:endParaRPr lang="es-ES"/>
                  </a:p>
                </p:txBody>
              </p:sp>
              <p:sp>
                <p:nvSpPr>
                  <p:cNvPr id="50316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4476" y="3030"/>
                    <a:ext cx="64" cy="30"/>
                  </a:xfrm>
                  <a:prstGeom prst="rect">
                    <a:avLst/>
                  </a:prstGeom>
                  <a:solidFill>
                    <a:srgbClr val="FFFFFF"/>
                  </a:solidFill>
                  <a:ln w="31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marL="469900" indent="-469900" eaLnBrk="1" hangingPunct="1"/>
                    <a:endParaRPr lang="es-ES"/>
                  </a:p>
                </p:txBody>
              </p:sp>
              <p:grpSp>
                <p:nvGrpSpPr>
                  <p:cNvPr id="50317" name="Group 173"/>
                  <p:cNvGrpSpPr>
                    <a:grpSpLocks/>
                  </p:cNvGrpSpPr>
                  <p:nvPr/>
                </p:nvGrpSpPr>
                <p:grpSpPr bwMode="auto">
                  <a:xfrm>
                    <a:off x="4499" y="3073"/>
                    <a:ext cx="19" cy="33"/>
                    <a:chOff x="4499" y="3073"/>
                    <a:chExt cx="19" cy="33"/>
                  </a:xfrm>
                </p:grpSpPr>
                <p:sp>
                  <p:nvSpPr>
                    <p:cNvPr id="50318" name="Oval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00" y="3075"/>
                      <a:ext cx="18" cy="31"/>
                    </a:xfrm>
                    <a:prstGeom prst="ellipse">
                      <a:avLst/>
                    </a:prstGeom>
                    <a:solidFill>
                      <a:srgbClr val="3F3F3F"/>
                    </a:solidFill>
                    <a:ln w="3175">
                      <a:solidFill>
                        <a:srgbClr val="3F3F3F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469900" indent="-469900" eaLnBrk="1" hangingPunct="1"/>
                      <a:endParaRPr lang="es-ES"/>
                    </a:p>
                  </p:txBody>
                </p:sp>
                <p:grpSp>
                  <p:nvGrpSpPr>
                    <p:cNvPr id="50319" name="Group 17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499" y="3073"/>
                      <a:ext cx="17" cy="32"/>
                      <a:chOff x="4499" y="3073"/>
                      <a:chExt cx="17" cy="32"/>
                    </a:xfrm>
                  </p:grpSpPr>
                  <p:sp>
                    <p:nvSpPr>
                      <p:cNvPr id="50320" name="Oval 1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499" y="3073"/>
                        <a:ext cx="17" cy="32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3175">
                        <a:solidFill>
                          <a:srgbClr val="80808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469900" indent="-469900" eaLnBrk="1" hangingPunct="1"/>
                        <a:endParaRPr lang="es-ES"/>
                      </a:p>
                    </p:txBody>
                  </p:sp>
                  <p:sp>
                    <p:nvSpPr>
                      <p:cNvPr id="50321" name="Oval 1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505" y="3079"/>
                        <a:ext cx="4" cy="8"/>
                      </a:xfrm>
                      <a:prstGeom prst="ellipse">
                        <a:avLst/>
                      </a:prstGeom>
                      <a:solidFill>
                        <a:srgbClr val="3F3F3F"/>
                      </a:solidFill>
                      <a:ln w="3175">
                        <a:solidFill>
                          <a:srgbClr val="3F3F3F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469900" indent="-469900" eaLnBrk="1" hangingPunct="1"/>
                        <a:endParaRPr lang="es-ES"/>
                      </a:p>
                    </p:txBody>
                  </p:sp>
                  <p:sp>
                    <p:nvSpPr>
                      <p:cNvPr id="50322" name="Freeform 17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504" y="3086"/>
                        <a:ext cx="6" cy="11"/>
                      </a:xfrm>
                      <a:custGeom>
                        <a:avLst/>
                        <a:gdLst>
                          <a:gd name="T0" fmla="*/ 0 w 13"/>
                          <a:gd name="T1" fmla="*/ 0 h 11"/>
                          <a:gd name="T2" fmla="*/ 0 w 13"/>
                          <a:gd name="T3" fmla="*/ 11 h 11"/>
                          <a:gd name="T4" fmla="*/ 0 w 13"/>
                          <a:gd name="T5" fmla="*/ 11 h 11"/>
                          <a:gd name="T6" fmla="*/ 0 w 13"/>
                          <a:gd name="T7" fmla="*/ 0 h 11"/>
                          <a:gd name="T8" fmla="*/ 0 w 13"/>
                          <a:gd name="T9" fmla="*/ 0 h 1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3"/>
                          <a:gd name="T16" fmla="*/ 0 h 11"/>
                          <a:gd name="T17" fmla="*/ 13 w 13"/>
                          <a:gd name="T18" fmla="*/ 11 h 1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3" h="11">
                            <a:moveTo>
                              <a:pt x="6" y="0"/>
                            </a:moveTo>
                            <a:lnTo>
                              <a:pt x="0" y="11"/>
                            </a:lnTo>
                            <a:lnTo>
                              <a:pt x="13" y="11"/>
                            </a:lnTo>
                            <a:lnTo>
                              <a:pt x="9" y="0"/>
                            </a:lnTo>
                            <a:lnTo>
                              <a:pt x="6" y="0"/>
                            </a:lnTo>
                            <a:close/>
                          </a:path>
                        </a:pathLst>
                      </a:custGeom>
                      <a:solidFill>
                        <a:srgbClr val="3F3F3F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AR"/>
                      </a:p>
                    </p:txBody>
                  </p:sp>
                </p:grpSp>
              </p:grpSp>
            </p:grpSp>
          </p:grpSp>
          <p:grpSp>
            <p:nvGrpSpPr>
              <p:cNvPr id="50277" name="Group 179"/>
              <p:cNvGrpSpPr>
                <a:grpSpLocks/>
              </p:cNvGrpSpPr>
              <p:nvPr/>
            </p:nvGrpSpPr>
            <p:grpSpPr bwMode="auto">
              <a:xfrm>
                <a:off x="4360" y="2318"/>
                <a:ext cx="300" cy="570"/>
                <a:chOff x="4360" y="2318"/>
                <a:chExt cx="300" cy="570"/>
              </a:xfrm>
            </p:grpSpPr>
            <p:grpSp>
              <p:nvGrpSpPr>
                <p:cNvPr id="50278" name="Group 180"/>
                <p:cNvGrpSpPr>
                  <a:grpSpLocks/>
                </p:cNvGrpSpPr>
                <p:nvPr/>
              </p:nvGrpSpPr>
              <p:grpSpPr bwMode="auto">
                <a:xfrm>
                  <a:off x="4521" y="2334"/>
                  <a:ext cx="124" cy="195"/>
                  <a:chOff x="4521" y="2334"/>
                  <a:chExt cx="124" cy="195"/>
                </a:xfrm>
              </p:grpSpPr>
              <p:sp>
                <p:nvSpPr>
                  <p:cNvPr id="50304" name="Freeform 181"/>
                  <p:cNvSpPr>
                    <a:spLocks/>
                  </p:cNvSpPr>
                  <p:nvPr/>
                </p:nvSpPr>
                <p:spPr bwMode="auto">
                  <a:xfrm>
                    <a:off x="4529" y="2334"/>
                    <a:ext cx="116" cy="195"/>
                  </a:xfrm>
                  <a:custGeom>
                    <a:avLst/>
                    <a:gdLst>
                      <a:gd name="T0" fmla="*/ 1 w 232"/>
                      <a:gd name="T1" fmla="*/ 0 h 195"/>
                      <a:gd name="T2" fmla="*/ 2 w 232"/>
                      <a:gd name="T3" fmla="*/ 10 h 195"/>
                      <a:gd name="T4" fmla="*/ 2 w 232"/>
                      <a:gd name="T5" fmla="*/ 195 h 195"/>
                      <a:gd name="T6" fmla="*/ 0 w 232"/>
                      <a:gd name="T7" fmla="*/ 195 h 195"/>
                      <a:gd name="T8" fmla="*/ 1 w 232"/>
                      <a:gd name="T9" fmla="*/ 0 h 19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32"/>
                      <a:gd name="T16" fmla="*/ 0 h 195"/>
                      <a:gd name="T17" fmla="*/ 232 w 232"/>
                      <a:gd name="T18" fmla="*/ 195 h 19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32" h="195">
                        <a:moveTo>
                          <a:pt x="52" y="0"/>
                        </a:moveTo>
                        <a:lnTo>
                          <a:pt x="232" y="10"/>
                        </a:lnTo>
                        <a:lnTo>
                          <a:pt x="169" y="195"/>
                        </a:lnTo>
                        <a:lnTo>
                          <a:pt x="0" y="195"/>
                        </a:lnTo>
                        <a:lnTo>
                          <a:pt x="52" y="0"/>
                        </a:lnTo>
                        <a:close/>
                      </a:path>
                    </a:pathLst>
                  </a:custGeom>
                  <a:solidFill>
                    <a:srgbClr val="9F9FB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50305" name="Freeform 182"/>
                  <p:cNvSpPr>
                    <a:spLocks/>
                  </p:cNvSpPr>
                  <p:nvPr/>
                </p:nvSpPr>
                <p:spPr bwMode="auto">
                  <a:xfrm>
                    <a:off x="4527" y="2340"/>
                    <a:ext cx="112" cy="187"/>
                  </a:xfrm>
                  <a:custGeom>
                    <a:avLst/>
                    <a:gdLst>
                      <a:gd name="T0" fmla="*/ 0 w 225"/>
                      <a:gd name="T1" fmla="*/ 0 h 187"/>
                      <a:gd name="T2" fmla="*/ 1 w 225"/>
                      <a:gd name="T3" fmla="*/ 9 h 187"/>
                      <a:gd name="T4" fmla="*/ 1 w 225"/>
                      <a:gd name="T5" fmla="*/ 187 h 187"/>
                      <a:gd name="T6" fmla="*/ 0 w 225"/>
                      <a:gd name="T7" fmla="*/ 187 h 187"/>
                      <a:gd name="T8" fmla="*/ 0 w 225"/>
                      <a:gd name="T9" fmla="*/ 0 h 18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25"/>
                      <a:gd name="T16" fmla="*/ 0 h 187"/>
                      <a:gd name="T17" fmla="*/ 225 w 225"/>
                      <a:gd name="T18" fmla="*/ 187 h 18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25" h="187">
                        <a:moveTo>
                          <a:pt x="50" y="0"/>
                        </a:moveTo>
                        <a:lnTo>
                          <a:pt x="225" y="9"/>
                        </a:lnTo>
                        <a:lnTo>
                          <a:pt x="162" y="187"/>
                        </a:lnTo>
                        <a:lnTo>
                          <a:pt x="0" y="187"/>
                        </a:lnTo>
                        <a:lnTo>
                          <a:pt x="50" y="0"/>
                        </a:lnTo>
                        <a:close/>
                      </a:path>
                    </a:pathLst>
                  </a:custGeom>
                  <a:solidFill>
                    <a:srgbClr val="BFBFD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50306" name="Freeform 183"/>
                  <p:cNvSpPr>
                    <a:spLocks/>
                  </p:cNvSpPr>
                  <p:nvPr/>
                </p:nvSpPr>
                <p:spPr bwMode="auto">
                  <a:xfrm>
                    <a:off x="4524" y="2347"/>
                    <a:ext cx="103" cy="174"/>
                  </a:xfrm>
                  <a:custGeom>
                    <a:avLst/>
                    <a:gdLst>
                      <a:gd name="T0" fmla="*/ 1 w 206"/>
                      <a:gd name="T1" fmla="*/ 0 h 174"/>
                      <a:gd name="T2" fmla="*/ 2 w 206"/>
                      <a:gd name="T3" fmla="*/ 9 h 174"/>
                      <a:gd name="T4" fmla="*/ 2 w 206"/>
                      <a:gd name="T5" fmla="*/ 174 h 174"/>
                      <a:gd name="T6" fmla="*/ 0 w 206"/>
                      <a:gd name="T7" fmla="*/ 174 h 174"/>
                      <a:gd name="T8" fmla="*/ 1 w 206"/>
                      <a:gd name="T9" fmla="*/ 0 h 17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06"/>
                      <a:gd name="T16" fmla="*/ 0 h 174"/>
                      <a:gd name="T17" fmla="*/ 206 w 206"/>
                      <a:gd name="T18" fmla="*/ 174 h 17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06" h="174">
                        <a:moveTo>
                          <a:pt x="46" y="0"/>
                        </a:moveTo>
                        <a:lnTo>
                          <a:pt x="206" y="9"/>
                        </a:lnTo>
                        <a:lnTo>
                          <a:pt x="150" y="174"/>
                        </a:lnTo>
                        <a:lnTo>
                          <a:pt x="0" y="174"/>
                        </a:lnTo>
                        <a:lnTo>
                          <a:pt x="46" y="0"/>
                        </a:lnTo>
                        <a:close/>
                      </a:path>
                    </a:pathLst>
                  </a:custGeom>
                  <a:solidFill>
                    <a:srgbClr val="DFD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50307" name="Freeform 184"/>
                  <p:cNvSpPr>
                    <a:spLocks/>
                  </p:cNvSpPr>
                  <p:nvPr/>
                </p:nvSpPr>
                <p:spPr bwMode="auto">
                  <a:xfrm>
                    <a:off x="4521" y="2354"/>
                    <a:ext cx="97" cy="172"/>
                  </a:xfrm>
                  <a:custGeom>
                    <a:avLst/>
                    <a:gdLst>
                      <a:gd name="T0" fmla="*/ 1 w 194"/>
                      <a:gd name="T1" fmla="*/ 0 h 172"/>
                      <a:gd name="T2" fmla="*/ 2 w 194"/>
                      <a:gd name="T3" fmla="*/ 6 h 172"/>
                      <a:gd name="T4" fmla="*/ 2 w 194"/>
                      <a:gd name="T5" fmla="*/ 172 h 172"/>
                      <a:gd name="T6" fmla="*/ 0 w 194"/>
                      <a:gd name="T7" fmla="*/ 172 h 172"/>
                      <a:gd name="T8" fmla="*/ 1 w 194"/>
                      <a:gd name="T9" fmla="*/ 0 h 17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94"/>
                      <a:gd name="T16" fmla="*/ 0 h 172"/>
                      <a:gd name="T17" fmla="*/ 194 w 194"/>
                      <a:gd name="T18" fmla="*/ 172 h 17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94" h="172">
                        <a:moveTo>
                          <a:pt x="48" y="0"/>
                        </a:moveTo>
                        <a:lnTo>
                          <a:pt x="194" y="6"/>
                        </a:lnTo>
                        <a:lnTo>
                          <a:pt x="135" y="172"/>
                        </a:lnTo>
                        <a:lnTo>
                          <a:pt x="0" y="172"/>
                        </a:lnTo>
                        <a:lnTo>
                          <a:pt x="4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  <p:grpSp>
              <p:nvGrpSpPr>
                <p:cNvPr id="50279" name="Group 185"/>
                <p:cNvGrpSpPr>
                  <a:grpSpLocks/>
                </p:cNvGrpSpPr>
                <p:nvPr/>
              </p:nvGrpSpPr>
              <p:grpSpPr bwMode="auto">
                <a:xfrm>
                  <a:off x="4368" y="2347"/>
                  <a:ext cx="121" cy="194"/>
                  <a:chOff x="4368" y="2347"/>
                  <a:chExt cx="121" cy="194"/>
                </a:xfrm>
              </p:grpSpPr>
              <p:sp>
                <p:nvSpPr>
                  <p:cNvPr id="50300" name="Freeform 186"/>
                  <p:cNvSpPr>
                    <a:spLocks/>
                  </p:cNvSpPr>
                  <p:nvPr/>
                </p:nvSpPr>
                <p:spPr bwMode="auto">
                  <a:xfrm>
                    <a:off x="4368" y="2347"/>
                    <a:ext cx="116" cy="194"/>
                  </a:xfrm>
                  <a:custGeom>
                    <a:avLst/>
                    <a:gdLst>
                      <a:gd name="T0" fmla="*/ 2 w 232"/>
                      <a:gd name="T1" fmla="*/ 0 h 194"/>
                      <a:gd name="T2" fmla="*/ 0 w 232"/>
                      <a:gd name="T3" fmla="*/ 9 h 194"/>
                      <a:gd name="T4" fmla="*/ 1 w 232"/>
                      <a:gd name="T5" fmla="*/ 194 h 194"/>
                      <a:gd name="T6" fmla="*/ 2 w 232"/>
                      <a:gd name="T7" fmla="*/ 194 h 194"/>
                      <a:gd name="T8" fmla="*/ 2 w 232"/>
                      <a:gd name="T9" fmla="*/ 0 h 19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32"/>
                      <a:gd name="T16" fmla="*/ 0 h 194"/>
                      <a:gd name="T17" fmla="*/ 232 w 232"/>
                      <a:gd name="T18" fmla="*/ 194 h 19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32" h="194">
                        <a:moveTo>
                          <a:pt x="180" y="0"/>
                        </a:moveTo>
                        <a:lnTo>
                          <a:pt x="0" y="9"/>
                        </a:lnTo>
                        <a:lnTo>
                          <a:pt x="65" y="194"/>
                        </a:lnTo>
                        <a:lnTo>
                          <a:pt x="232" y="194"/>
                        </a:lnTo>
                        <a:lnTo>
                          <a:pt x="180" y="0"/>
                        </a:lnTo>
                        <a:close/>
                      </a:path>
                    </a:pathLst>
                  </a:custGeom>
                  <a:solidFill>
                    <a:srgbClr val="FFFF9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50301" name="Freeform 187"/>
                  <p:cNvSpPr>
                    <a:spLocks/>
                  </p:cNvSpPr>
                  <p:nvPr/>
                </p:nvSpPr>
                <p:spPr bwMode="auto">
                  <a:xfrm>
                    <a:off x="4373" y="2352"/>
                    <a:ext cx="112" cy="188"/>
                  </a:xfrm>
                  <a:custGeom>
                    <a:avLst/>
                    <a:gdLst>
                      <a:gd name="T0" fmla="*/ 2 w 223"/>
                      <a:gd name="T1" fmla="*/ 0 h 188"/>
                      <a:gd name="T2" fmla="*/ 0 w 223"/>
                      <a:gd name="T3" fmla="*/ 9 h 188"/>
                      <a:gd name="T4" fmla="*/ 1 w 223"/>
                      <a:gd name="T5" fmla="*/ 188 h 188"/>
                      <a:gd name="T6" fmla="*/ 2 w 223"/>
                      <a:gd name="T7" fmla="*/ 188 h 188"/>
                      <a:gd name="T8" fmla="*/ 2 w 223"/>
                      <a:gd name="T9" fmla="*/ 0 h 18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23"/>
                      <a:gd name="T16" fmla="*/ 0 h 188"/>
                      <a:gd name="T17" fmla="*/ 223 w 223"/>
                      <a:gd name="T18" fmla="*/ 188 h 18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23" h="188">
                        <a:moveTo>
                          <a:pt x="174" y="0"/>
                        </a:moveTo>
                        <a:lnTo>
                          <a:pt x="0" y="9"/>
                        </a:lnTo>
                        <a:lnTo>
                          <a:pt x="61" y="188"/>
                        </a:lnTo>
                        <a:lnTo>
                          <a:pt x="223" y="188"/>
                        </a:lnTo>
                        <a:lnTo>
                          <a:pt x="174" y="0"/>
                        </a:lnTo>
                        <a:close/>
                      </a:path>
                    </a:pathLst>
                  </a:custGeom>
                  <a:solidFill>
                    <a:srgbClr val="FFFFB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50302" name="Freeform 188"/>
                  <p:cNvSpPr>
                    <a:spLocks/>
                  </p:cNvSpPr>
                  <p:nvPr/>
                </p:nvSpPr>
                <p:spPr bwMode="auto">
                  <a:xfrm>
                    <a:off x="4383" y="2357"/>
                    <a:ext cx="104" cy="173"/>
                  </a:xfrm>
                  <a:custGeom>
                    <a:avLst/>
                    <a:gdLst>
                      <a:gd name="T0" fmla="*/ 2 w 207"/>
                      <a:gd name="T1" fmla="*/ 0 h 173"/>
                      <a:gd name="T2" fmla="*/ 0 w 207"/>
                      <a:gd name="T3" fmla="*/ 7 h 173"/>
                      <a:gd name="T4" fmla="*/ 1 w 207"/>
                      <a:gd name="T5" fmla="*/ 173 h 173"/>
                      <a:gd name="T6" fmla="*/ 2 w 207"/>
                      <a:gd name="T7" fmla="*/ 173 h 173"/>
                      <a:gd name="T8" fmla="*/ 2 w 207"/>
                      <a:gd name="T9" fmla="*/ 0 h 17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07"/>
                      <a:gd name="T16" fmla="*/ 0 h 173"/>
                      <a:gd name="T17" fmla="*/ 207 w 207"/>
                      <a:gd name="T18" fmla="*/ 173 h 17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07" h="173">
                        <a:moveTo>
                          <a:pt x="160" y="0"/>
                        </a:moveTo>
                        <a:lnTo>
                          <a:pt x="0" y="7"/>
                        </a:lnTo>
                        <a:lnTo>
                          <a:pt x="56" y="173"/>
                        </a:lnTo>
                        <a:lnTo>
                          <a:pt x="207" y="173"/>
                        </a:lnTo>
                        <a:lnTo>
                          <a:pt x="160" y="0"/>
                        </a:lnTo>
                        <a:close/>
                      </a:path>
                    </a:pathLst>
                  </a:custGeom>
                  <a:solidFill>
                    <a:srgbClr val="FFFFD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50303" name="Freeform 189"/>
                  <p:cNvSpPr>
                    <a:spLocks/>
                  </p:cNvSpPr>
                  <p:nvPr/>
                </p:nvSpPr>
                <p:spPr bwMode="auto">
                  <a:xfrm>
                    <a:off x="4393" y="2363"/>
                    <a:ext cx="96" cy="172"/>
                  </a:xfrm>
                  <a:custGeom>
                    <a:avLst/>
                    <a:gdLst>
                      <a:gd name="T0" fmla="*/ 2 w 192"/>
                      <a:gd name="T1" fmla="*/ 0 h 172"/>
                      <a:gd name="T2" fmla="*/ 0 w 192"/>
                      <a:gd name="T3" fmla="*/ 7 h 172"/>
                      <a:gd name="T4" fmla="*/ 1 w 192"/>
                      <a:gd name="T5" fmla="*/ 171 h 172"/>
                      <a:gd name="T6" fmla="*/ 2 w 192"/>
                      <a:gd name="T7" fmla="*/ 172 h 172"/>
                      <a:gd name="T8" fmla="*/ 2 w 192"/>
                      <a:gd name="T9" fmla="*/ 0 h 17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92"/>
                      <a:gd name="T16" fmla="*/ 0 h 172"/>
                      <a:gd name="T17" fmla="*/ 192 w 192"/>
                      <a:gd name="T18" fmla="*/ 172 h 17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92" h="172">
                        <a:moveTo>
                          <a:pt x="146" y="0"/>
                        </a:moveTo>
                        <a:lnTo>
                          <a:pt x="0" y="7"/>
                        </a:lnTo>
                        <a:lnTo>
                          <a:pt x="59" y="171"/>
                        </a:lnTo>
                        <a:lnTo>
                          <a:pt x="192" y="172"/>
                        </a:lnTo>
                        <a:lnTo>
                          <a:pt x="146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  <p:grpSp>
              <p:nvGrpSpPr>
                <p:cNvPr id="50280" name="Group 190"/>
                <p:cNvGrpSpPr>
                  <a:grpSpLocks/>
                </p:cNvGrpSpPr>
                <p:nvPr/>
              </p:nvGrpSpPr>
              <p:grpSpPr bwMode="auto">
                <a:xfrm>
                  <a:off x="4440" y="2318"/>
                  <a:ext cx="129" cy="238"/>
                  <a:chOff x="4440" y="2318"/>
                  <a:chExt cx="129" cy="238"/>
                </a:xfrm>
              </p:grpSpPr>
              <p:sp>
                <p:nvSpPr>
                  <p:cNvPr id="50297" name="Freeform 191"/>
                  <p:cNvSpPr>
                    <a:spLocks/>
                  </p:cNvSpPr>
                  <p:nvPr/>
                </p:nvSpPr>
                <p:spPr bwMode="auto">
                  <a:xfrm>
                    <a:off x="4440" y="2318"/>
                    <a:ext cx="129" cy="238"/>
                  </a:xfrm>
                  <a:custGeom>
                    <a:avLst/>
                    <a:gdLst>
                      <a:gd name="T0" fmla="*/ 1 w 256"/>
                      <a:gd name="T1" fmla="*/ 238 h 238"/>
                      <a:gd name="T2" fmla="*/ 0 w 256"/>
                      <a:gd name="T3" fmla="*/ 9 h 238"/>
                      <a:gd name="T4" fmla="*/ 1 w 256"/>
                      <a:gd name="T5" fmla="*/ 0 h 238"/>
                      <a:gd name="T6" fmla="*/ 3 w 256"/>
                      <a:gd name="T7" fmla="*/ 6 h 238"/>
                      <a:gd name="T8" fmla="*/ 2 w 256"/>
                      <a:gd name="T9" fmla="*/ 238 h 238"/>
                      <a:gd name="T10" fmla="*/ 1 w 256"/>
                      <a:gd name="T11" fmla="*/ 238 h 23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56"/>
                      <a:gd name="T19" fmla="*/ 0 h 238"/>
                      <a:gd name="T20" fmla="*/ 256 w 256"/>
                      <a:gd name="T21" fmla="*/ 238 h 23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56" h="238">
                        <a:moveTo>
                          <a:pt x="33" y="238"/>
                        </a:moveTo>
                        <a:lnTo>
                          <a:pt x="0" y="9"/>
                        </a:lnTo>
                        <a:lnTo>
                          <a:pt x="126" y="0"/>
                        </a:lnTo>
                        <a:lnTo>
                          <a:pt x="256" y="6"/>
                        </a:lnTo>
                        <a:lnTo>
                          <a:pt x="246" y="238"/>
                        </a:lnTo>
                        <a:lnTo>
                          <a:pt x="33" y="238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50298" name="Freeform 192"/>
                  <p:cNvSpPr>
                    <a:spLocks/>
                  </p:cNvSpPr>
                  <p:nvPr/>
                </p:nvSpPr>
                <p:spPr bwMode="auto">
                  <a:xfrm>
                    <a:off x="4446" y="2326"/>
                    <a:ext cx="119" cy="221"/>
                  </a:xfrm>
                  <a:custGeom>
                    <a:avLst/>
                    <a:gdLst>
                      <a:gd name="T0" fmla="*/ 0 w 239"/>
                      <a:gd name="T1" fmla="*/ 221 h 221"/>
                      <a:gd name="T2" fmla="*/ 0 w 239"/>
                      <a:gd name="T3" fmla="*/ 6 h 221"/>
                      <a:gd name="T4" fmla="*/ 0 w 239"/>
                      <a:gd name="T5" fmla="*/ 0 h 221"/>
                      <a:gd name="T6" fmla="*/ 1 w 239"/>
                      <a:gd name="T7" fmla="*/ 4 h 221"/>
                      <a:gd name="T8" fmla="*/ 1 w 239"/>
                      <a:gd name="T9" fmla="*/ 221 h 221"/>
                      <a:gd name="T10" fmla="*/ 0 w 239"/>
                      <a:gd name="T11" fmla="*/ 221 h 22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39"/>
                      <a:gd name="T19" fmla="*/ 0 h 221"/>
                      <a:gd name="T20" fmla="*/ 239 w 239"/>
                      <a:gd name="T21" fmla="*/ 221 h 221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39" h="221">
                        <a:moveTo>
                          <a:pt x="30" y="221"/>
                        </a:moveTo>
                        <a:lnTo>
                          <a:pt x="0" y="6"/>
                        </a:lnTo>
                        <a:lnTo>
                          <a:pt x="117" y="0"/>
                        </a:lnTo>
                        <a:lnTo>
                          <a:pt x="239" y="4"/>
                        </a:lnTo>
                        <a:lnTo>
                          <a:pt x="231" y="221"/>
                        </a:lnTo>
                        <a:lnTo>
                          <a:pt x="30" y="221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sp>
                <p:nvSpPr>
                  <p:cNvPr id="50299" name="Freeform 193"/>
                  <p:cNvSpPr>
                    <a:spLocks/>
                  </p:cNvSpPr>
                  <p:nvPr/>
                </p:nvSpPr>
                <p:spPr bwMode="auto">
                  <a:xfrm>
                    <a:off x="4448" y="2334"/>
                    <a:ext cx="114" cy="210"/>
                  </a:xfrm>
                  <a:custGeom>
                    <a:avLst/>
                    <a:gdLst>
                      <a:gd name="T0" fmla="*/ 1 w 226"/>
                      <a:gd name="T1" fmla="*/ 210 h 210"/>
                      <a:gd name="T2" fmla="*/ 0 w 226"/>
                      <a:gd name="T3" fmla="*/ 8 h 210"/>
                      <a:gd name="T4" fmla="*/ 1 w 226"/>
                      <a:gd name="T5" fmla="*/ 0 h 210"/>
                      <a:gd name="T6" fmla="*/ 2 w 226"/>
                      <a:gd name="T7" fmla="*/ 6 h 210"/>
                      <a:gd name="T8" fmla="*/ 2 w 226"/>
                      <a:gd name="T9" fmla="*/ 210 h 210"/>
                      <a:gd name="T10" fmla="*/ 1 w 226"/>
                      <a:gd name="T11" fmla="*/ 210 h 21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6"/>
                      <a:gd name="T19" fmla="*/ 0 h 210"/>
                      <a:gd name="T20" fmla="*/ 226 w 226"/>
                      <a:gd name="T21" fmla="*/ 210 h 21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6" h="210">
                        <a:moveTo>
                          <a:pt x="29" y="210"/>
                        </a:moveTo>
                        <a:lnTo>
                          <a:pt x="0" y="8"/>
                        </a:lnTo>
                        <a:lnTo>
                          <a:pt x="111" y="0"/>
                        </a:lnTo>
                        <a:lnTo>
                          <a:pt x="226" y="6"/>
                        </a:lnTo>
                        <a:lnTo>
                          <a:pt x="218" y="210"/>
                        </a:lnTo>
                        <a:lnTo>
                          <a:pt x="29" y="21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</p:grpSp>
            <p:grpSp>
              <p:nvGrpSpPr>
                <p:cNvPr id="50281" name="Group 194"/>
                <p:cNvGrpSpPr>
                  <a:grpSpLocks/>
                </p:cNvGrpSpPr>
                <p:nvPr/>
              </p:nvGrpSpPr>
              <p:grpSpPr bwMode="auto">
                <a:xfrm>
                  <a:off x="4360" y="2528"/>
                  <a:ext cx="300" cy="360"/>
                  <a:chOff x="4360" y="2528"/>
                  <a:chExt cx="300" cy="360"/>
                </a:xfrm>
              </p:grpSpPr>
              <p:sp>
                <p:nvSpPr>
                  <p:cNvPr id="50282" name="Freeform 195"/>
                  <p:cNvSpPr>
                    <a:spLocks/>
                  </p:cNvSpPr>
                  <p:nvPr/>
                </p:nvSpPr>
                <p:spPr bwMode="auto">
                  <a:xfrm>
                    <a:off x="4360" y="2528"/>
                    <a:ext cx="300" cy="360"/>
                  </a:xfrm>
                  <a:custGeom>
                    <a:avLst/>
                    <a:gdLst>
                      <a:gd name="T0" fmla="*/ 4 w 601"/>
                      <a:gd name="T1" fmla="*/ 0 h 360"/>
                      <a:gd name="T2" fmla="*/ 0 w 601"/>
                      <a:gd name="T3" fmla="*/ 0 h 360"/>
                      <a:gd name="T4" fmla="*/ 0 w 601"/>
                      <a:gd name="T5" fmla="*/ 12 h 360"/>
                      <a:gd name="T6" fmla="*/ 0 w 601"/>
                      <a:gd name="T7" fmla="*/ 23 h 360"/>
                      <a:gd name="T8" fmla="*/ 0 w 601"/>
                      <a:gd name="T9" fmla="*/ 36 h 360"/>
                      <a:gd name="T10" fmla="*/ 0 w 601"/>
                      <a:gd name="T11" fmla="*/ 47 h 360"/>
                      <a:gd name="T12" fmla="*/ 0 w 601"/>
                      <a:gd name="T13" fmla="*/ 62 h 360"/>
                      <a:gd name="T14" fmla="*/ 0 w 601"/>
                      <a:gd name="T15" fmla="*/ 74 h 360"/>
                      <a:gd name="T16" fmla="*/ 0 w 601"/>
                      <a:gd name="T17" fmla="*/ 88 h 360"/>
                      <a:gd name="T18" fmla="*/ 0 w 601"/>
                      <a:gd name="T19" fmla="*/ 102 h 360"/>
                      <a:gd name="T20" fmla="*/ 0 w 601"/>
                      <a:gd name="T21" fmla="*/ 119 h 360"/>
                      <a:gd name="T22" fmla="*/ 0 w 601"/>
                      <a:gd name="T23" fmla="*/ 136 h 360"/>
                      <a:gd name="T24" fmla="*/ 0 w 601"/>
                      <a:gd name="T25" fmla="*/ 160 h 360"/>
                      <a:gd name="T26" fmla="*/ 0 w 601"/>
                      <a:gd name="T27" fmla="*/ 188 h 360"/>
                      <a:gd name="T28" fmla="*/ 0 w 601"/>
                      <a:gd name="T29" fmla="*/ 214 h 360"/>
                      <a:gd name="T30" fmla="*/ 0 w 601"/>
                      <a:gd name="T31" fmla="*/ 235 h 360"/>
                      <a:gd name="T32" fmla="*/ 0 w 601"/>
                      <a:gd name="T33" fmla="*/ 255 h 360"/>
                      <a:gd name="T34" fmla="*/ 0 w 601"/>
                      <a:gd name="T35" fmla="*/ 273 h 360"/>
                      <a:gd name="T36" fmla="*/ 0 w 601"/>
                      <a:gd name="T37" fmla="*/ 295 h 360"/>
                      <a:gd name="T38" fmla="*/ 0 w 601"/>
                      <a:gd name="T39" fmla="*/ 312 h 360"/>
                      <a:gd name="T40" fmla="*/ 0 w 601"/>
                      <a:gd name="T41" fmla="*/ 333 h 360"/>
                      <a:gd name="T42" fmla="*/ 0 w 601"/>
                      <a:gd name="T43" fmla="*/ 360 h 360"/>
                      <a:gd name="T44" fmla="*/ 4 w 601"/>
                      <a:gd name="T45" fmla="*/ 360 h 360"/>
                      <a:gd name="T46" fmla="*/ 4 w 601"/>
                      <a:gd name="T47" fmla="*/ 343 h 360"/>
                      <a:gd name="T48" fmla="*/ 4 w 601"/>
                      <a:gd name="T49" fmla="*/ 325 h 360"/>
                      <a:gd name="T50" fmla="*/ 4 w 601"/>
                      <a:gd name="T51" fmla="*/ 312 h 360"/>
                      <a:gd name="T52" fmla="*/ 4 w 601"/>
                      <a:gd name="T53" fmla="*/ 297 h 360"/>
                      <a:gd name="T54" fmla="*/ 4 w 601"/>
                      <a:gd name="T55" fmla="*/ 279 h 360"/>
                      <a:gd name="T56" fmla="*/ 4 w 601"/>
                      <a:gd name="T57" fmla="*/ 262 h 360"/>
                      <a:gd name="T58" fmla="*/ 4 w 601"/>
                      <a:gd name="T59" fmla="*/ 245 h 360"/>
                      <a:gd name="T60" fmla="*/ 4 w 601"/>
                      <a:gd name="T61" fmla="*/ 228 h 360"/>
                      <a:gd name="T62" fmla="*/ 4 w 601"/>
                      <a:gd name="T63" fmla="*/ 213 h 360"/>
                      <a:gd name="T64" fmla="*/ 4 w 601"/>
                      <a:gd name="T65" fmla="*/ 196 h 360"/>
                      <a:gd name="T66" fmla="*/ 4 w 601"/>
                      <a:gd name="T67" fmla="*/ 179 h 360"/>
                      <a:gd name="T68" fmla="*/ 4 w 601"/>
                      <a:gd name="T69" fmla="*/ 162 h 360"/>
                      <a:gd name="T70" fmla="*/ 4 w 601"/>
                      <a:gd name="T71" fmla="*/ 145 h 360"/>
                      <a:gd name="T72" fmla="*/ 4 w 601"/>
                      <a:gd name="T73" fmla="*/ 131 h 360"/>
                      <a:gd name="T74" fmla="*/ 4 w 601"/>
                      <a:gd name="T75" fmla="*/ 117 h 360"/>
                      <a:gd name="T76" fmla="*/ 4 w 601"/>
                      <a:gd name="T77" fmla="*/ 102 h 360"/>
                      <a:gd name="T78" fmla="*/ 4 w 601"/>
                      <a:gd name="T79" fmla="*/ 87 h 360"/>
                      <a:gd name="T80" fmla="*/ 4 w 601"/>
                      <a:gd name="T81" fmla="*/ 72 h 360"/>
                      <a:gd name="T82" fmla="*/ 4 w 601"/>
                      <a:gd name="T83" fmla="*/ 57 h 360"/>
                      <a:gd name="T84" fmla="*/ 4 w 601"/>
                      <a:gd name="T85" fmla="*/ 43 h 360"/>
                      <a:gd name="T86" fmla="*/ 4 w 601"/>
                      <a:gd name="T87" fmla="*/ 27 h 360"/>
                      <a:gd name="T88" fmla="*/ 4 w 601"/>
                      <a:gd name="T89" fmla="*/ 12 h 360"/>
                      <a:gd name="T90" fmla="*/ 4 w 601"/>
                      <a:gd name="T91" fmla="*/ 0 h 360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w 601"/>
                      <a:gd name="T139" fmla="*/ 0 h 360"/>
                      <a:gd name="T140" fmla="*/ 601 w 601"/>
                      <a:gd name="T141" fmla="*/ 360 h 360"/>
                    </a:gdLst>
                    <a:ahLst/>
                    <a:cxnLst>
                      <a:cxn ang="T92">
                        <a:pos x="T0" y="T1"/>
                      </a:cxn>
                      <a:cxn ang="T93">
                        <a:pos x="T2" y="T3"/>
                      </a:cxn>
                      <a:cxn ang="T94">
                        <a:pos x="T4" y="T5"/>
                      </a:cxn>
                      <a:cxn ang="T95">
                        <a:pos x="T6" y="T7"/>
                      </a:cxn>
                      <a:cxn ang="T96">
                        <a:pos x="T8" y="T9"/>
                      </a:cxn>
                      <a:cxn ang="T97">
                        <a:pos x="T10" y="T11"/>
                      </a:cxn>
                      <a:cxn ang="T98">
                        <a:pos x="T12" y="T13"/>
                      </a:cxn>
                      <a:cxn ang="T99">
                        <a:pos x="T14" y="T15"/>
                      </a:cxn>
                      <a:cxn ang="T100">
                        <a:pos x="T16" y="T17"/>
                      </a:cxn>
                      <a:cxn ang="T101">
                        <a:pos x="T18" y="T19"/>
                      </a:cxn>
                      <a:cxn ang="T102">
                        <a:pos x="T20" y="T21"/>
                      </a:cxn>
                      <a:cxn ang="T103">
                        <a:pos x="T22" y="T23"/>
                      </a:cxn>
                      <a:cxn ang="T104">
                        <a:pos x="T24" y="T25"/>
                      </a:cxn>
                      <a:cxn ang="T105">
                        <a:pos x="T26" y="T27"/>
                      </a:cxn>
                      <a:cxn ang="T106">
                        <a:pos x="T28" y="T29"/>
                      </a:cxn>
                      <a:cxn ang="T107">
                        <a:pos x="T30" y="T31"/>
                      </a:cxn>
                      <a:cxn ang="T108">
                        <a:pos x="T32" y="T33"/>
                      </a:cxn>
                      <a:cxn ang="T109">
                        <a:pos x="T34" y="T35"/>
                      </a:cxn>
                      <a:cxn ang="T110">
                        <a:pos x="T36" y="T37"/>
                      </a:cxn>
                      <a:cxn ang="T111">
                        <a:pos x="T38" y="T39"/>
                      </a:cxn>
                      <a:cxn ang="T112">
                        <a:pos x="T40" y="T41"/>
                      </a:cxn>
                      <a:cxn ang="T113">
                        <a:pos x="T42" y="T43"/>
                      </a:cxn>
                      <a:cxn ang="T114">
                        <a:pos x="T44" y="T45"/>
                      </a:cxn>
                      <a:cxn ang="T115">
                        <a:pos x="T46" y="T47"/>
                      </a:cxn>
                      <a:cxn ang="T116">
                        <a:pos x="T48" y="T49"/>
                      </a:cxn>
                      <a:cxn ang="T117">
                        <a:pos x="T50" y="T51"/>
                      </a:cxn>
                      <a:cxn ang="T118">
                        <a:pos x="T52" y="T53"/>
                      </a:cxn>
                      <a:cxn ang="T119">
                        <a:pos x="T54" y="T55"/>
                      </a:cxn>
                      <a:cxn ang="T120">
                        <a:pos x="T56" y="T57"/>
                      </a:cxn>
                      <a:cxn ang="T121">
                        <a:pos x="T58" y="T59"/>
                      </a:cxn>
                      <a:cxn ang="T122">
                        <a:pos x="T60" y="T61"/>
                      </a:cxn>
                      <a:cxn ang="T123">
                        <a:pos x="T62" y="T63"/>
                      </a:cxn>
                      <a:cxn ang="T124">
                        <a:pos x="T64" y="T65"/>
                      </a:cxn>
                      <a:cxn ang="T125">
                        <a:pos x="T66" y="T67"/>
                      </a:cxn>
                      <a:cxn ang="T126">
                        <a:pos x="T68" y="T69"/>
                      </a:cxn>
                      <a:cxn ang="T127">
                        <a:pos x="T70" y="T71"/>
                      </a:cxn>
                      <a:cxn ang="T128">
                        <a:pos x="T72" y="T73"/>
                      </a:cxn>
                      <a:cxn ang="T129">
                        <a:pos x="T74" y="T75"/>
                      </a:cxn>
                      <a:cxn ang="T130">
                        <a:pos x="T76" y="T77"/>
                      </a:cxn>
                      <a:cxn ang="T131">
                        <a:pos x="T78" y="T79"/>
                      </a:cxn>
                      <a:cxn ang="T132">
                        <a:pos x="T80" y="T81"/>
                      </a:cxn>
                      <a:cxn ang="T133">
                        <a:pos x="T82" y="T83"/>
                      </a:cxn>
                      <a:cxn ang="T134">
                        <a:pos x="T84" y="T85"/>
                      </a:cxn>
                      <a:cxn ang="T135">
                        <a:pos x="T86" y="T87"/>
                      </a:cxn>
                      <a:cxn ang="T136">
                        <a:pos x="T88" y="T89"/>
                      </a:cxn>
                      <a:cxn ang="T137">
                        <a:pos x="T90" y="T91"/>
                      </a:cxn>
                    </a:cxnLst>
                    <a:rect l="T138" t="T139" r="T140" b="T141"/>
                    <a:pathLst>
                      <a:path w="601" h="360">
                        <a:moveTo>
                          <a:pt x="546" y="0"/>
                        </a:moveTo>
                        <a:lnTo>
                          <a:pt x="55" y="0"/>
                        </a:lnTo>
                        <a:lnTo>
                          <a:pt x="48" y="12"/>
                        </a:lnTo>
                        <a:lnTo>
                          <a:pt x="42" y="23"/>
                        </a:lnTo>
                        <a:lnTo>
                          <a:pt x="35" y="36"/>
                        </a:lnTo>
                        <a:lnTo>
                          <a:pt x="30" y="47"/>
                        </a:lnTo>
                        <a:lnTo>
                          <a:pt x="25" y="62"/>
                        </a:lnTo>
                        <a:lnTo>
                          <a:pt x="20" y="74"/>
                        </a:lnTo>
                        <a:lnTo>
                          <a:pt x="16" y="88"/>
                        </a:lnTo>
                        <a:lnTo>
                          <a:pt x="13" y="102"/>
                        </a:lnTo>
                        <a:lnTo>
                          <a:pt x="7" y="119"/>
                        </a:lnTo>
                        <a:lnTo>
                          <a:pt x="4" y="136"/>
                        </a:lnTo>
                        <a:lnTo>
                          <a:pt x="2" y="160"/>
                        </a:lnTo>
                        <a:lnTo>
                          <a:pt x="0" y="188"/>
                        </a:lnTo>
                        <a:lnTo>
                          <a:pt x="2" y="214"/>
                        </a:lnTo>
                        <a:lnTo>
                          <a:pt x="4" y="235"/>
                        </a:lnTo>
                        <a:lnTo>
                          <a:pt x="7" y="255"/>
                        </a:lnTo>
                        <a:lnTo>
                          <a:pt x="11" y="273"/>
                        </a:lnTo>
                        <a:lnTo>
                          <a:pt x="16" y="295"/>
                        </a:lnTo>
                        <a:lnTo>
                          <a:pt x="21" y="312"/>
                        </a:lnTo>
                        <a:lnTo>
                          <a:pt x="30" y="333"/>
                        </a:lnTo>
                        <a:lnTo>
                          <a:pt x="42" y="360"/>
                        </a:lnTo>
                        <a:lnTo>
                          <a:pt x="560" y="360"/>
                        </a:lnTo>
                        <a:lnTo>
                          <a:pt x="567" y="343"/>
                        </a:lnTo>
                        <a:lnTo>
                          <a:pt x="574" y="325"/>
                        </a:lnTo>
                        <a:lnTo>
                          <a:pt x="581" y="312"/>
                        </a:lnTo>
                        <a:lnTo>
                          <a:pt x="585" y="297"/>
                        </a:lnTo>
                        <a:lnTo>
                          <a:pt x="590" y="279"/>
                        </a:lnTo>
                        <a:lnTo>
                          <a:pt x="594" y="262"/>
                        </a:lnTo>
                        <a:lnTo>
                          <a:pt x="597" y="245"/>
                        </a:lnTo>
                        <a:lnTo>
                          <a:pt x="599" y="228"/>
                        </a:lnTo>
                        <a:lnTo>
                          <a:pt x="601" y="213"/>
                        </a:lnTo>
                        <a:lnTo>
                          <a:pt x="601" y="196"/>
                        </a:lnTo>
                        <a:lnTo>
                          <a:pt x="601" y="179"/>
                        </a:lnTo>
                        <a:lnTo>
                          <a:pt x="599" y="162"/>
                        </a:lnTo>
                        <a:lnTo>
                          <a:pt x="597" y="145"/>
                        </a:lnTo>
                        <a:lnTo>
                          <a:pt x="595" y="131"/>
                        </a:lnTo>
                        <a:lnTo>
                          <a:pt x="594" y="117"/>
                        </a:lnTo>
                        <a:lnTo>
                          <a:pt x="590" y="102"/>
                        </a:lnTo>
                        <a:lnTo>
                          <a:pt x="585" y="87"/>
                        </a:lnTo>
                        <a:lnTo>
                          <a:pt x="581" y="72"/>
                        </a:lnTo>
                        <a:lnTo>
                          <a:pt x="574" y="57"/>
                        </a:lnTo>
                        <a:lnTo>
                          <a:pt x="569" y="43"/>
                        </a:lnTo>
                        <a:lnTo>
                          <a:pt x="560" y="27"/>
                        </a:lnTo>
                        <a:lnTo>
                          <a:pt x="553" y="12"/>
                        </a:lnTo>
                        <a:lnTo>
                          <a:pt x="546" y="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AR"/>
                  </a:p>
                </p:txBody>
              </p:sp>
              <p:grpSp>
                <p:nvGrpSpPr>
                  <p:cNvPr id="50283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4455" y="2600"/>
                    <a:ext cx="115" cy="59"/>
                    <a:chOff x="4455" y="2600"/>
                    <a:chExt cx="115" cy="59"/>
                  </a:xfrm>
                </p:grpSpPr>
                <p:sp>
                  <p:nvSpPr>
                    <p:cNvPr id="50292" name="Freeform 197"/>
                    <p:cNvSpPr>
                      <a:spLocks/>
                    </p:cNvSpPr>
                    <p:nvPr/>
                  </p:nvSpPr>
                  <p:spPr bwMode="auto">
                    <a:xfrm>
                      <a:off x="4455" y="2605"/>
                      <a:ext cx="115" cy="54"/>
                    </a:xfrm>
                    <a:custGeom>
                      <a:avLst/>
                      <a:gdLst>
                        <a:gd name="T0" fmla="*/ 1 w 230"/>
                        <a:gd name="T1" fmla="*/ 21 h 54"/>
                        <a:gd name="T2" fmla="*/ 1 w 230"/>
                        <a:gd name="T3" fmla="*/ 43 h 54"/>
                        <a:gd name="T4" fmla="*/ 2 w 230"/>
                        <a:gd name="T5" fmla="*/ 43 h 54"/>
                        <a:gd name="T6" fmla="*/ 2 w 230"/>
                        <a:gd name="T7" fmla="*/ 17 h 54"/>
                        <a:gd name="T8" fmla="*/ 2 w 230"/>
                        <a:gd name="T9" fmla="*/ 0 h 54"/>
                        <a:gd name="T10" fmla="*/ 2 w 230"/>
                        <a:gd name="T11" fmla="*/ 37 h 54"/>
                        <a:gd name="T12" fmla="*/ 2 w 230"/>
                        <a:gd name="T13" fmla="*/ 54 h 54"/>
                        <a:gd name="T14" fmla="*/ 1 w 230"/>
                        <a:gd name="T15" fmla="*/ 54 h 54"/>
                        <a:gd name="T16" fmla="*/ 0 w 230"/>
                        <a:gd name="T17" fmla="*/ 21 h 54"/>
                        <a:gd name="T18" fmla="*/ 1 w 230"/>
                        <a:gd name="T19" fmla="*/ 21 h 54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230"/>
                        <a:gd name="T31" fmla="*/ 0 h 54"/>
                        <a:gd name="T32" fmla="*/ 230 w 230"/>
                        <a:gd name="T33" fmla="*/ 54 h 54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230" h="54">
                          <a:moveTo>
                            <a:pt x="15" y="21"/>
                          </a:moveTo>
                          <a:lnTo>
                            <a:pt x="35" y="43"/>
                          </a:lnTo>
                          <a:lnTo>
                            <a:pt x="221" y="43"/>
                          </a:lnTo>
                          <a:lnTo>
                            <a:pt x="197" y="17"/>
                          </a:lnTo>
                          <a:lnTo>
                            <a:pt x="197" y="0"/>
                          </a:lnTo>
                          <a:lnTo>
                            <a:pt x="230" y="37"/>
                          </a:lnTo>
                          <a:lnTo>
                            <a:pt x="230" y="54"/>
                          </a:lnTo>
                          <a:lnTo>
                            <a:pt x="31" y="54"/>
                          </a:lnTo>
                          <a:lnTo>
                            <a:pt x="0" y="21"/>
                          </a:lnTo>
                          <a:lnTo>
                            <a:pt x="15" y="21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293" name="Freeform 198"/>
                    <p:cNvSpPr>
                      <a:spLocks/>
                    </p:cNvSpPr>
                    <p:nvPr/>
                  </p:nvSpPr>
                  <p:spPr bwMode="auto">
                    <a:xfrm>
                      <a:off x="4455" y="2600"/>
                      <a:ext cx="53" cy="27"/>
                    </a:xfrm>
                    <a:custGeom>
                      <a:avLst/>
                      <a:gdLst>
                        <a:gd name="T0" fmla="*/ 1 w 104"/>
                        <a:gd name="T1" fmla="*/ 9 h 27"/>
                        <a:gd name="T2" fmla="*/ 1 w 104"/>
                        <a:gd name="T3" fmla="*/ 0 h 27"/>
                        <a:gd name="T4" fmla="*/ 1 w 104"/>
                        <a:gd name="T5" fmla="*/ 0 h 27"/>
                        <a:gd name="T6" fmla="*/ 0 w 104"/>
                        <a:gd name="T7" fmla="*/ 9 h 27"/>
                        <a:gd name="T8" fmla="*/ 0 w 104"/>
                        <a:gd name="T9" fmla="*/ 27 h 27"/>
                        <a:gd name="T10" fmla="*/ 1 w 104"/>
                        <a:gd name="T11" fmla="*/ 27 h 27"/>
                        <a:gd name="T12" fmla="*/ 1 w 104"/>
                        <a:gd name="T13" fmla="*/ 9 h 27"/>
                        <a:gd name="T14" fmla="*/ 1 w 104"/>
                        <a:gd name="T15" fmla="*/ 9 h 27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104"/>
                        <a:gd name="T25" fmla="*/ 0 h 27"/>
                        <a:gd name="T26" fmla="*/ 104 w 104"/>
                        <a:gd name="T27" fmla="*/ 27 h 27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104" h="27">
                          <a:moveTo>
                            <a:pt x="10" y="9"/>
                          </a:moveTo>
                          <a:lnTo>
                            <a:pt x="14" y="0"/>
                          </a:lnTo>
                          <a:lnTo>
                            <a:pt x="5" y="0"/>
                          </a:lnTo>
                          <a:lnTo>
                            <a:pt x="0" y="9"/>
                          </a:lnTo>
                          <a:lnTo>
                            <a:pt x="0" y="27"/>
                          </a:lnTo>
                          <a:lnTo>
                            <a:pt x="104" y="27"/>
                          </a:lnTo>
                          <a:lnTo>
                            <a:pt x="104" y="9"/>
                          </a:lnTo>
                          <a:lnTo>
                            <a:pt x="10" y="9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294" name="Freeform 199"/>
                    <p:cNvSpPr>
                      <a:spLocks/>
                    </p:cNvSpPr>
                    <p:nvPr/>
                  </p:nvSpPr>
                  <p:spPr bwMode="auto">
                    <a:xfrm>
                      <a:off x="4503" y="2600"/>
                      <a:ext cx="53" cy="27"/>
                    </a:xfrm>
                    <a:custGeom>
                      <a:avLst/>
                      <a:gdLst>
                        <a:gd name="T0" fmla="*/ 1 w 104"/>
                        <a:gd name="T1" fmla="*/ 9 h 27"/>
                        <a:gd name="T2" fmla="*/ 1 w 104"/>
                        <a:gd name="T3" fmla="*/ 0 h 27"/>
                        <a:gd name="T4" fmla="*/ 1 w 104"/>
                        <a:gd name="T5" fmla="*/ 0 h 27"/>
                        <a:gd name="T6" fmla="*/ 1 w 104"/>
                        <a:gd name="T7" fmla="*/ 9 h 27"/>
                        <a:gd name="T8" fmla="*/ 1 w 104"/>
                        <a:gd name="T9" fmla="*/ 27 h 27"/>
                        <a:gd name="T10" fmla="*/ 0 w 104"/>
                        <a:gd name="T11" fmla="*/ 27 h 27"/>
                        <a:gd name="T12" fmla="*/ 0 w 104"/>
                        <a:gd name="T13" fmla="*/ 9 h 27"/>
                        <a:gd name="T14" fmla="*/ 1 w 104"/>
                        <a:gd name="T15" fmla="*/ 9 h 27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104"/>
                        <a:gd name="T25" fmla="*/ 0 h 27"/>
                        <a:gd name="T26" fmla="*/ 104 w 104"/>
                        <a:gd name="T27" fmla="*/ 27 h 27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104" h="27">
                          <a:moveTo>
                            <a:pt x="94" y="9"/>
                          </a:moveTo>
                          <a:lnTo>
                            <a:pt x="90" y="0"/>
                          </a:lnTo>
                          <a:lnTo>
                            <a:pt x="99" y="0"/>
                          </a:lnTo>
                          <a:lnTo>
                            <a:pt x="104" y="9"/>
                          </a:lnTo>
                          <a:lnTo>
                            <a:pt x="104" y="27"/>
                          </a:lnTo>
                          <a:lnTo>
                            <a:pt x="0" y="27"/>
                          </a:lnTo>
                          <a:lnTo>
                            <a:pt x="0" y="9"/>
                          </a:lnTo>
                          <a:lnTo>
                            <a:pt x="94" y="9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295" name="Freeform 200"/>
                    <p:cNvSpPr>
                      <a:spLocks/>
                    </p:cNvSpPr>
                    <p:nvPr/>
                  </p:nvSpPr>
                  <p:spPr bwMode="auto">
                    <a:xfrm>
                      <a:off x="4455" y="2600"/>
                      <a:ext cx="7" cy="9"/>
                    </a:xfrm>
                    <a:custGeom>
                      <a:avLst/>
                      <a:gdLst>
                        <a:gd name="T0" fmla="*/ 1 w 14"/>
                        <a:gd name="T1" fmla="*/ 9 h 9"/>
                        <a:gd name="T2" fmla="*/ 1 w 14"/>
                        <a:gd name="T3" fmla="*/ 0 h 9"/>
                        <a:gd name="T4" fmla="*/ 1 w 14"/>
                        <a:gd name="T5" fmla="*/ 0 h 9"/>
                        <a:gd name="T6" fmla="*/ 0 w 14"/>
                        <a:gd name="T7" fmla="*/ 9 h 9"/>
                        <a:gd name="T8" fmla="*/ 1 w 14"/>
                        <a:gd name="T9" fmla="*/ 9 h 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9"/>
                        <a:gd name="T17" fmla="*/ 14 w 14"/>
                        <a:gd name="T18" fmla="*/ 9 h 9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9">
                          <a:moveTo>
                            <a:pt x="10" y="9"/>
                          </a:moveTo>
                          <a:lnTo>
                            <a:pt x="14" y="0"/>
                          </a:lnTo>
                          <a:lnTo>
                            <a:pt x="5" y="0"/>
                          </a:lnTo>
                          <a:lnTo>
                            <a:pt x="0" y="9"/>
                          </a:lnTo>
                          <a:lnTo>
                            <a:pt x="10" y="9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  <p:sp>
                  <p:nvSpPr>
                    <p:cNvPr id="50296" name="Freeform 201"/>
                    <p:cNvSpPr>
                      <a:spLocks/>
                    </p:cNvSpPr>
                    <p:nvPr/>
                  </p:nvSpPr>
                  <p:spPr bwMode="auto">
                    <a:xfrm>
                      <a:off x="4549" y="2600"/>
                      <a:ext cx="7" cy="9"/>
                    </a:xfrm>
                    <a:custGeom>
                      <a:avLst/>
                      <a:gdLst>
                        <a:gd name="T0" fmla="*/ 1 w 14"/>
                        <a:gd name="T1" fmla="*/ 9 h 9"/>
                        <a:gd name="T2" fmla="*/ 0 w 14"/>
                        <a:gd name="T3" fmla="*/ 0 h 9"/>
                        <a:gd name="T4" fmla="*/ 1 w 14"/>
                        <a:gd name="T5" fmla="*/ 0 h 9"/>
                        <a:gd name="T6" fmla="*/ 1 w 14"/>
                        <a:gd name="T7" fmla="*/ 9 h 9"/>
                        <a:gd name="T8" fmla="*/ 1 w 14"/>
                        <a:gd name="T9" fmla="*/ 9 h 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9"/>
                        <a:gd name="T17" fmla="*/ 14 w 14"/>
                        <a:gd name="T18" fmla="*/ 9 h 9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9">
                          <a:moveTo>
                            <a:pt x="4" y="9"/>
                          </a:moveTo>
                          <a:lnTo>
                            <a:pt x="0" y="0"/>
                          </a:lnTo>
                          <a:lnTo>
                            <a:pt x="9" y="0"/>
                          </a:lnTo>
                          <a:lnTo>
                            <a:pt x="14" y="9"/>
                          </a:lnTo>
                          <a:lnTo>
                            <a:pt x="4" y="9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AR"/>
                    </a:p>
                  </p:txBody>
                </p:sp>
              </p:grpSp>
              <p:sp>
                <p:nvSpPr>
                  <p:cNvPr id="50284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4452" y="2739"/>
                    <a:ext cx="111" cy="58"/>
                  </a:xfrm>
                  <a:prstGeom prst="rect">
                    <a:avLst/>
                  </a:prstGeom>
                  <a:solidFill>
                    <a:srgbClr val="808000"/>
                  </a:solidFill>
                  <a:ln w="31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marL="469900" indent="-469900" eaLnBrk="1" hangingPunct="1"/>
                    <a:endParaRPr lang="es-ES"/>
                  </a:p>
                </p:txBody>
              </p:sp>
              <p:sp>
                <p:nvSpPr>
                  <p:cNvPr id="50285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4458" y="2746"/>
                    <a:ext cx="98" cy="45"/>
                  </a:xfrm>
                  <a:prstGeom prst="rect">
                    <a:avLst/>
                  </a:prstGeom>
                  <a:solidFill>
                    <a:srgbClr val="FFFF00"/>
                  </a:solidFill>
                  <a:ln w="31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marL="469900" indent="-469900" eaLnBrk="1" hangingPunct="1"/>
                    <a:endParaRPr lang="es-ES"/>
                  </a:p>
                </p:txBody>
              </p:sp>
              <p:grpSp>
                <p:nvGrpSpPr>
                  <p:cNvPr id="50286" name="Group 204"/>
                  <p:cNvGrpSpPr>
                    <a:grpSpLocks/>
                  </p:cNvGrpSpPr>
                  <p:nvPr/>
                </p:nvGrpSpPr>
                <p:grpSpPr bwMode="auto">
                  <a:xfrm>
                    <a:off x="4493" y="2811"/>
                    <a:ext cx="29" cy="51"/>
                    <a:chOff x="4493" y="2811"/>
                    <a:chExt cx="29" cy="51"/>
                  </a:xfrm>
                </p:grpSpPr>
                <p:sp>
                  <p:nvSpPr>
                    <p:cNvPr id="50287" name="Oval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95" y="2814"/>
                      <a:ext cx="27" cy="48"/>
                    </a:xfrm>
                    <a:prstGeom prst="ellipse">
                      <a:avLst/>
                    </a:prstGeom>
                    <a:solidFill>
                      <a:srgbClr val="3F3F3F"/>
                    </a:solidFill>
                    <a:ln w="3175">
                      <a:solidFill>
                        <a:srgbClr val="3F3F3F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469900" indent="-469900" eaLnBrk="1" hangingPunct="1"/>
                      <a:endParaRPr lang="es-ES"/>
                    </a:p>
                  </p:txBody>
                </p:sp>
                <p:grpSp>
                  <p:nvGrpSpPr>
                    <p:cNvPr id="50288" name="Group 20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493" y="2811"/>
                      <a:ext cx="27" cy="48"/>
                      <a:chOff x="4493" y="2811"/>
                      <a:chExt cx="27" cy="48"/>
                    </a:xfrm>
                  </p:grpSpPr>
                  <p:sp>
                    <p:nvSpPr>
                      <p:cNvPr id="50289" name="Oval 2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493" y="2811"/>
                        <a:ext cx="27" cy="48"/>
                      </a:xfrm>
                      <a:prstGeom prst="ellipse">
                        <a:avLst/>
                      </a:prstGeom>
                      <a:solidFill>
                        <a:srgbClr val="C0C0C0"/>
                      </a:solidFill>
                      <a:ln w="3175">
                        <a:solidFill>
                          <a:srgbClr val="80808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469900" indent="-469900" eaLnBrk="1" hangingPunct="1"/>
                        <a:endParaRPr lang="es-ES"/>
                      </a:p>
                    </p:txBody>
                  </p:sp>
                  <p:sp>
                    <p:nvSpPr>
                      <p:cNvPr id="50290" name="Oval 2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503" y="2820"/>
                        <a:ext cx="6" cy="12"/>
                      </a:xfrm>
                      <a:prstGeom prst="ellipse">
                        <a:avLst/>
                      </a:prstGeom>
                      <a:solidFill>
                        <a:srgbClr val="3F3F3F"/>
                      </a:solidFill>
                      <a:ln w="3175">
                        <a:solidFill>
                          <a:srgbClr val="3F3F3F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marL="469900" indent="-469900" eaLnBrk="1" hangingPunct="1"/>
                        <a:endParaRPr lang="es-ES"/>
                      </a:p>
                    </p:txBody>
                  </p:sp>
                  <p:sp>
                    <p:nvSpPr>
                      <p:cNvPr id="50291" name="Freeform 2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501" y="2832"/>
                        <a:ext cx="10" cy="17"/>
                      </a:xfrm>
                      <a:custGeom>
                        <a:avLst/>
                        <a:gdLst>
                          <a:gd name="T0" fmla="*/ 0 w 21"/>
                          <a:gd name="T1" fmla="*/ 0 h 17"/>
                          <a:gd name="T2" fmla="*/ 0 w 21"/>
                          <a:gd name="T3" fmla="*/ 17 h 17"/>
                          <a:gd name="T4" fmla="*/ 0 w 21"/>
                          <a:gd name="T5" fmla="*/ 17 h 17"/>
                          <a:gd name="T6" fmla="*/ 0 w 21"/>
                          <a:gd name="T7" fmla="*/ 0 h 17"/>
                          <a:gd name="T8" fmla="*/ 0 w 21"/>
                          <a:gd name="T9" fmla="*/ 0 h 17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1"/>
                          <a:gd name="T16" fmla="*/ 0 h 17"/>
                          <a:gd name="T17" fmla="*/ 21 w 21"/>
                          <a:gd name="T18" fmla="*/ 17 h 17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1" h="17">
                            <a:moveTo>
                              <a:pt x="7" y="0"/>
                            </a:moveTo>
                            <a:lnTo>
                              <a:pt x="0" y="17"/>
                            </a:lnTo>
                            <a:lnTo>
                              <a:pt x="21" y="17"/>
                            </a:lnTo>
                            <a:lnTo>
                              <a:pt x="14" y="0"/>
                            </a:lnTo>
                            <a:lnTo>
                              <a:pt x="7" y="0"/>
                            </a:lnTo>
                            <a:close/>
                          </a:path>
                        </a:pathLst>
                      </a:custGeom>
                      <a:solidFill>
                        <a:srgbClr val="3F3F3F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AR"/>
                      </a:p>
                    </p:txBody>
                  </p:sp>
                </p:grpSp>
              </p:grpSp>
            </p:grpSp>
          </p:grpSp>
        </p:grpSp>
      </p:grpSp>
      <p:sp>
        <p:nvSpPr>
          <p:cNvPr id="50212" name="Rectangle 210"/>
          <p:cNvSpPr>
            <a:spLocks noChangeArrowheads="1"/>
          </p:cNvSpPr>
          <p:nvPr/>
        </p:nvSpPr>
        <p:spPr bwMode="auto">
          <a:xfrm>
            <a:off x="7964488" y="2460625"/>
            <a:ext cx="13144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algn="ctr" eaLnBrk="1" hangingPunct="1"/>
            <a:r>
              <a:rPr lang="es-AR" sz="1500" b="1">
                <a:solidFill>
                  <a:srgbClr val="000000"/>
                </a:solidFill>
                <a:latin typeface="Arial" pitchFamily="34" charset="0"/>
              </a:rPr>
              <a:t>Base de Datos</a:t>
            </a:r>
            <a:endParaRPr lang="es-AR" sz="3200" b="1">
              <a:solidFill>
                <a:schemeClr val="tx2"/>
              </a:solidFill>
            </a:endParaRPr>
          </a:p>
        </p:txBody>
      </p:sp>
      <p:grpSp>
        <p:nvGrpSpPr>
          <p:cNvPr id="50213" name="Group 211"/>
          <p:cNvGrpSpPr>
            <a:grpSpLocks/>
          </p:cNvGrpSpPr>
          <p:nvPr/>
        </p:nvGrpSpPr>
        <p:grpSpPr bwMode="auto">
          <a:xfrm>
            <a:off x="4530725" y="2125663"/>
            <a:ext cx="477838" cy="307975"/>
            <a:chOff x="1172" y="1689"/>
            <a:chExt cx="390" cy="287"/>
          </a:xfrm>
        </p:grpSpPr>
        <p:sp>
          <p:nvSpPr>
            <p:cNvPr id="50249" name="Freeform 212"/>
            <p:cNvSpPr>
              <a:spLocks/>
            </p:cNvSpPr>
            <p:nvPr/>
          </p:nvSpPr>
          <p:spPr bwMode="auto">
            <a:xfrm>
              <a:off x="1172" y="1820"/>
              <a:ext cx="12" cy="64"/>
            </a:xfrm>
            <a:custGeom>
              <a:avLst/>
              <a:gdLst>
                <a:gd name="T0" fmla="*/ 6 w 13"/>
                <a:gd name="T1" fmla="*/ 0 h 61"/>
                <a:gd name="T2" fmla="*/ 1 w 13"/>
                <a:gd name="T3" fmla="*/ 43 h 61"/>
                <a:gd name="T4" fmla="*/ 6 w 13"/>
                <a:gd name="T5" fmla="*/ 85 h 61"/>
                <a:gd name="T6" fmla="*/ 6 w 13"/>
                <a:gd name="T7" fmla="*/ 45 h 61"/>
                <a:gd name="T8" fmla="*/ 6 w 13"/>
                <a:gd name="T9" fmla="*/ 0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"/>
                <a:gd name="T16" fmla="*/ 0 h 61"/>
                <a:gd name="T17" fmla="*/ 13 w 13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" h="61">
                  <a:moveTo>
                    <a:pt x="12" y="0"/>
                  </a:moveTo>
                  <a:cubicBezTo>
                    <a:pt x="5" y="0"/>
                    <a:pt x="1" y="14"/>
                    <a:pt x="1" y="30"/>
                  </a:cubicBezTo>
                  <a:cubicBezTo>
                    <a:pt x="0" y="47"/>
                    <a:pt x="5" y="61"/>
                    <a:pt x="12" y="61"/>
                  </a:cubicBezTo>
                  <a:lnTo>
                    <a:pt x="13" y="31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50250" name="Freeform 213"/>
            <p:cNvSpPr>
              <a:spLocks/>
            </p:cNvSpPr>
            <p:nvPr/>
          </p:nvSpPr>
          <p:spPr bwMode="auto">
            <a:xfrm>
              <a:off x="1180" y="1689"/>
              <a:ext cx="381" cy="287"/>
            </a:xfrm>
            <a:custGeom>
              <a:avLst/>
              <a:gdLst>
                <a:gd name="T0" fmla="*/ 0 w 762"/>
                <a:gd name="T1" fmla="*/ 195 h 287"/>
                <a:gd name="T2" fmla="*/ 3 w 762"/>
                <a:gd name="T3" fmla="*/ 287 h 287"/>
                <a:gd name="T4" fmla="*/ 6 w 762"/>
                <a:gd name="T5" fmla="*/ 101 h 287"/>
                <a:gd name="T6" fmla="*/ 6 w 762"/>
                <a:gd name="T7" fmla="*/ 95 h 287"/>
                <a:gd name="T8" fmla="*/ 6 w 762"/>
                <a:gd name="T9" fmla="*/ 92 h 287"/>
                <a:gd name="T10" fmla="*/ 6 w 762"/>
                <a:gd name="T11" fmla="*/ 54 h 287"/>
                <a:gd name="T12" fmla="*/ 6 w 762"/>
                <a:gd name="T13" fmla="*/ 49 h 287"/>
                <a:gd name="T14" fmla="*/ 6 w 762"/>
                <a:gd name="T15" fmla="*/ 43 h 287"/>
                <a:gd name="T16" fmla="*/ 3 w 762"/>
                <a:gd name="T17" fmla="*/ 0 h 287"/>
                <a:gd name="T18" fmla="*/ 0 w 762"/>
                <a:gd name="T19" fmla="*/ 131 h 287"/>
                <a:gd name="T20" fmla="*/ 0 w 762"/>
                <a:gd name="T21" fmla="*/ 195 h 2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2"/>
                <a:gd name="T34" fmla="*/ 0 h 287"/>
                <a:gd name="T35" fmla="*/ 762 w 762"/>
                <a:gd name="T36" fmla="*/ 287 h 28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2" h="287">
                  <a:moveTo>
                    <a:pt x="0" y="195"/>
                  </a:moveTo>
                  <a:lnTo>
                    <a:pt x="357" y="287"/>
                  </a:lnTo>
                  <a:lnTo>
                    <a:pt x="762" y="101"/>
                  </a:lnTo>
                  <a:lnTo>
                    <a:pt x="762" y="95"/>
                  </a:lnTo>
                  <a:lnTo>
                    <a:pt x="743" y="92"/>
                  </a:lnTo>
                  <a:lnTo>
                    <a:pt x="743" y="54"/>
                  </a:lnTo>
                  <a:lnTo>
                    <a:pt x="755" y="49"/>
                  </a:lnTo>
                  <a:lnTo>
                    <a:pt x="755" y="43"/>
                  </a:lnTo>
                  <a:lnTo>
                    <a:pt x="406" y="0"/>
                  </a:lnTo>
                  <a:lnTo>
                    <a:pt x="0" y="131"/>
                  </a:lnTo>
                  <a:lnTo>
                    <a:pt x="0" y="195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50251" name="Freeform 214"/>
            <p:cNvSpPr>
              <a:spLocks/>
            </p:cNvSpPr>
            <p:nvPr/>
          </p:nvSpPr>
          <p:spPr bwMode="auto">
            <a:xfrm>
              <a:off x="1181" y="1739"/>
              <a:ext cx="381" cy="232"/>
            </a:xfrm>
            <a:custGeom>
              <a:avLst/>
              <a:gdLst>
                <a:gd name="T0" fmla="*/ 0 w 763"/>
                <a:gd name="T1" fmla="*/ 142 h 232"/>
                <a:gd name="T2" fmla="*/ 3 w 763"/>
                <a:gd name="T3" fmla="*/ 0 h 232"/>
                <a:gd name="T4" fmla="*/ 5 w 763"/>
                <a:gd name="T5" fmla="*/ 45 h 232"/>
                <a:gd name="T6" fmla="*/ 2 w 763"/>
                <a:gd name="T7" fmla="*/ 232 h 232"/>
                <a:gd name="T8" fmla="*/ 0 w 763"/>
                <a:gd name="T9" fmla="*/ 142 h 2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3"/>
                <a:gd name="T16" fmla="*/ 0 h 232"/>
                <a:gd name="T17" fmla="*/ 763 w 763"/>
                <a:gd name="T18" fmla="*/ 232 h 2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3" h="232">
                  <a:moveTo>
                    <a:pt x="0" y="142"/>
                  </a:moveTo>
                  <a:lnTo>
                    <a:pt x="409" y="0"/>
                  </a:lnTo>
                  <a:lnTo>
                    <a:pt x="763" y="45"/>
                  </a:lnTo>
                  <a:lnTo>
                    <a:pt x="356" y="23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50252" name="Freeform 215"/>
            <p:cNvSpPr>
              <a:spLocks/>
            </p:cNvSpPr>
            <p:nvPr/>
          </p:nvSpPr>
          <p:spPr bwMode="auto">
            <a:xfrm>
              <a:off x="1358" y="1740"/>
              <a:ext cx="194" cy="223"/>
            </a:xfrm>
            <a:custGeom>
              <a:avLst/>
              <a:gdLst>
                <a:gd name="T0" fmla="*/ 0 w 387"/>
                <a:gd name="T1" fmla="*/ 172 h 223"/>
                <a:gd name="T2" fmla="*/ 0 w 387"/>
                <a:gd name="T3" fmla="*/ 223 h 223"/>
                <a:gd name="T4" fmla="*/ 4 w 387"/>
                <a:gd name="T5" fmla="*/ 47 h 223"/>
                <a:gd name="T6" fmla="*/ 4 w 387"/>
                <a:gd name="T7" fmla="*/ 0 h 223"/>
                <a:gd name="T8" fmla="*/ 0 w 387"/>
                <a:gd name="T9" fmla="*/ 172 h 2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7"/>
                <a:gd name="T16" fmla="*/ 0 h 223"/>
                <a:gd name="T17" fmla="*/ 387 w 387"/>
                <a:gd name="T18" fmla="*/ 223 h 2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7" h="223">
                  <a:moveTo>
                    <a:pt x="0" y="172"/>
                  </a:moveTo>
                  <a:lnTo>
                    <a:pt x="0" y="223"/>
                  </a:lnTo>
                  <a:lnTo>
                    <a:pt x="387" y="47"/>
                  </a:lnTo>
                  <a:lnTo>
                    <a:pt x="387" y="0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50253" name="Freeform 216"/>
            <p:cNvSpPr>
              <a:spLocks/>
            </p:cNvSpPr>
            <p:nvPr/>
          </p:nvSpPr>
          <p:spPr bwMode="auto">
            <a:xfrm>
              <a:off x="1186" y="1825"/>
              <a:ext cx="172" cy="138"/>
            </a:xfrm>
            <a:custGeom>
              <a:avLst/>
              <a:gdLst>
                <a:gd name="T0" fmla="*/ 0 w 346"/>
                <a:gd name="T1" fmla="*/ 0 h 138"/>
                <a:gd name="T2" fmla="*/ 0 w 346"/>
                <a:gd name="T3" fmla="*/ 53 h 138"/>
                <a:gd name="T4" fmla="*/ 2 w 346"/>
                <a:gd name="T5" fmla="*/ 138 h 138"/>
                <a:gd name="T6" fmla="*/ 2 w 346"/>
                <a:gd name="T7" fmla="*/ 86 h 138"/>
                <a:gd name="T8" fmla="*/ 0 w 346"/>
                <a:gd name="T9" fmla="*/ 0 h 1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6"/>
                <a:gd name="T16" fmla="*/ 0 h 138"/>
                <a:gd name="T17" fmla="*/ 346 w 346"/>
                <a:gd name="T18" fmla="*/ 138 h 1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6" h="138">
                  <a:moveTo>
                    <a:pt x="0" y="0"/>
                  </a:moveTo>
                  <a:lnTo>
                    <a:pt x="0" y="53"/>
                  </a:lnTo>
                  <a:lnTo>
                    <a:pt x="346" y="138"/>
                  </a:lnTo>
                  <a:lnTo>
                    <a:pt x="346" y="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50254" name="Freeform 217"/>
            <p:cNvSpPr>
              <a:spLocks/>
            </p:cNvSpPr>
            <p:nvPr/>
          </p:nvSpPr>
          <p:spPr bwMode="auto">
            <a:xfrm>
              <a:off x="1182" y="1821"/>
              <a:ext cx="176" cy="91"/>
            </a:xfrm>
            <a:custGeom>
              <a:avLst/>
              <a:gdLst>
                <a:gd name="T0" fmla="*/ 0 w 353"/>
                <a:gd name="T1" fmla="*/ 0 h 91"/>
                <a:gd name="T2" fmla="*/ 0 w 353"/>
                <a:gd name="T3" fmla="*/ 2 h 91"/>
                <a:gd name="T4" fmla="*/ 2 w 353"/>
                <a:gd name="T5" fmla="*/ 91 h 91"/>
                <a:gd name="T6" fmla="*/ 2 w 353"/>
                <a:gd name="T7" fmla="*/ 88 h 91"/>
                <a:gd name="T8" fmla="*/ 0 w 353"/>
                <a:gd name="T9" fmla="*/ 0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91"/>
                <a:gd name="T17" fmla="*/ 353 w 353"/>
                <a:gd name="T18" fmla="*/ 91 h 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91">
                  <a:moveTo>
                    <a:pt x="0" y="0"/>
                  </a:moveTo>
                  <a:lnTo>
                    <a:pt x="0" y="2"/>
                  </a:lnTo>
                  <a:lnTo>
                    <a:pt x="353" y="91"/>
                  </a:lnTo>
                  <a:lnTo>
                    <a:pt x="353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50255" name="Freeform 218"/>
            <p:cNvSpPr>
              <a:spLocks/>
            </p:cNvSpPr>
            <p:nvPr/>
          </p:nvSpPr>
          <p:spPr bwMode="auto">
            <a:xfrm>
              <a:off x="1359" y="1784"/>
              <a:ext cx="202" cy="192"/>
            </a:xfrm>
            <a:custGeom>
              <a:avLst/>
              <a:gdLst>
                <a:gd name="T0" fmla="*/ 0 w 405"/>
                <a:gd name="T1" fmla="*/ 187 h 192"/>
                <a:gd name="T2" fmla="*/ 0 w 405"/>
                <a:gd name="T3" fmla="*/ 192 h 192"/>
                <a:gd name="T4" fmla="*/ 3 w 405"/>
                <a:gd name="T5" fmla="*/ 6 h 192"/>
                <a:gd name="T6" fmla="*/ 3 w 405"/>
                <a:gd name="T7" fmla="*/ 0 h 192"/>
                <a:gd name="T8" fmla="*/ 0 w 405"/>
                <a:gd name="T9" fmla="*/ 187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5"/>
                <a:gd name="T16" fmla="*/ 0 h 192"/>
                <a:gd name="T17" fmla="*/ 405 w 405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5" h="192">
                  <a:moveTo>
                    <a:pt x="0" y="187"/>
                  </a:moveTo>
                  <a:lnTo>
                    <a:pt x="0" y="192"/>
                  </a:lnTo>
                  <a:lnTo>
                    <a:pt x="405" y="6"/>
                  </a:lnTo>
                  <a:lnTo>
                    <a:pt x="405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50256" name="Freeform 219"/>
            <p:cNvSpPr>
              <a:spLocks/>
            </p:cNvSpPr>
            <p:nvPr/>
          </p:nvSpPr>
          <p:spPr bwMode="auto">
            <a:xfrm>
              <a:off x="1181" y="1689"/>
              <a:ext cx="377" cy="220"/>
            </a:xfrm>
            <a:custGeom>
              <a:avLst/>
              <a:gdLst>
                <a:gd name="T0" fmla="*/ 0 w 754"/>
                <a:gd name="T1" fmla="*/ 131 h 220"/>
                <a:gd name="T2" fmla="*/ 3 w 754"/>
                <a:gd name="T3" fmla="*/ 0 h 220"/>
                <a:gd name="T4" fmla="*/ 6 w 754"/>
                <a:gd name="T5" fmla="*/ 43 h 220"/>
                <a:gd name="T6" fmla="*/ 3 w 754"/>
                <a:gd name="T7" fmla="*/ 220 h 220"/>
                <a:gd name="T8" fmla="*/ 0 w 754"/>
                <a:gd name="T9" fmla="*/ 131 h 2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4"/>
                <a:gd name="T16" fmla="*/ 0 h 220"/>
                <a:gd name="T17" fmla="*/ 754 w 754"/>
                <a:gd name="T18" fmla="*/ 220 h 2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4" h="220">
                  <a:moveTo>
                    <a:pt x="0" y="131"/>
                  </a:moveTo>
                  <a:lnTo>
                    <a:pt x="402" y="0"/>
                  </a:lnTo>
                  <a:lnTo>
                    <a:pt x="754" y="43"/>
                  </a:lnTo>
                  <a:lnTo>
                    <a:pt x="355" y="220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grpSp>
          <p:nvGrpSpPr>
            <p:cNvPr id="50257" name="Group 220"/>
            <p:cNvGrpSpPr>
              <a:grpSpLocks/>
            </p:cNvGrpSpPr>
            <p:nvPr/>
          </p:nvGrpSpPr>
          <p:grpSpPr bwMode="auto">
            <a:xfrm>
              <a:off x="1344" y="1700"/>
              <a:ext cx="195" cy="63"/>
              <a:chOff x="1344" y="1700"/>
              <a:chExt cx="195" cy="63"/>
            </a:xfrm>
          </p:grpSpPr>
          <p:sp>
            <p:nvSpPr>
              <p:cNvPr id="50271" name="Freeform 221"/>
              <p:cNvSpPr>
                <a:spLocks/>
              </p:cNvSpPr>
              <p:nvPr/>
            </p:nvSpPr>
            <p:spPr bwMode="auto">
              <a:xfrm>
                <a:off x="1357" y="1700"/>
                <a:ext cx="182" cy="53"/>
              </a:xfrm>
              <a:custGeom>
                <a:avLst/>
                <a:gdLst>
                  <a:gd name="T0" fmla="*/ 1 w 363"/>
                  <a:gd name="T1" fmla="*/ 0 h 53"/>
                  <a:gd name="T2" fmla="*/ 0 w 363"/>
                  <a:gd name="T3" fmla="*/ 5 h 53"/>
                  <a:gd name="T4" fmla="*/ 3 w 363"/>
                  <a:gd name="T5" fmla="*/ 53 h 53"/>
                  <a:gd name="T6" fmla="*/ 3 w 363"/>
                  <a:gd name="T7" fmla="*/ 49 h 53"/>
                  <a:gd name="T8" fmla="*/ 1 w 363"/>
                  <a:gd name="T9" fmla="*/ 0 h 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3"/>
                  <a:gd name="T16" fmla="*/ 0 h 53"/>
                  <a:gd name="T17" fmla="*/ 363 w 363"/>
                  <a:gd name="T18" fmla="*/ 53 h 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3" h="53">
                    <a:moveTo>
                      <a:pt x="12" y="0"/>
                    </a:moveTo>
                    <a:lnTo>
                      <a:pt x="0" y="5"/>
                    </a:lnTo>
                    <a:lnTo>
                      <a:pt x="356" y="53"/>
                    </a:lnTo>
                    <a:lnTo>
                      <a:pt x="363" y="4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50272" name="Freeform 222"/>
              <p:cNvSpPr>
                <a:spLocks/>
              </p:cNvSpPr>
              <p:nvPr/>
            </p:nvSpPr>
            <p:spPr bwMode="auto">
              <a:xfrm>
                <a:off x="1344" y="1710"/>
                <a:ext cx="184" cy="53"/>
              </a:xfrm>
              <a:custGeom>
                <a:avLst/>
                <a:gdLst>
                  <a:gd name="T0" fmla="*/ 1 w 368"/>
                  <a:gd name="T1" fmla="*/ 0 h 53"/>
                  <a:gd name="T2" fmla="*/ 0 w 368"/>
                  <a:gd name="T3" fmla="*/ 4 h 53"/>
                  <a:gd name="T4" fmla="*/ 3 w 368"/>
                  <a:gd name="T5" fmla="*/ 53 h 53"/>
                  <a:gd name="T6" fmla="*/ 3 w 368"/>
                  <a:gd name="T7" fmla="*/ 49 h 53"/>
                  <a:gd name="T8" fmla="*/ 1 w 368"/>
                  <a:gd name="T9" fmla="*/ 0 h 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8"/>
                  <a:gd name="T16" fmla="*/ 0 h 53"/>
                  <a:gd name="T17" fmla="*/ 368 w 368"/>
                  <a:gd name="T18" fmla="*/ 53 h 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8" h="53">
                    <a:moveTo>
                      <a:pt x="12" y="0"/>
                    </a:moveTo>
                    <a:lnTo>
                      <a:pt x="0" y="4"/>
                    </a:lnTo>
                    <a:lnTo>
                      <a:pt x="359" y="53"/>
                    </a:lnTo>
                    <a:lnTo>
                      <a:pt x="368" y="4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</p:grpSp>
        <p:sp>
          <p:nvSpPr>
            <p:cNvPr id="50258" name="Freeform 223"/>
            <p:cNvSpPr>
              <a:spLocks/>
            </p:cNvSpPr>
            <p:nvPr/>
          </p:nvSpPr>
          <p:spPr bwMode="auto">
            <a:xfrm>
              <a:off x="1358" y="1732"/>
              <a:ext cx="200" cy="180"/>
            </a:xfrm>
            <a:custGeom>
              <a:avLst/>
              <a:gdLst>
                <a:gd name="T0" fmla="*/ 0 w 399"/>
                <a:gd name="T1" fmla="*/ 177 h 180"/>
                <a:gd name="T2" fmla="*/ 0 w 399"/>
                <a:gd name="T3" fmla="*/ 180 h 180"/>
                <a:gd name="T4" fmla="*/ 4 w 399"/>
                <a:gd name="T5" fmla="*/ 6 h 180"/>
                <a:gd name="T6" fmla="*/ 4 w 399"/>
                <a:gd name="T7" fmla="*/ 0 h 180"/>
                <a:gd name="T8" fmla="*/ 0 w 399"/>
                <a:gd name="T9" fmla="*/ 177 h 1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9"/>
                <a:gd name="T16" fmla="*/ 0 h 180"/>
                <a:gd name="T17" fmla="*/ 399 w 399"/>
                <a:gd name="T18" fmla="*/ 180 h 1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9" h="180">
                  <a:moveTo>
                    <a:pt x="0" y="177"/>
                  </a:moveTo>
                  <a:lnTo>
                    <a:pt x="0" y="180"/>
                  </a:lnTo>
                  <a:lnTo>
                    <a:pt x="399" y="6"/>
                  </a:lnTo>
                  <a:lnTo>
                    <a:pt x="399" y="0"/>
                  </a:lnTo>
                  <a:lnTo>
                    <a:pt x="0" y="177"/>
                  </a:lnTo>
                  <a:close/>
                </a:path>
              </a:pathLst>
            </a:custGeom>
            <a:solidFill>
              <a:srgbClr val="0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grpSp>
          <p:nvGrpSpPr>
            <p:cNvPr id="50259" name="Group 224"/>
            <p:cNvGrpSpPr>
              <a:grpSpLocks/>
            </p:cNvGrpSpPr>
            <p:nvPr/>
          </p:nvGrpSpPr>
          <p:grpSpPr bwMode="auto">
            <a:xfrm>
              <a:off x="1358" y="1748"/>
              <a:ext cx="194" cy="206"/>
              <a:chOff x="1358" y="1748"/>
              <a:chExt cx="194" cy="206"/>
            </a:xfrm>
          </p:grpSpPr>
          <p:sp>
            <p:nvSpPr>
              <p:cNvPr id="50266" name="Line 225"/>
              <p:cNvSpPr>
                <a:spLocks noChangeShapeType="1"/>
              </p:cNvSpPr>
              <p:nvPr/>
            </p:nvSpPr>
            <p:spPr bwMode="auto">
              <a:xfrm flipH="1">
                <a:off x="1358" y="1748"/>
                <a:ext cx="193" cy="169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50267" name="Line 226"/>
              <p:cNvSpPr>
                <a:spLocks noChangeShapeType="1"/>
              </p:cNvSpPr>
              <p:nvPr/>
            </p:nvSpPr>
            <p:spPr bwMode="auto">
              <a:xfrm flipH="1">
                <a:off x="1358" y="1756"/>
                <a:ext cx="193" cy="169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50268" name="Line 227"/>
              <p:cNvSpPr>
                <a:spLocks noChangeShapeType="1"/>
              </p:cNvSpPr>
              <p:nvPr/>
            </p:nvSpPr>
            <p:spPr bwMode="auto">
              <a:xfrm flipH="1">
                <a:off x="1358" y="1763"/>
                <a:ext cx="193" cy="17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50269" name="Line 228"/>
              <p:cNvSpPr>
                <a:spLocks noChangeShapeType="1"/>
              </p:cNvSpPr>
              <p:nvPr/>
            </p:nvSpPr>
            <p:spPr bwMode="auto">
              <a:xfrm flipH="1">
                <a:off x="1358" y="1772"/>
                <a:ext cx="193" cy="17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50270" name="Line 229"/>
              <p:cNvSpPr>
                <a:spLocks noChangeShapeType="1"/>
              </p:cNvSpPr>
              <p:nvPr/>
            </p:nvSpPr>
            <p:spPr bwMode="auto">
              <a:xfrm flipH="1">
                <a:off x="1358" y="1779"/>
                <a:ext cx="194" cy="17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</p:grpSp>
        <p:grpSp>
          <p:nvGrpSpPr>
            <p:cNvPr id="50260" name="Group 230"/>
            <p:cNvGrpSpPr>
              <a:grpSpLocks/>
            </p:cNvGrpSpPr>
            <p:nvPr/>
          </p:nvGrpSpPr>
          <p:grpSpPr bwMode="auto">
            <a:xfrm>
              <a:off x="1185" y="1831"/>
              <a:ext cx="173" cy="123"/>
              <a:chOff x="1185" y="1831"/>
              <a:chExt cx="173" cy="123"/>
            </a:xfrm>
          </p:grpSpPr>
          <p:sp>
            <p:nvSpPr>
              <p:cNvPr id="50261" name="Line 231"/>
              <p:cNvSpPr>
                <a:spLocks noChangeShapeType="1"/>
              </p:cNvSpPr>
              <p:nvPr/>
            </p:nvSpPr>
            <p:spPr bwMode="auto">
              <a:xfrm>
                <a:off x="1185" y="1831"/>
                <a:ext cx="173" cy="86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50262" name="Line 232"/>
              <p:cNvSpPr>
                <a:spLocks noChangeShapeType="1"/>
              </p:cNvSpPr>
              <p:nvPr/>
            </p:nvSpPr>
            <p:spPr bwMode="auto">
              <a:xfrm>
                <a:off x="1185" y="1839"/>
                <a:ext cx="173" cy="86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50263" name="Line 233"/>
              <p:cNvSpPr>
                <a:spLocks noChangeShapeType="1"/>
              </p:cNvSpPr>
              <p:nvPr/>
            </p:nvSpPr>
            <p:spPr bwMode="auto">
              <a:xfrm>
                <a:off x="1185" y="1847"/>
                <a:ext cx="173" cy="87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50264" name="Line 234"/>
              <p:cNvSpPr>
                <a:spLocks noChangeShapeType="1"/>
              </p:cNvSpPr>
              <p:nvPr/>
            </p:nvSpPr>
            <p:spPr bwMode="auto">
              <a:xfrm>
                <a:off x="1185" y="1857"/>
                <a:ext cx="173" cy="86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50265" name="Line 235"/>
              <p:cNvSpPr>
                <a:spLocks noChangeShapeType="1"/>
              </p:cNvSpPr>
              <p:nvPr/>
            </p:nvSpPr>
            <p:spPr bwMode="auto">
              <a:xfrm>
                <a:off x="1185" y="1866"/>
                <a:ext cx="173" cy="88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</p:grpSp>
      </p:grpSp>
      <p:sp>
        <p:nvSpPr>
          <p:cNvPr id="50214" name="Rectangle 236"/>
          <p:cNvSpPr>
            <a:spLocks noChangeArrowheads="1"/>
          </p:cNvSpPr>
          <p:nvPr/>
        </p:nvSpPr>
        <p:spPr bwMode="auto">
          <a:xfrm>
            <a:off x="4248150" y="2460625"/>
            <a:ext cx="10493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algn="ctr" eaLnBrk="1" hangingPunct="1"/>
            <a:r>
              <a:rPr lang="es-AR" sz="1100" b="1">
                <a:solidFill>
                  <a:srgbClr val="000000"/>
                </a:solidFill>
                <a:latin typeface="Arial" pitchFamily="34" charset="0"/>
              </a:rPr>
              <a:t>Documentación</a:t>
            </a:r>
            <a:endParaRPr lang="es-AR" sz="3200" b="1">
              <a:solidFill>
                <a:schemeClr val="tx2"/>
              </a:solidFill>
            </a:endParaRPr>
          </a:p>
        </p:txBody>
      </p:sp>
      <p:sp>
        <p:nvSpPr>
          <p:cNvPr id="50215" name="Line 237"/>
          <p:cNvSpPr>
            <a:spLocks noChangeShapeType="1"/>
          </p:cNvSpPr>
          <p:nvPr/>
        </p:nvSpPr>
        <p:spPr bwMode="auto">
          <a:xfrm>
            <a:off x="4164013" y="1628775"/>
            <a:ext cx="333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16" name="Line 238"/>
          <p:cNvSpPr>
            <a:spLocks noChangeShapeType="1"/>
          </p:cNvSpPr>
          <p:nvPr/>
        </p:nvSpPr>
        <p:spPr bwMode="auto">
          <a:xfrm>
            <a:off x="4164013" y="1628775"/>
            <a:ext cx="1587" cy="365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17" name="Line 239"/>
          <p:cNvSpPr>
            <a:spLocks noChangeShapeType="1"/>
          </p:cNvSpPr>
          <p:nvPr/>
        </p:nvSpPr>
        <p:spPr bwMode="auto">
          <a:xfrm>
            <a:off x="4164013" y="1628775"/>
            <a:ext cx="333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18" name="Line 240"/>
          <p:cNvSpPr>
            <a:spLocks noChangeShapeType="1"/>
          </p:cNvSpPr>
          <p:nvPr/>
        </p:nvSpPr>
        <p:spPr bwMode="auto">
          <a:xfrm>
            <a:off x="4164013" y="1628775"/>
            <a:ext cx="1587" cy="365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19" name="Rectangle 241"/>
          <p:cNvSpPr>
            <a:spLocks noChangeArrowheads="1"/>
          </p:cNvSpPr>
          <p:nvPr/>
        </p:nvSpPr>
        <p:spPr bwMode="auto">
          <a:xfrm>
            <a:off x="4197350" y="1628775"/>
            <a:ext cx="5184775" cy="36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50220" name="Line 242"/>
          <p:cNvSpPr>
            <a:spLocks noChangeShapeType="1"/>
          </p:cNvSpPr>
          <p:nvPr/>
        </p:nvSpPr>
        <p:spPr bwMode="auto">
          <a:xfrm>
            <a:off x="4197350" y="1628775"/>
            <a:ext cx="51847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21" name="Rectangle 243"/>
          <p:cNvSpPr>
            <a:spLocks noChangeArrowheads="1"/>
          </p:cNvSpPr>
          <p:nvPr/>
        </p:nvSpPr>
        <p:spPr bwMode="auto">
          <a:xfrm>
            <a:off x="9382125" y="1628775"/>
            <a:ext cx="34925" cy="36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50222" name="Line 244"/>
          <p:cNvSpPr>
            <a:spLocks noChangeShapeType="1"/>
          </p:cNvSpPr>
          <p:nvPr/>
        </p:nvSpPr>
        <p:spPr bwMode="auto">
          <a:xfrm>
            <a:off x="9382125" y="1628775"/>
            <a:ext cx="158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23" name="Line 245"/>
          <p:cNvSpPr>
            <a:spLocks noChangeShapeType="1"/>
          </p:cNvSpPr>
          <p:nvPr/>
        </p:nvSpPr>
        <p:spPr bwMode="auto">
          <a:xfrm>
            <a:off x="9382125" y="1628775"/>
            <a:ext cx="1588" cy="365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24" name="Rectangle 246"/>
          <p:cNvSpPr>
            <a:spLocks noChangeArrowheads="1"/>
          </p:cNvSpPr>
          <p:nvPr/>
        </p:nvSpPr>
        <p:spPr bwMode="auto">
          <a:xfrm>
            <a:off x="9382125" y="1628775"/>
            <a:ext cx="34925" cy="36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50225" name="Line 247"/>
          <p:cNvSpPr>
            <a:spLocks noChangeShapeType="1"/>
          </p:cNvSpPr>
          <p:nvPr/>
        </p:nvSpPr>
        <p:spPr bwMode="auto">
          <a:xfrm>
            <a:off x="9382125" y="1628775"/>
            <a:ext cx="158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26" name="Line 248"/>
          <p:cNvSpPr>
            <a:spLocks noChangeShapeType="1"/>
          </p:cNvSpPr>
          <p:nvPr/>
        </p:nvSpPr>
        <p:spPr bwMode="auto">
          <a:xfrm>
            <a:off x="9382125" y="1628775"/>
            <a:ext cx="1588" cy="365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27" name="Rectangle 249"/>
          <p:cNvSpPr>
            <a:spLocks noChangeArrowheads="1"/>
          </p:cNvSpPr>
          <p:nvPr/>
        </p:nvSpPr>
        <p:spPr bwMode="auto">
          <a:xfrm>
            <a:off x="4164013" y="1665288"/>
            <a:ext cx="33337" cy="2740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50228" name="Line 250"/>
          <p:cNvSpPr>
            <a:spLocks noChangeShapeType="1"/>
          </p:cNvSpPr>
          <p:nvPr/>
        </p:nvSpPr>
        <p:spPr bwMode="auto">
          <a:xfrm>
            <a:off x="4164013" y="1700213"/>
            <a:ext cx="1587" cy="2740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29" name="Rectangle 251"/>
          <p:cNvSpPr>
            <a:spLocks noChangeArrowheads="1"/>
          </p:cNvSpPr>
          <p:nvPr/>
        </p:nvSpPr>
        <p:spPr bwMode="auto">
          <a:xfrm>
            <a:off x="9382125" y="1665288"/>
            <a:ext cx="34925" cy="2740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50230" name="Rectangle 252"/>
          <p:cNvSpPr>
            <a:spLocks noChangeArrowheads="1"/>
          </p:cNvSpPr>
          <p:nvPr/>
        </p:nvSpPr>
        <p:spPr bwMode="auto">
          <a:xfrm>
            <a:off x="4164013" y="4405313"/>
            <a:ext cx="33337" cy="349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50231" name="Line 253"/>
          <p:cNvSpPr>
            <a:spLocks noChangeShapeType="1"/>
          </p:cNvSpPr>
          <p:nvPr/>
        </p:nvSpPr>
        <p:spPr bwMode="auto">
          <a:xfrm>
            <a:off x="4164013" y="4405313"/>
            <a:ext cx="33337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32" name="Line 254"/>
          <p:cNvSpPr>
            <a:spLocks noChangeShapeType="1"/>
          </p:cNvSpPr>
          <p:nvPr/>
        </p:nvSpPr>
        <p:spPr bwMode="auto">
          <a:xfrm>
            <a:off x="4164013" y="4405313"/>
            <a:ext cx="1587" cy="349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33" name="Rectangle 255"/>
          <p:cNvSpPr>
            <a:spLocks noChangeArrowheads="1"/>
          </p:cNvSpPr>
          <p:nvPr/>
        </p:nvSpPr>
        <p:spPr bwMode="auto">
          <a:xfrm>
            <a:off x="4164013" y="4405313"/>
            <a:ext cx="33337" cy="349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50234" name="Line 256"/>
          <p:cNvSpPr>
            <a:spLocks noChangeShapeType="1"/>
          </p:cNvSpPr>
          <p:nvPr/>
        </p:nvSpPr>
        <p:spPr bwMode="auto">
          <a:xfrm>
            <a:off x="4164013" y="4405313"/>
            <a:ext cx="33337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35" name="Line 257"/>
          <p:cNvSpPr>
            <a:spLocks noChangeShapeType="1"/>
          </p:cNvSpPr>
          <p:nvPr/>
        </p:nvSpPr>
        <p:spPr bwMode="auto">
          <a:xfrm>
            <a:off x="4164013" y="4405313"/>
            <a:ext cx="1587" cy="349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36" name="Rectangle 258"/>
          <p:cNvSpPr>
            <a:spLocks noChangeArrowheads="1"/>
          </p:cNvSpPr>
          <p:nvPr/>
        </p:nvSpPr>
        <p:spPr bwMode="auto">
          <a:xfrm>
            <a:off x="4197350" y="4405313"/>
            <a:ext cx="5184775" cy="349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50237" name="Line 259"/>
          <p:cNvSpPr>
            <a:spLocks noChangeShapeType="1"/>
          </p:cNvSpPr>
          <p:nvPr/>
        </p:nvSpPr>
        <p:spPr bwMode="auto">
          <a:xfrm>
            <a:off x="4197350" y="4405313"/>
            <a:ext cx="51847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38" name="Rectangle 260"/>
          <p:cNvSpPr>
            <a:spLocks noChangeArrowheads="1"/>
          </p:cNvSpPr>
          <p:nvPr/>
        </p:nvSpPr>
        <p:spPr bwMode="auto">
          <a:xfrm>
            <a:off x="9382125" y="4405313"/>
            <a:ext cx="34925" cy="349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50239" name="Line 261"/>
          <p:cNvSpPr>
            <a:spLocks noChangeShapeType="1"/>
          </p:cNvSpPr>
          <p:nvPr/>
        </p:nvSpPr>
        <p:spPr bwMode="auto">
          <a:xfrm>
            <a:off x="9382125" y="4405313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40" name="Line 262"/>
          <p:cNvSpPr>
            <a:spLocks noChangeShapeType="1"/>
          </p:cNvSpPr>
          <p:nvPr/>
        </p:nvSpPr>
        <p:spPr bwMode="auto">
          <a:xfrm>
            <a:off x="9382125" y="4405313"/>
            <a:ext cx="1588" cy="349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41" name="Rectangle 263"/>
          <p:cNvSpPr>
            <a:spLocks noChangeArrowheads="1"/>
          </p:cNvSpPr>
          <p:nvPr/>
        </p:nvSpPr>
        <p:spPr bwMode="auto">
          <a:xfrm>
            <a:off x="9382125" y="4405313"/>
            <a:ext cx="34925" cy="349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50242" name="Line 264"/>
          <p:cNvSpPr>
            <a:spLocks noChangeShapeType="1"/>
          </p:cNvSpPr>
          <p:nvPr/>
        </p:nvSpPr>
        <p:spPr bwMode="auto">
          <a:xfrm>
            <a:off x="9382125" y="4405313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43" name="Line 265"/>
          <p:cNvSpPr>
            <a:spLocks noChangeShapeType="1"/>
          </p:cNvSpPr>
          <p:nvPr/>
        </p:nvSpPr>
        <p:spPr bwMode="auto">
          <a:xfrm>
            <a:off x="9382125" y="4405313"/>
            <a:ext cx="1588" cy="349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50244" name="Text Box 266"/>
          <p:cNvSpPr txBox="1">
            <a:spLocks noChangeArrowheads="1"/>
          </p:cNvSpPr>
          <p:nvPr/>
        </p:nvSpPr>
        <p:spPr bwMode="auto">
          <a:xfrm>
            <a:off x="5111750" y="3933825"/>
            <a:ext cx="3500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69900" indent="-469900" algn="ctr" eaLnBrk="1" hangingPunct="1">
              <a:spcBef>
                <a:spcPct val="50000"/>
              </a:spcBef>
            </a:pPr>
            <a:r>
              <a:rPr lang="es-AR" sz="2000">
                <a:solidFill>
                  <a:schemeClr val="tx2"/>
                </a:solidFill>
              </a:rPr>
              <a:t>Modelos</a:t>
            </a:r>
          </a:p>
        </p:txBody>
      </p:sp>
      <p:sp>
        <p:nvSpPr>
          <p:cNvPr id="50245" name="AutoShape 267"/>
          <p:cNvSpPr>
            <a:spLocks/>
          </p:cNvSpPr>
          <p:nvPr/>
        </p:nvSpPr>
        <p:spPr bwMode="auto">
          <a:xfrm>
            <a:off x="1065213" y="2133600"/>
            <a:ext cx="287337" cy="1943100"/>
          </a:xfrm>
          <a:prstGeom prst="leftBrace">
            <a:avLst>
              <a:gd name="adj1" fmla="val 5635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marL="469900" indent="-469900" eaLnBrk="1" hangingPunct="1"/>
            <a:endParaRPr lang="es-ES"/>
          </a:p>
        </p:txBody>
      </p:sp>
      <p:sp>
        <p:nvSpPr>
          <p:cNvPr id="50246" name="AutoShape 268"/>
          <p:cNvSpPr>
            <a:spLocks/>
          </p:cNvSpPr>
          <p:nvPr/>
        </p:nvSpPr>
        <p:spPr bwMode="auto">
          <a:xfrm>
            <a:off x="1065213" y="4581525"/>
            <a:ext cx="287337" cy="1943100"/>
          </a:xfrm>
          <a:prstGeom prst="leftBrace">
            <a:avLst>
              <a:gd name="adj1" fmla="val 5635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marL="469900" indent="-469900" eaLnBrk="1" hangingPunct="1"/>
            <a:endParaRPr lang="es-ES"/>
          </a:p>
        </p:txBody>
      </p:sp>
      <p:sp>
        <p:nvSpPr>
          <p:cNvPr id="50247" name="WordArt 270"/>
          <p:cNvSpPr>
            <a:spLocks noChangeArrowheads="1" noChangeShapeType="1" noTextEdit="1"/>
          </p:cNvSpPr>
          <p:nvPr/>
        </p:nvSpPr>
        <p:spPr bwMode="auto">
          <a:xfrm rot="-5400000">
            <a:off x="228600" y="2897188"/>
            <a:ext cx="12573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AR" sz="2000" kern="1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FF"/>
                </a:solidFill>
                <a:latin typeface="Arial"/>
                <a:cs typeface="Arial"/>
              </a:rPr>
              <a:t>Tecnología (TI)</a:t>
            </a:r>
          </a:p>
        </p:txBody>
      </p:sp>
      <p:sp>
        <p:nvSpPr>
          <p:cNvPr id="50248" name="WordArt 271"/>
          <p:cNvSpPr>
            <a:spLocks noChangeArrowheads="1" noChangeShapeType="1" noTextEdit="1"/>
          </p:cNvSpPr>
          <p:nvPr/>
        </p:nvSpPr>
        <p:spPr bwMode="auto">
          <a:xfrm rot="-5400000">
            <a:off x="155575" y="5345113"/>
            <a:ext cx="12573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AR" sz="2000" kern="1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FF"/>
                </a:solidFill>
                <a:latin typeface="Arial"/>
                <a:cs typeface="Arial"/>
              </a:rPr>
              <a:t>Organización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839200" cy="50292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  <a:buClr>
                <a:srgbClr val="000080"/>
              </a:buClr>
              <a:buFont typeface="Wingdings" pitchFamily="2" charset="2"/>
              <a:buChar char="Ø"/>
            </a:pPr>
            <a:r>
              <a:rPr lang="es-ES" dirty="0" smtClean="0"/>
              <a:t>Obtener información con facilidad</a:t>
            </a:r>
          </a:p>
          <a:p>
            <a:pPr eaLnBrk="1" hangingPunct="1">
              <a:lnSpc>
                <a:spcPct val="150000"/>
              </a:lnSpc>
              <a:buClr>
                <a:srgbClr val="000080"/>
              </a:buClr>
              <a:buFont typeface="Wingdings" pitchFamily="2" charset="2"/>
              <a:buChar char="Ø"/>
            </a:pPr>
            <a:r>
              <a:rPr lang="es-ES" dirty="0" smtClean="0"/>
              <a:t>Información disponible todos los días</a:t>
            </a:r>
          </a:p>
          <a:p>
            <a:pPr eaLnBrk="1" hangingPunct="1">
              <a:lnSpc>
                <a:spcPct val="150000"/>
              </a:lnSpc>
              <a:buClr>
                <a:srgbClr val="000080"/>
              </a:buClr>
              <a:buFont typeface="Wingdings" pitchFamily="2" charset="2"/>
              <a:buChar char="Ø"/>
            </a:pPr>
            <a:r>
              <a:rPr lang="es-ES" dirty="0" smtClean="0"/>
              <a:t>Información para la planificación</a:t>
            </a:r>
          </a:p>
          <a:p>
            <a:pPr eaLnBrk="1" hangingPunct="1">
              <a:lnSpc>
                <a:spcPct val="150000"/>
              </a:lnSpc>
              <a:buClr>
                <a:srgbClr val="000080"/>
              </a:buClr>
              <a:buFont typeface="Wingdings" pitchFamily="2" charset="2"/>
              <a:buChar char="Ø"/>
            </a:pPr>
            <a:r>
              <a:rPr lang="es-ES" dirty="0" smtClean="0"/>
              <a:t>Obtener los datos necesarios en forma oportuna</a:t>
            </a:r>
          </a:p>
          <a:p>
            <a:pPr eaLnBrk="1" hangingPunct="1">
              <a:lnSpc>
                <a:spcPct val="150000"/>
              </a:lnSpc>
              <a:buClr>
                <a:srgbClr val="000080"/>
              </a:buClr>
              <a:buFont typeface="Wingdings" pitchFamily="2" charset="2"/>
              <a:buChar char="Ø"/>
            </a:pPr>
            <a:r>
              <a:rPr lang="es-ES" dirty="0" smtClean="0"/>
              <a:t>Nuevas oportunidades de negocios</a:t>
            </a:r>
          </a:p>
          <a:p>
            <a:pPr eaLnBrk="1" hangingPunct="1">
              <a:lnSpc>
                <a:spcPct val="150000"/>
              </a:lnSpc>
              <a:buClr>
                <a:srgbClr val="000080"/>
              </a:buClr>
              <a:buFont typeface="Wingdings" pitchFamily="2" charset="2"/>
              <a:buChar char="Ø"/>
            </a:pPr>
            <a:r>
              <a:rPr lang="es-ES" dirty="0" smtClean="0"/>
              <a:t>Ventajas competitivas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44488" y="549275"/>
            <a:ext cx="95234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/>
            <a:r>
              <a:rPr lang="es-ES" sz="3200" b="1"/>
              <a:t>¿ Qué debemos obtener de un Sistema de Información ?</a:t>
            </a:r>
            <a:endParaRPr lang="es-AR" sz="28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839200" cy="50292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  <a:buClr>
                <a:srgbClr val="000080"/>
              </a:buClr>
              <a:buFont typeface="Wingdings" pitchFamily="2" charset="2"/>
              <a:buChar char="Ø"/>
            </a:pPr>
            <a:r>
              <a:rPr lang="es-ES" sz="1900" b="1" dirty="0" smtClean="0"/>
              <a:t>Fácil operatividad (amigable respecto al usuario)</a:t>
            </a:r>
          </a:p>
          <a:p>
            <a:pPr eaLnBrk="1" hangingPunct="1">
              <a:buClr>
                <a:srgbClr val="000080"/>
              </a:buClr>
              <a:buFont typeface="Wingdings" pitchFamily="2" charset="2"/>
              <a:buChar char="Ø"/>
            </a:pPr>
            <a:r>
              <a:rPr lang="es-ES" sz="1900" b="1" dirty="0" smtClean="0"/>
              <a:t>Documentable respecto a su operatividad y estructura</a:t>
            </a:r>
          </a:p>
          <a:p>
            <a:pPr eaLnBrk="1" hangingPunct="1">
              <a:buClr>
                <a:srgbClr val="000080"/>
              </a:buClr>
              <a:buFont typeface="Wingdings" pitchFamily="2" charset="2"/>
              <a:buChar char="Ø"/>
            </a:pPr>
            <a:r>
              <a:rPr lang="es-ES" sz="1900" b="1" dirty="0" smtClean="0"/>
              <a:t>Con ayudas mediante asistentes</a:t>
            </a:r>
          </a:p>
          <a:p>
            <a:pPr algn="just" eaLnBrk="1" hangingPunct="1">
              <a:lnSpc>
                <a:spcPct val="108000"/>
              </a:lnSpc>
              <a:buClr>
                <a:srgbClr val="000080"/>
              </a:buClr>
              <a:buFont typeface="Wingdings" pitchFamily="2" charset="2"/>
              <a:buChar char="Ø"/>
            </a:pPr>
            <a:r>
              <a:rPr lang="es-ES" sz="1900" b="1" dirty="0" smtClean="0"/>
              <a:t>Presentación de formatos comprensibles y agradables </a:t>
            </a:r>
          </a:p>
          <a:p>
            <a:pPr algn="just" eaLnBrk="1" hangingPunct="1">
              <a:buClr>
                <a:srgbClr val="000080"/>
              </a:buClr>
              <a:buFont typeface="Wingdings" pitchFamily="2" charset="2"/>
              <a:buChar char="Ø"/>
            </a:pPr>
            <a:r>
              <a:rPr lang="es-ES" sz="1900" b="1" dirty="0" smtClean="0"/>
              <a:t>Con resultados de información especifica para cada nivel de usuarios</a:t>
            </a:r>
          </a:p>
          <a:p>
            <a:pPr algn="just" eaLnBrk="1" hangingPunct="1">
              <a:lnSpc>
                <a:spcPct val="108000"/>
              </a:lnSpc>
              <a:buClr>
                <a:srgbClr val="000080"/>
              </a:buClr>
              <a:buFont typeface="Wingdings" pitchFamily="2" charset="2"/>
              <a:buChar char="Ø"/>
            </a:pPr>
            <a:r>
              <a:rPr lang="es-ES" sz="1900" b="1" dirty="0" smtClean="0"/>
              <a:t>Modular respecto a su integración (ámbito aplicativo)</a:t>
            </a:r>
          </a:p>
          <a:p>
            <a:pPr algn="just" eaLnBrk="1" hangingPunct="1">
              <a:buClr>
                <a:srgbClr val="000080"/>
              </a:buClr>
              <a:buFont typeface="Wingdings" pitchFamily="2" charset="2"/>
              <a:buChar char="Ø"/>
            </a:pPr>
            <a:r>
              <a:rPr lang="es-ES" sz="1900" b="1" dirty="0" smtClean="0"/>
              <a:t>Confiable en los procesos de captación, almacenamiento y obtención de la información (seguridad e integridad)</a:t>
            </a:r>
          </a:p>
          <a:p>
            <a:pPr eaLnBrk="1" hangingPunct="1">
              <a:buClr>
                <a:srgbClr val="000080"/>
              </a:buClr>
              <a:buFont typeface="Wingdings" pitchFamily="2" charset="2"/>
              <a:buChar char="Ø"/>
            </a:pPr>
            <a:r>
              <a:rPr lang="es-ES" sz="1900" b="1" dirty="0" smtClean="0"/>
              <a:t>Flexible en su funcionalidad</a:t>
            </a:r>
          </a:p>
          <a:p>
            <a:pPr eaLnBrk="1" hangingPunct="1">
              <a:buClr>
                <a:srgbClr val="000080"/>
              </a:buClr>
              <a:buFont typeface="Wingdings" pitchFamily="2" charset="2"/>
              <a:buChar char="Ø"/>
            </a:pPr>
            <a:r>
              <a:rPr lang="es-ES" sz="1900" b="1" dirty="0" smtClean="0"/>
              <a:t>Con capacidad para interactuar con otros sistemas</a:t>
            </a:r>
          </a:p>
          <a:p>
            <a:pPr eaLnBrk="1" hangingPunct="1">
              <a:buClr>
                <a:srgbClr val="000080"/>
              </a:buClr>
              <a:buFont typeface="Wingdings" pitchFamily="2" charset="2"/>
              <a:buChar char="Ø"/>
            </a:pPr>
            <a:r>
              <a:rPr lang="es-ES" sz="1900" b="1" dirty="0" smtClean="0"/>
              <a:t>Parametrizable (adaptable) </a:t>
            </a:r>
          </a:p>
          <a:p>
            <a:pPr eaLnBrk="1" hangingPunct="1">
              <a:buClr>
                <a:srgbClr val="000080"/>
              </a:buClr>
              <a:buFont typeface="Wingdings" pitchFamily="2" charset="2"/>
              <a:buChar char="Ø"/>
            </a:pPr>
            <a:r>
              <a:rPr lang="es-ES" sz="1900" b="1" dirty="0" smtClean="0"/>
              <a:t>De costo aceptable</a:t>
            </a:r>
            <a:endParaRPr lang="es-ES_tradnl" sz="1900" b="1" dirty="0" smtClean="0"/>
          </a:p>
        </p:txBody>
      </p:sp>
      <p:sp>
        <p:nvSpPr>
          <p:cNvPr id="56323" name="Rectangle 4"/>
          <p:cNvSpPr>
            <a:spLocks noChangeArrowheads="1"/>
          </p:cNvSpPr>
          <p:nvPr/>
        </p:nvSpPr>
        <p:spPr bwMode="auto">
          <a:xfrm>
            <a:off x="344488" y="549275"/>
            <a:ext cx="95234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/>
            <a:r>
              <a:rPr lang="es-ES" sz="3200" b="1"/>
              <a:t>Cualidades de un buen Sistema Informático</a:t>
            </a:r>
            <a:endParaRPr lang="es-AR" sz="28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ChangeArrowheads="1"/>
          </p:cNvSpPr>
          <p:nvPr/>
        </p:nvSpPr>
        <p:spPr bwMode="auto">
          <a:xfrm>
            <a:off x="344488" y="549275"/>
            <a:ext cx="95234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/>
            <a:r>
              <a:rPr lang="es-ES" sz="3200" b="1"/>
              <a:t>Ventaja competitiva de sistemas de información: Casos reales</a:t>
            </a:r>
            <a:endParaRPr lang="es-AR" sz="2800" b="1">
              <a:solidFill>
                <a:schemeClr val="tx2"/>
              </a:solidFill>
            </a:endParaRPr>
          </a:p>
        </p:txBody>
      </p:sp>
      <p:sp>
        <p:nvSpPr>
          <p:cNvPr id="5427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600" dirty="0" smtClean="0"/>
              <a:t>    UPS: logística en base a tecnología e información desde 1907. Dos estudiantes de </a:t>
            </a:r>
            <a:r>
              <a:rPr lang="es-ES" sz="2600" dirty="0" err="1" smtClean="0"/>
              <a:t>seatle</a:t>
            </a:r>
            <a:r>
              <a:rPr lang="es-ES" sz="2600" dirty="0" smtClean="0"/>
              <a:t> con dos bicicletas, un teléfono y un sótano.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AR" sz="2600" dirty="0" smtClean="0"/>
              <a:t>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AR" sz="2600" dirty="0" smtClean="0"/>
              <a:t>    Captura en la fuente de la información, dispositivos transmisores de rastreo y universalización de la información le dio la ventaja competitiva desde cualquier parte del mundo.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AR" sz="2600" dirty="0" smtClean="0"/>
              <a:t>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AR" sz="2600" dirty="0" smtClean="0"/>
              <a:t>    Implica el poder: Programar pedidos, envíos recepción etc….ahorros tiempos y costos</a:t>
            </a:r>
            <a:endParaRPr lang="es-ES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AR" sz="2600" dirty="0" smtClean="0"/>
          </a:p>
        </p:txBody>
      </p:sp>
      <p:sp>
        <p:nvSpPr>
          <p:cNvPr id="295942" name="Rectangle 6"/>
          <p:cNvSpPr>
            <a:spLocks noChangeArrowheads="1"/>
          </p:cNvSpPr>
          <p:nvPr/>
        </p:nvSpPr>
        <p:spPr bwMode="auto">
          <a:xfrm>
            <a:off x="560388" y="5805264"/>
            <a:ext cx="86677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s-AR" sz="2600" dirty="0">
                <a:solidFill>
                  <a:srgbClr val="3365FB"/>
                </a:solidFill>
              </a:rPr>
              <a:t>    Otros casos: Amazon, Venta de Pasajes Aéreos, Banca Electrónica, </a:t>
            </a:r>
            <a:r>
              <a:rPr lang="es-AR" sz="2600" dirty="0" smtClean="0">
                <a:solidFill>
                  <a:srgbClr val="3365FB"/>
                </a:solidFill>
              </a:rPr>
              <a:t>Mercado Libre, Ala maula, </a:t>
            </a:r>
            <a:r>
              <a:rPr lang="es-AR" sz="2600" dirty="0" err="1" smtClean="0">
                <a:solidFill>
                  <a:srgbClr val="3365FB"/>
                </a:solidFill>
              </a:rPr>
              <a:t>Airbnb</a:t>
            </a:r>
            <a:r>
              <a:rPr lang="es-AR" sz="2600" dirty="0" smtClean="0">
                <a:solidFill>
                  <a:srgbClr val="3365FB"/>
                </a:solidFill>
              </a:rPr>
              <a:t>, Uber, </a:t>
            </a:r>
            <a:r>
              <a:rPr lang="es-AR" sz="2600" dirty="0" err="1" smtClean="0">
                <a:solidFill>
                  <a:srgbClr val="3365FB"/>
                </a:solidFill>
              </a:rPr>
              <a:t>Lyft</a:t>
            </a:r>
            <a:r>
              <a:rPr lang="es-AR" sz="2600" dirty="0" smtClean="0">
                <a:solidFill>
                  <a:srgbClr val="3365FB"/>
                </a:solidFill>
              </a:rPr>
              <a:t>….</a:t>
            </a:r>
            <a:endParaRPr lang="es-AR" sz="2600" dirty="0">
              <a:solidFill>
                <a:srgbClr val="3365FB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669926" y="1844675"/>
            <a:ext cx="3091010" cy="4608661"/>
          </a:xfrm>
          <a:prstGeom prst="rect">
            <a:avLst/>
          </a:prstGeom>
          <a:gradFill rotWithShape="0">
            <a:gsLst>
              <a:gs pos="0">
                <a:srgbClr val="1D2B4B"/>
              </a:gs>
              <a:gs pos="100000">
                <a:srgbClr val="618FF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69900" indent="-469900" eaLnBrk="1" hangingPunct="1"/>
            <a:endParaRPr lang="es-ES"/>
          </a:p>
        </p:txBody>
      </p:sp>
      <p:sp>
        <p:nvSpPr>
          <p:cNvPr id="285699" name="Rectangle 3"/>
          <p:cNvSpPr>
            <a:spLocks noChangeArrowheads="1"/>
          </p:cNvSpPr>
          <p:nvPr/>
        </p:nvSpPr>
        <p:spPr bwMode="auto">
          <a:xfrm>
            <a:off x="1062038" y="3444875"/>
            <a:ext cx="2451100" cy="2244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000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NEGOCIO</a:t>
            </a:r>
          </a:p>
          <a:p>
            <a:pPr>
              <a:spcBef>
                <a:spcPct val="50000"/>
              </a:spcBef>
              <a:defRPr/>
            </a:pPr>
            <a:r>
              <a:rPr lang="es-ES" sz="2000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Estrategia</a:t>
            </a:r>
          </a:p>
          <a:p>
            <a:pPr>
              <a:spcBef>
                <a:spcPct val="50000"/>
              </a:spcBef>
              <a:defRPr/>
            </a:pPr>
            <a:r>
              <a:rPr lang="es-ES" sz="2000" dirty="0" smtClean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Organización</a:t>
            </a:r>
          </a:p>
          <a:p>
            <a:pPr>
              <a:spcBef>
                <a:spcPct val="50000"/>
              </a:spcBef>
              <a:defRPr/>
            </a:pPr>
            <a:r>
              <a:rPr lang="es-ES" sz="2000" dirty="0" smtClean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Normas</a:t>
            </a:r>
            <a:endParaRPr lang="es-ES" sz="2000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s-ES" sz="2000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  <a:r>
              <a:rPr lang="es-ES" sz="2000" dirty="0" smtClean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Procedimientos</a:t>
            </a:r>
            <a:endParaRPr lang="es-ES" sz="2000" dirty="0">
              <a:solidFill>
                <a:srgbClr val="FAFD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3760936" y="1844675"/>
            <a:ext cx="5814864" cy="4608661"/>
          </a:xfrm>
          <a:prstGeom prst="rect">
            <a:avLst/>
          </a:prstGeom>
          <a:gradFill rotWithShape="0">
            <a:gsLst>
              <a:gs pos="0">
                <a:srgbClr val="F95AB7"/>
              </a:gs>
              <a:gs pos="100000">
                <a:srgbClr val="4A1B37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69900" indent="-469900" eaLnBrk="1" hangingPunct="1"/>
            <a:endParaRPr lang="es-ES"/>
          </a:p>
        </p:txBody>
      </p:sp>
      <p:sp>
        <p:nvSpPr>
          <p:cNvPr id="285702" name="Rectangle 6"/>
          <p:cNvSpPr>
            <a:spLocks noChangeArrowheads="1"/>
          </p:cNvSpPr>
          <p:nvPr/>
        </p:nvSpPr>
        <p:spPr bwMode="auto">
          <a:xfrm>
            <a:off x="3687031" y="3645024"/>
            <a:ext cx="2346089" cy="859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SISTEMA DE </a:t>
            </a:r>
            <a:endParaRPr lang="es-E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s-E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INFORMACION</a:t>
            </a:r>
            <a:endParaRPr lang="es-ES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85703" name="Rectangle 7"/>
          <p:cNvSpPr>
            <a:spLocks noChangeArrowheads="1"/>
          </p:cNvSpPr>
          <p:nvPr/>
        </p:nvSpPr>
        <p:spPr bwMode="auto">
          <a:xfrm>
            <a:off x="2226295" y="2128838"/>
            <a:ext cx="38068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400" b="1" dirty="0">
                <a:solidFill>
                  <a:srgbClr val="FAFD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INTERDEPENDENCIA</a:t>
            </a:r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>
            <a:off x="2948607" y="2667000"/>
            <a:ext cx="1703388" cy="0"/>
          </a:xfrm>
          <a:prstGeom prst="line">
            <a:avLst/>
          </a:prstGeom>
          <a:noFill/>
          <a:ln w="101600">
            <a:solidFill>
              <a:srgbClr val="FAFD00"/>
            </a:solidFill>
            <a:round/>
            <a:headEnd type="stealth" w="med" len="lg"/>
            <a:tailEnd type="stealth" w="med" len="lg"/>
          </a:ln>
        </p:spPr>
        <p:txBody>
          <a:bodyPr/>
          <a:lstStyle/>
          <a:p>
            <a:endParaRPr lang="es-AR"/>
          </a:p>
        </p:txBody>
      </p:sp>
      <p:sp>
        <p:nvSpPr>
          <p:cNvPr id="58389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AR" sz="3400" b="1" smtClean="0"/>
              <a:t>Relación entre Organización y Sistemas de Información</a:t>
            </a:r>
          </a:p>
        </p:txBody>
      </p:sp>
      <p:sp>
        <p:nvSpPr>
          <p:cNvPr id="2" name="Terminador 1"/>
          <p:cNvSpPr/>
          <p:nvPr/>
        </p:nvSpPr>
        <p:spPr bwMode="auto">
          <a:xfrm>
            <a:off x="6321152" y="2780928"/>
            <a:ext cx="2732080" cy="500064"/>
          </a:xfrm>
          <a:prstGeom prst="flowChartTerminator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AR" b="1" dirty="0" smtClean="0"/>
              <a:t>Hardware</a:t>
            </a:r>
            <a:endParaRPr kumimoji="0" lang="es-A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Terminador 22"/>
          <p:cNvSpPr/>
          <p:nvPr/>
        </p:nvSpPr>
        <p:spPr bwMode="auto">
          <a:xfrm>
            <a:off x="6418262" y="3495264"/>
            <a:ext cx="2711202" cy="500064"/>
          </a:xfrm>
          <a:prstGeom prst="flowChartTerminator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AR" b="1" dirty="0" smtClean="0"/>
              <a:t>Software</a:t>
            </a:r>
            <a:endParaRPr kumimoji="0" lang="es-A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Terminador 23"/>
          <p:cNvSpPr/>
          <p:nvPr/>
        </p:nvSpPr>
        <p:spPr bwMode="auto">
          <a:xfrm>
            <a:off x="6402544" y="4133600"/>
            <a:ext cx="2726920" cy="500064"/>
          </a:xfrm>
          <a:prstGeom prst="flowChartTerminator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AR" b="1" dirty="0" smtClean="0"/>
              <a:t>Bases de Datos</a:t>
            </a:r>
            <a:endParaRPr kumimoji="0" lang="es-A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Terminador 24"/>
          <p:cNvSpPr/>
          <p:nvPr/>
        </p:nvSpPr>
        <p:spPr bwMode="auto">
          <a:xfrm>
            <a:off x="6419095" y="4945160"/>
            <a:ext cx="2710369" cy="500064"/>
          </a:xfrm>
          <a:prstGeom prst="flowChartTerminator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AR" b="1" dirty="0" smtClean="0"/>
              <a:t>Comunicaciones</a:t>
            </a:r>
            <a:endParaRPr kumimoji="0" lang="es-A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Abrir llave 2"/>
          <p:cNvSpPr/>
          <p:nvPr/>
        </p:nvSpPr>
        <p:spPr bwMode="auto">
          <a:xfrm>
            <a:off x="5798584" y="2681089"/>
            <a:ext cx="594576" cy="2836143"/>
          </a:xfrm>
          <a:prstGeom prst="leftBrace">
            <a:avLst>
              <a:gd name="adj1" fmla="val 8333"/>
              <a:gd name="adj2" fmla="val 49659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04247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27" name="Group 15"/>
          <p:cNvGrpSpPr>
            <a:grpSpLocks/>
          </p:cNvGrpSpPr>
          <p:nvPr/>
        </p:nvGrpSpPr>
        <p:grpSpPr bwMode="auto">
          <a:xfrm>
            <a:off x="831885" y="4065137"/>
            <a:ext cx="4390479" cy="2100167"/>
            <a:chOff x="2364" y="1207"/>
            <a:chExt cx="3355" cy="1755"/>
          </a:xfrm>
        </p:grpSpPr>
        <p:sp>
          <p:nvSpPr>
            <p:cNvPr id="60433" name="Oval 16"/>
            <p:cNvSpPr>
              <a:spLocks noChangeArrowheads="1"/>
            </p:cNvSpPr>
            <p:nvPr/>
          </p:nvSpPr>
          <p:spPr bwMode="auto">
            <a:xfrm>
              <a:off x="2482" y="1397"/>
              <a:ext cx="3077" cy="1428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60434" name="AutoShape 17"/>
            <p:cNvSpPr>
              <a:spLocks noChangeArrowheads="1"/>
            </p:cNvSpPr>
            <p:nvPr/>
          </p:nvSpPr>
          <p:spPr bwMode="auto">
            <a:xfrm rot="9139400">
              <a:off x="4698" y="2674"/>
              <a:ext cx="157" cy="96"/>
            </a:xfrm>
            <a:prstGeom prst="notchedRightArrow">
              <a:avLst>
                <a:gd name="adj1" fmla="val 100000"/>
                <a:gd name="adj2" fmla="val 10017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60435" name="AutoShape 18"/>
            <p:cNvSpPr>
              <a:spLocks noChangeArrowheads="1"/>
            </p:cNvSpPr>
            <p:nvPr/>
          </p:nvSpPr>
          <p:spPr bwMode="auto">
            <a:xfrm rot="10741080">
              <a:off x="3782" y="2770"/>
              <a:ext cx="157" cy="95"/>
            </a:xfrm>
            <a:prstGeom prst="notchedRightArrow">
              <a:avLst>
                <a:gd name="adj1" fmla="val 100000"/>
                <a:gd name="adj2" fmla="val 101231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60436" name="AutoShape 19"/>
            <p:cNvSpPr>
              <a:spLocks noChangeArrowheads="1"/>
            </p:cNvSpPr>
            <p:nvPr/>
          </p:nvSpPr>
          <p:spPr bwMode="auto">
            <a:xfrm rot="-8561800">
              <a:off x="2924" y="2605"/>
              <a:ext cx="157" cy="95"/>
            </a:xfrm>
            <a:prstGeom prst="notchedRightArrow">
              <a:avLst>
                <a:gd name="adj1" fmla="val 100000"/>
                <a:gd name="adj2" fmla="val 101231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60437" name="AutoShape 20"/>
            <p:cNvSpPr>
              <a:spLocks noChangeArrowheads="1"/>
            </p:cNvSpPr>
            <p:nvPr/>
          </p:nvSpPr>
          <p:spPr bwMode="auto">
            <a:xfrm rot="-5906252">
              <a:off x="2432" y="2120"/>
              <a:ext cx="119" cy="126"/>
            </a:xfrm>
            <a:prstGeom prst="notchedRightArrow">
              <a:avLst>
                <a:gd name="adj1" fmla="val 100000"/>
                <a:gd name="adj2" fmla="val 61255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60438" name="AutoShape 21"/>
            <p:cNvSpPr>
              <a:spLocks noChangeArrowheads="1"/>
            </p:cNvSpPr>
            <p:nvPr/>
          </p:nvSpPr>
          <p:spPr bwMode="auto">
            <a:xfrm rot="-2169309">
              <a:off x="2814" y="1584"/>
              <a:ext cx="157" cy="95"/>
            </a:xfrm>
            <a:prstGeom prst="notchedRightArrow">
              <a:avLst>
                <a:gd name="adj1" fmla="val 100000"/>
                <a:gd name="adj2" fmla="val 101231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60439" name="AutoShape 22"/>
            <p:cNvSpPr>
              <a:spLocks noChangeArrowheads="1"/>
            </p:cNvSpPr>
            <p:nvPr/>
          </p:nvSpPr>
          <p:spPr bwMode="auto">
            <a:xfrm rot="-757161">
              <a:off x="3581" y="1374"/>
              <a:ext cx="157" cy="95"/>
            </a:xfrm>
            <a:prstGeom prst="notchedRightArrow">
              <a:avLst>
                <a:gd name="adj1" fmla="val 100000"/>
                <a:gd name="adj2" fmla="val 101231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60440" name="AutoShape 23"/>
            <p:cNvSpPr>
              <a:spLocks noChangeArrowheads="1"/>
            </p:cNvSpPr>
            <p:nvPr/>
          </p:nvSpPr>
          <p:spPr bwMode="auto">
            <a:xfrm rot="350042">
              <a:off x="4484" y="1401"/>
              <a:ext cx="157" cy="96"/>
            </a:xfrm>
            <a:prstGeom prst="notchedRightArrow">
              <a:avLst>
                <a:gd name="adj1" fmla="val 100000"/>
                <a:gd name="adj2" fmla="val 10017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60441" name="AutoShape 24"/>
            <p:cNvSpPr>
              <a:spLocks noChangeArrowheads="1"/>
            </p:cNvSpPr>
            <p:nvPr/>
          </p:nvSpPr>
          <p:spPr bwMode="auto">
            <a:xfrm rot="2590740">
              <a:off x="5220" y="1667"/>
              <a:ext cx="157" cy="95"/>
            </a:xfrm>
            <a:prstGeom prst="notchedRightArrow">
              <a:avLst>
                <a:gd name="adj1" fmla="val 100000"/>
                <a:gd name="adj2" fmla="val 101231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60442" name="AutoShape 25"/>
            <p:cNvSpPr>
              <a:spLocks noChangeArrowheads="1"/>
            </p:cNvSpPr>
            <p:nvPr/>
          </p:nvSpPr>
          <p:spPr bwMode="auto">
            <a:xfrm rot="7274400">
              <a:off x="5416" y="2287"/>
              <a:ext cx="119" cy="125"/>
            </a:xfrm>
            <a:prstGeom prst="notchedRightArrow">
              <a:avLst>
                <a:gd name="adj1" fmla="val 100000"/>
                <a:gd name="adj2" fmla="val 61255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  <a:p>
              <a:pPr marL="469900" indent="-469900" algn="r"/>
              <a:endParaRPr lang="es-ES_tradnl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60443" name="Text Box 26"/>
            <p:cNvSpPr txBox="1">
              <a:spLocks noChangeArrowheads="1"/>
            </p:cNvSpPr>
            <p:nvPr/>
          </p:nvSpPr>
          <p:spPr bwMode="auto">
            <a:xfrm>
              <a:off x="2708" y="1879"/>
              <a:ext cx="243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469900" indent="-469900" algn="ctr"/>
              <a:r>
                <a:rPr lang="es-ES_tradnl" sz="3200" b="1">
                  <a:latin typeface="Arial" pitchFamily="34" charset="0"/>
                </a:rPr>
                <a:t>    Rueda Operativa</a:t>
              </a:r>
            </a:p>
          </p:txBody>
        </p:sp>
        <p:sp>
          <p:nvSpPr>
            <p:cNvPr id="60444" name="Oval 27"/>
            <p:cNvSpPr>
              <a:spLocks noChangeArrowheads="1"/>
            </p:cNvSpPr>
            <p:nvPr/>
          </p:nvSpPr>
          <p:spPr bwMode="auto">
            <a:xfrm>
              <a:off x="4687" y="1389"/>
              <a:ext cx="520" cy="314"/>
            </a:xfrm>
            <a:prstGeom prst="ellipse">
              <a:avLst/>
            </a:prstGeom>
            <a:solidFill>
              <a:schemeClr val="accent2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469900" indent="-469900" algn="ctr" eaLnBrk="1" hangingPunct="1"/>
              <a:r>
                <a:rPr lang="es-AR" sz="900" b="1">
                  <a:solidFill>
                    <a:srgbClr val="FFFFFF"/>
                  </a:solidFill>
                </a:rPr>
                <a:t>Comercializar</a:t>
              </a:r>
            </a:p>
          </p:txBody>
        </p:sp>
        <p:sp>
          <p:nvSpPr>
            <p:cNvPr id="60445" name="Oval 28"/>
            <p:cNvSpPr>
              <a:spLocks noChangeArrowheads="1"/>
            </p:cNvSpPr>
            <p:nvPr/>
          </p:nvSpPr>
          <p:spPr bwMode="auto">
            <a:xfrm>
              <a:off x="5335" y="1838"/>
              <a:ext cx="384" cy="314"/>
            </a:xfrm>
            <a:prstGeom prst="ellipse">
              <a:avLst/>
            </a:prstGeom>
            <a:solidFill>
              <a:schemeClr val="accent2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469900" indent="-469900" algn="ctr" eaLnBrk="1" hangingPunct="1"/>
              <a:r>
                <a:rPr lang="es-AR" sz="1200" b="1">
                  <a:solidFill>
                    <a:srgbClr val="FFFFFF"/>
                  </a:solidFill>
                </a:rPr>
                <a:t>Vender</a:t>
              </a:r>
            </a:p>
          </p:txBody>
        </p:sp>
        <p:sp>
          <p:nvSpPr>
            <p:cNvPr id="60446" name="Oval 29"/>
            <p:cNvSpPr>
              <a:spLocks noChangeArrowheads="1"/>
            </p:cNvSpPr>
            <p:nvPr/>
          </p:nvSpPr>
          <p:spPr bwMode="auto">
            <a:xfrm>
              <a:off x="4889" y="2422"/>
              <a:ext cx="474" cy="373"/>
            </a:xfrm>
            <a:prstGeom prst="ellipse">
              <a:avLst/>
            </a:prstGeom>
            <a:solidFill>
              <a:schemeClr val="accent2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469900" indent="-469900" algn="ctr" eaLnBrk="1" hangingPunct="1"/>
              <a:r>
                <a:rPr lang="es-AR" sz="1200" b="1">
                  <a:solidFill>
                    <a:srgbClr val="FFFFFF"/>
                  </a:solidFill>
                </a:rPr>
                <a:t>Entregar</a:t>
              </a:r>
            </a:p>
          </p:txBody>
        </p:sp>
        <p:sp>
          <p:nvSpPr>
            <p:cNvPr id="60447" name="Oval 30"/>
            <p:cNvSpPr>
              <a:spLocks noChangeArrowheads="1"/>
            </p:cNvSpPr>
            <p:nvPr/>
          </p:nvSpPr>
          <p:spPr bwMode="auto">
            <a:xfrm>
              <a:off x="4130" y="2647"/>
              <a:ext cx="384" cy="315"/>
            </a:xfrm>
            <a:prstGeom prst="ellipse">
              <a:avLst/>
            </a:prstGeom>
            <a:solidFill>
              <a:schemeClr val="accent2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469900" indent="-469900" algn="ctr" eaLnBrk="1" hangingPunct="1"/>
              <a:r>
                <a:rPr lang="es-AR" sz="1200" b="1">
                  <a:solidFill>
                    <a:srgbClr val="FFFFFF"/>
                  </a:solidFill>
                </a:rPr>
                <a:t>Cobrar</a:t>
              </a:r>
            </a:p>
          </p:txBody>
        </p:sp>
        <p:sp>
          <p:nvSpPr>
            <p:cNvPr id="60448" name="Oval 31"/>
            <p:cNvSpPr>
              <a:spLocks noChangeArrowheads="1"/>
            </p:cNvSpPr>
            <p:nvPr/>
          </p:nvSpPr>
          <p:spPr bwMode="auto">
            <a:xfrm>
              <a:off x="3165" y="2624"/>
              <a:ext cx="500" cy="307"/>
            </a:xfrm>
            <a:prstGeom prst="ellipse">
              <a:avLst/>
            </a:prstGeom>
            <a:solidFill>
              <a:schemeClr val="accent2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469900" indent="-469900" algn="ctr" eaLnBrk="1" hangingPunct="1"/>
              <a:r>
                <a:rPr lang="es-AR" sz="1200" b="1">
                  <a:solidFill>
                    <a:srgbClr val="FFFFFF"/>
                  </a:solidFill>
                </a:rPr>
                <a:t>Financiar</a:t>
              </a:r>
            </a:p>
          </p:txBody>
        </p:sp>
        <p:sp>
          <p:nvSpPr>
            <p:cNvPr id="60449" name="Oval 32"/>
            <p:cNvSpPr>
              <a:spLocks noChangeArrowheads="1"/>
            </p:cNvSpPr>
            <p:nvPr/>
          </p:nvSpPr>
          <p:spPr bwMode="auto">
            <a:xfrm>
              <a:off x="2542" y="2332"/>
              <a:ext cx="383" cy="315"/>
            </a:xfrm>
            <a:prstGeom prst="ellipse">
              <a:avLst/>
            </a:prstGeom>
            <a:solidFill>
              <a:schemeClr val="accent2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469900" indent="-469900" algn="ctr" eaLnBrk="1" hangingPunct="1"/>
              <a:r>
                <a:rPr lang="es-AR" sz="1200" b="1">
                  <a:solidFill>
                    <a:srgbClr val="FFFFFF"/>
                  </a:solidFill>
                </a:rPr>
                <a:t>Pagar</a:t>
              </a:r>
            </a:p>
          </p:txBody>
        </p:sp>
        <p:sp>
          <p:nvSpPr>
            <p:cNvPr id="60450" name="Oval 33"/>
            <p:cNvSpPr>
              <a:spLocks noChangeArrowheads="1"/>
            </p:cNvSpPr>
            <p:nvPr/>
          </p:nvSpPr>
          <p:spPr bwMode="auto">
            <a:xfrm>
              <a:off x="2364" y="1703"/>
              <a:ext cx="484" cy="321"/>
            </a:xfrm>
            <a:prstGeom prst="ellipse">
              <a:avLst/>
            </a:prstGeom>
            <a:solidFill>
              <a:schemeClr val="accent2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469900" indent="-469900" algn="ctr" eaLnBrk="1" hangingPunct="1"/>
              <a:r>
                <a:rPr lang="es-AR" sz="1200" b="1">
                  <a:solidFill>
                    <a:srgbClr val="FFFFFF"/>
                  </a:solidFill>
                </a:rPr>
                <a:t>Comprar</a:t>
              </a:r>
            </a:p>
          </p:txBody>
        </p:sp>
        <p:sp>
          <p:nvSpPr>
            <p:cNvPr id="60451" name="Oval 34"/>
            <p:cNvSpPr>
              <a:spLocks noChangeArrowheads="1"/>
            </p:cNvSpPr>
            <p:nvPr/>
          </p:nvSpPr>
          <p:spPr bwMode="auto">
            <a:xfrm>
              <a:off x="2984" y="1389"/>
              <a:ext cx="461" cy="291"/>
            </a:xfrm>
            <a:prstGeom prst="ellipse">
              <a:avLst/>
            </a:prstGeom>
            <a:solidFill>
              <a:schemeClr val="accent2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469900" indent="-469900" algn="ctr" eaLnBrk="1" hangingPunct="1"/>
              <a:r>
                <a:rPr lang="es-AR" sz="1200" b="1">
                  <a:solidFill>
                    <a:srgbClr val="FFFFFF"/>
                  </a:solidFill>
                </a:rPr>
                <a:t>Producir</a:t>
              </a:r>
            </a:p>
          </p:txBody>
        </p:sp>
        <p:sp>
          <p:nvSpPr>
            <p:cNvPr id="60452" name="Oval 35"/>
            <p:cNvSpPr>
              <a:spLocks noChangeArrowheads="1"/>
            </p:cNvSpPr>
            <p:nvPr/>
          </p:nvSpPr>
          <p:spPr bwMode="auto">
            <a:xfrm>
              <a:off x="3755" y="1207"/>
              <a:ext cx="485" cy="361"/>
            </a:xfrm>
            <a:prstGeom prst="ellipse">
              <a:avLst/>
            </a:prstGeom>
            <a:solidFill>
              <a:schemeClr val="accent2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469900" indent="-469900" algn="ctr" eaLnBrk="1" hangingPunct="1"/>
              <a:r>
                <a:rPr lang="es-AR" sz="1200" b="1">
                  <a:solidFill>
                    <a:srgbClr val="FFFFFF"/>
                  </a:solidFill>
                </a:rPr>
                <a:t>Producto</a:t>
              </a:r>
            </a:p>
          </p:txBody>
        </p:sp>
      </p:grpSp>
      <p:sp>
        <p:nvSpPr>
          <p:cNvPr id="288804" name="AutoShape 36"/>
          <p:cNvSpPr>
            <a:spLocks/>
          </p:cNvSpPr>
          <p:nvPr/>
        </p:nvSpPr>
        <p:spPr bwMode="auto">
          <a:xfrm>
            <a:off x="5078348" y="1724024"/>
            <a:ext cx="576263" cy="4404183"/>
          </a:xfrm>
          <a:prstGeom prst="rightBrace">
            <a:avLst>
              <a:gd name="adj1" fmla="val 69766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marL="469900" indent="-469900" eaLnBrk="1" hangingPunct="1"/>
            <a:endParaRPr lang="es-ES"/>
          </a:p>
        </p:txBody>
      </p:sp>
      <p:sp>
        <p:nvSpPr>
          <p:cNvPr id="288805" name="Text Box 37"/>
          <p:cNvSpPr txBox="1">
            <a:spLocks noChangeArrowheads="1"/>
          </p:cNvSpPr>
          <p:nvPr/>
        </p:nvSpPr>
        <p:spPr bwMode="auto">
          <a:xfrm>
            <a:off x="5726420" y="2101493"/>
            <a:ext cx="2322924" cy="3631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9900" indent="-469900" algn="ctr" eaLnBrk="1" hangingPunct="1">
              <a:spcBef>
                <a:spcPct val="50000"/>
              </a:spcBef>
            </a:pPr>
            <a:r>
              <a:rPr lang="es-AR" sz="2000" dirty="0">
                <a:solidFill>
                  <a:schemeClr val="tx2"/>
                </a:solidFill>
              </a:rPr>
              <a:t>Para que </a:t>
            </a:r>
            <a:endParaRPr lang="es-AR" sz="2000" dirty="0" smtClean="0">
              <a:solidFill>
                <a:schemeClr val="tx2"/>
              </a:solidFill>
            </a:endParaRPr>
          </a:p>
          <a:p>
            <a:pPr marL="469900" indent="-469900" algn="ctr" eaLnBrk="1" hangingPunct="1">
              <a:spcBef>
                <a:spcPct val="50000"/>
              </a:spcBef>
            </a:pPr>
            <a:r>
              <a:rPr lang="es-AR" sz="2000" dirty="0" smtClean="0">
                <a:solidFill>
                  <a:schemeClr val="tx2"/>
                </a:solidFill>
              </a:rPr>
              <a:t>las </a:t>
            </a:r>
            <a:r>
              <a:rPr lang="es-AR" sz="2000" dirty="0">
                <a:solidFill>
                  <a:schemeClr val="tx2"/>
                </a:solidFill>
              </a:rPr>
              <a:t>ruedas </a:t>
            </a:r>
            <a:r>
              <a:rPr lang="es-AR" sz="2000" dirty="0" smtClean="0">
                <a:solidFill>
                  <a:schemeClr val="tx2"/>
                </a:solidFill>
              </a:rPr>
              <a:t>giren</a:t>
            </a:r>
          </a:p>
          <a:p>
            <a:pPr marL="469900" indent="-469900" algn="ctr" eaLnBrk="1" hangingPunct="1">
              <a:spcBef>
                <a:spcPct val="50000"/>
              </a:spcBef>
            </a:pPr>
            <a:r>
              <a:rPr lang="es-AR" sz="2000" dirty="0" smtClean="0">
                <a:solidFill>
                  <a:schemeClr val="tx2"/>
                </a:solidFill>
              </a:rPr>
              <a:t>hay </a:t>
            </a:r>
            <a:r>
              <a:rPr lang="es-AR" sz="2000" dirty="0">
                <a:solidFill>
                  <a:schemeClr val="tx2"/>
                </a:solidFill>
              </a:rPr>
              <a:t>que tomar </a:t>
            </a:r>
            <a:endParaRPr lang="es-AR" sz="2000" dirty="0" smtClean="0">
              <a:solidFill>
                <a:schemeClr val="tx2"/>
              </a:solidFill>
            </a:endParaRPr>
          </a:p>
          <a:p>
            <a:pPr marL="469900" indent="-469900" algn="ctr" eaLnBrk="1" hangingPunct="1">
              <a:spcBef>
                <a:spcPct val="50000"/>
              </a:spcBef>
            </a:pPr>
            <a:r>
              <a:rPr lang="es-AR" sz="2000" b="1" dirty="0" smtClean="0">
                <a:solidFill>
                  <a:schemeClr val="tx2"/>
                </a:solidFill>
              </a:rPr>
              <a:t>decisiones</a:t>
            </a:r>
            <a:endParaRPr lang="es-AR" sz="2000" b="1" dirty="0">
              <a:solidFill>
                <a:schemeClr val="tx2"/>
              </a:solidFill>
            </a:endParaRPr>
          </a:p>
          <a:p>
            <a:pPr marL="469900" indent="-469900" algn="ctr" eaLnBrk="1" hangingPunct="1">
              <a:spcBef>
                <a:spcPct val="50000"/>
              </a:spcBef>
            </a:pPr>
            <a:r>
              <a:rPr lang="es-AR" sz="2000" dirty="0" smtClean="0">
                <a:solidFill>
                  <a:schemeClr val="tx2"/>
                </a:solidFill>
              </a:rPr>
              <a:t>se necesita</a:t>
            </a:r>
          </a:p>
          <a:p>
            <a:pPr marL="469900" indent="-469900" algn="ctr" eaLnBrk="1" hangingPunct="1">
              <a:spcBef>
                <a:spcPct val="50000"/>
              </a:spcBef>
            </a:pPr>
            <a:r>
              <a:rPr lang="es-AR" sz="2000" b="1" dirty="0">
                <a:solidFill>
                  <a:schemeClr val="tx2"/>
                </a:solidFill>
              </a:rPr>
              <a:t>i</a:t>
            </a:r>
            <a:r>
              <a:rPr lang="es-AR" sz="2000" b="1" dirty="0" smtClean="0">
                <a:solidFill>
                  <a:schemeClr val="tx2"/>
                </a:solidFill>
              </a:rPr>
              <a:t>nformación</a:t>
            </a:r>
            <a:endParaRPr lang="es-AR" sz="2000" b="1" dirty="0">
              <a:solidFill>
                <a:schemeClr val="tx2"/>
              </a:solidFill>
            </a:endParaRPr>
          </a:p>
          <a:p>
            <a:pPr marL="469900" indent="-469900" algn="ctr" eaLnBrk="1" hangingPunct="1">
              <a:spcBef>
                <a:spcPct val="50000"/>
              </a:spcBef>
            </a:pPr>
            <a:r>
              <a:rPr lang="es-AR" sz="2000" dirty="0">
                <a:solidFill>
                  <a:schemeClr val="tx2"/>
                </a:solidFill>
              </a:rPr>
              <a:t>y</a:t>
            </a:r>
            <a:r>
              <a:rPr lang="es-AR" sz="2000" b="1" dirty="0">
                <a:solidFill>
                  <a:schemeClr val="tx2"/>
                </a:solidFill>
              </a:rPr>
              <a:t> Sistemas </a:t>
            </a:r>
            <a:endParaRPr lang="es-AR" sz="2000" b="1" dirty="0" smtClean="0">
              <a:solidFill>
                <a:schemeClr val="tx2"/>
              </a:solidFill>
            </a:endParaRPr>
          </a:p>
          <a:p>
            <a:pPr marL="469900" indent="-469900" algn="ctr" eaLnBrk="1" hangingPunct="1">
              <a:spcBef>
                <a:spcPct val="50000"/>
              </a:spcBef>
            </a:pPr>
            <a:r>
              <a:rPr lang="es-AR" sz="2000" dirty="0" smtClean="0">
                <a:solidFill>
                  <a:schemeClr val="tx2"/>
                </a:solidFill>
              </a:rPr>
              <a:t>que </a:t>
            </a:r>
            <a:r>
              <a:rPr lang="es-AR" sz="2000" dirty="0">
                <a:solidFill>
                  <a:schemeClr val="tx2"/>
                </a:solidFill>
              </a:rPr>
              <a:t>la provean</a:t>
            </a:r>
          </a:p>
        </p:txBody>
      </p:sp>
      <p:sp>
        <p:nvSpPr>
          <p:cNvPr id="60430" name="Rectangle 59"/>
          <p:cNvSpPr>
            <a:spLocks noChangeArrowheads="1"/>
          </p:cNvSpPr>
          <p:nvPr/>
        </p:nvSpPr>
        <p:spPr bwMode="auto">
          <a:xfrm>
            <a:off x="1988837" y="2460852"/>
            <a:ext cx="2081399" cy="752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69900" indent="-469900" algn="ctr" eaLnBrk="1" hangingPunct="1"/>
            <a:r>
              <a:rPr lang="es-AR" sz="2000" b="1" dirty="0" smtClean="0">
                <a:solidFill>
                  <a:schemeClr val="tx2"/>
                </a:solidFill>
                <a:latin typeface="Arial" pitchFamily="34" charset="0"/>
              </a:rPr>
              <a:t>Funciones</a:t>
            </a:r>
            <a:endParaRPr lang="es-AR" sz="2000" b="1" dirty="0">
              <a:solidFill>
                <a:schemeClr val="tx2"/>
              </a:solidFill>
              <a:latin typeface="Arial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1621964" y="1677548"/>
            <a:ext cx="2764070" cy="2371186"/>
            <a:chOff x="2792413" y="1557338"/>
            <a:chExt cx="2592387" cy="2140390"/>
          </a:xfrm>
        </p:grpSpPr>
        <p:sp>
          <p:nvSpPr>
            <p:cNvPr id="60418" name="Freeform 5"/>
            <p:cNvSpPr>
              <a:spLocks/>
            </p:cNvSpPr>
            <p:nvPr/>
          </p:nvSpPr>
          <p:spPr bwMode="auto">
            <a:xfrm rot="649487" flipH="1">
              <a:off x="3906838" y="1701800"/>
              <a:ext cx="1477962" cy="1584325"/>
            </a:xfrm>
            <a:custGeom>
              <a:avLst/>
              <a:gdLst>
                <a:gd name="T0" fmla="*/ 2147483646 w 1318"/>
                <a:gd name="T1" fmla="*/ 2147483646 h 1619"/>
                <a:gd name="T2" fmla="*/ 2147483646 w 1318"/>
                <a:gd name="T3" fmla="*/ 2147483646 h 1619"/>
                <a:gd name="T4" fmla="*/ 2147483646 w 1318"/>
                <a:gd name="T5" fmla="*/ 0 h 1619"/>
                <a:gd name="T6" fmla="*/ 2147483646 w 1318"/>
                <a:gd name="T7" fmla="*/ 0 h 1619"/>
                <a:gd name="T8" fmla="*/ 2147483646 w 1318"/>
                <a:gd name="T9" fmla="*/ 2147483646 h 1619"/>
                <a:gd name="T10" fmla="*/ 2147483646 w 1318"/>
                <a:gd name="T11" fmla="*/ 2147483646 h 1619"/>
                <a:gd name="T12" fmla="*/ 2147483646 w 1318"/>
                <a:gd name="T13" fmla="*/ 2147483646 h 1619"/>
                <a:gd name="T14" fmla="*/ 2147483646 w 1318"/>
                <a:gd name="T15" fmla="*/ 2147483646 h 1619"/>
                <a:gd name="T16" fmla="*/ 2147483646 w 1318"/>
                <a:gd name="T17" fmla="*/ 2147483646 h 1619"/>
                <a:gd name="T18" fmla="*/ 2147483646 w 1318"/>
                <a:gd name="T19" fmla="*/ 2147483646 h 1619"/>
                <a:gd name="T20" fmla="*/ 2147483646 w 1318"/>
                <a:gd name="T21" fmla="*/ 2147483646 h 1619"/>
                <a:gd name="T22" fmla="*/ 2147483646 w 1318"/>
                <a:gd name="T23" fmla="*/ 2147483646 h 1619"/>
                <a:gd name="T24" fmla="*/ 2147483646 w 1318"/>
                <a:gd name="T25" fmla="*/ 2147483646 h 1619"/>
                <a:gd name="T26" fmla="*/ 2147483646 w 1318"/>
                <a:gd name="T27" fmla="*/ 2147483646 h 1619"/>
                <a:gd name="T28" fmla="*/ 2147483646 w 1318"/>
                <a:gd name="T29" fmla="*/ 2147483646 h 1619"/>
                <a:gd name="T30" fmla="*/ 2147483646 w 1318"/>
                <a:gd name="T31" fmla="*/ 2147483646 h 1619"/>
                <a:gd name="T32" fmla="*/ 2147483646 w 1318"/>
                <a:gd name="T33" fmla="*/ 2147483646 h 1619"/>
                <a:gd name="T34" fmla="*/ 2147483646 w 1318"/>
                <a:gd name="T35" fmla="*/ 2147483646 h 1619"/>
                <a:gd name="T36" fmla="*/ 2147483646 w 1318"/>
                <a:gd name="T37" fmla="*/ 2147483646 h 1619"/>
                <a:gd name="T38" fmla="*/ 2147483646 w 1318"/>
                <a:gd name="T39" fmla="*/ 2147483646 h 1619"/>
                <a:gd name="T40" fmla="*/ 2147483646 w 1318"/>
                <a:gd name="T41" fmla="*/ 2147483646 h 1619"/>
                <a:gd name="T42" fmla="*/ 2147483646 w 1318"/>
                <a:gd name="T43" fmla="*/ 2147483646 h 1619"/>
                <a:gd name="T44" fmla="*/ 2147483646 w 1318"/>
                <a:gd name="T45" fmla="*/ 2147483646 h 1619"/>
                <a:gd name="T46" fmla="*/ 2147483646 w 1318"/>
                <a:gd name="T47" fmla="*/ 2147483646 h 1619"/>
                <a:gd name="T48" fmla="*/ 2147483646 w 1318"/>
                <a:gd name="T49" fmla="*/ 2147483646 h 1619"/>
                <a:gd name="T50" fmla="*/ 2147483646 w 1318"/>
                <a:gd name="T51" fmla="*/ 2147483646 h 1619"/>
                <a:gd name="T52" fmla="*/ 2147483646 w 1318"/>
                <a:gd name="T53" fmla="*/ 2147483646 h 1619"/>
                <a:gd name="T54" fmla="*/ 2147483646 w 1318"/>
                <a:gd name="T55" fmla="*/ 2147483646 h 1619"/>
                <a:gd name="T56" fmla="*/ 2147483646 w 1318"/>
                <a:gd name="T57" fmla="*/ 2147483646 h 1619"/>
                <a:gd name="T58" fmla="*/ 2147483646 w 1318"/>
                <a:gd name="T59" fmla="*/ 2147483646 h 1619"/>
                <a:gd name="T60" fmla="*/ 2147483646 w 1318"/>
                <a:gd name="T61" fmla="*/ 2147483646 h 1619"/>
                <a:gd name="T62" fmla="*/ 2147483646 w 1318"/>
                <a:gd name="T63" fmla="*/ 2147483646 h 1619"/>
                <a:gd name="T64" fmla="*/ 2147483646 w 1318"/>
                <a:gd name="T65" fmla="*/ 2147483646 h 1619"/>
                <a:gd name="T66" fmla="*/ 2147483646 w 1318"/>
                <a:gd name="T67" fmla="*/ 2147483646 h 1619"/>
                <a:gd name="T68" fmla="*/ 2147483646 w 1318"/>
                <a:gd name="T69" fmla="*/ 2147483646 h 1619"/>
                <a:gd name="T70" fmla="*/ 2147483646 w 1318"/>
                <a:gd name="T71" fmla="*/ 2147483646 h 1619"/>
                <a:gd name="T72" fmla="*/ 2147483646 w 1318"/>
                <a:gd name="T73" fmla="*/ 2147483646 h 1619"/>
                <a:gd name="T74" fmla="*/ 2147483646 w 1318"/>
                <a:gd name="T75" fmla="*/ 2147483646 h 1619"/>
                <a:gd name="T76" fmla="*/ 2147483646 w 1318"/>
                <a:gd name="T77" fmla="*/ 2147483646 h 1619"/>
                <a:gd name="T78" fmla="*/ 2147483646 w 1318"/>
                <a:gd name="T79" fmla="*/ 2147483646 h 1619"/>
                <a:gd name="T80" fmla="*/ 2147483646 w 1318"/>
                <a:gd name="T81" fmla="*/ 2147483646 h 1619"/>
                <a:gd name="T82" fmla="*/ 2147483646 w 1318"/>
                <a:gd name="T83" fmla="*/ 2147483646 h 1619"/>
                <a:gd name="T84" fmla="*/ 2147483646 w 1318"/>
                <a:gd name="T85" fmla="*/ 2147483646 h 1619"/>
                <a:gd name="T86" fmla="*/ 2147483646 w 1318"/>
                <a:gd name="T87" fmla="*/ 2147483646 h 1619"/>
                <a:gd name="T88" fmla="*/ 2147483646 w 1318"/>
                <a:gd name="T89" fmla="*/ 2147483646 h 1619"/>
                <a:gd name="T90" fmla="*/ 2147483646 w 1318"/>
                <a:gd name="T91" fmla="*/ 2147483646 h 1619"/>
                <a:gd name="T92" fmla="*/ 2147483646 w 1318"/>
                <a:gd name="T93" fmla="*/ 2147483646 h 161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318"/>
                <a:gd name="T142" fmla="*/ 0 h 1619"/>
                <a:gd name="T143" fmla="*/ 1318 w 1318"/>
                <a:gd name="T144" fmla="*/ 1619 h 161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318" h="1619">
                  <a:moveTo>
                    <a:pt x="1261" y="8"/>
                  </a:moveTo>
                  <a:lnTo>
                    <a:pt x="1240" y="6"/>
                  </a:lnTo>
                  <a:lnTo>
                    <a:pt x="1220" y="4"/>
                  </a:lnTo>
                  <a:lnTo>
                    <a:pt x="1191" y="1"/>
                  </a:lnTo>
                  <a:lnTo>
                    <a:pt x="1169" y="0"/>
                  </a:lnTo>
                  <a:lnTo>
                    <a:pt x="1148" y="0"/>
                  </a:lnTo>
                  <a:lnTo>
                    <a:pt x="1125" y="1"/>
                  </a:lnTo>
                  <a:lnTo>
                    <a:pt x="1104" y="0"/>
                  </a:lnTo>
                  <a:lnTo>
                    <a:pt x="1082" y="0"/>
                  </a:lnTo>
                  <a:lnTo>
                    <a:pt x="1058" y="2"/>
                  </a:lnTo>
                  <a:lnTo>
                    <a:pt x="1031" y="5"/>
                  </a:lnTo>
                  <a:lnTo>
                    <a:pt x="1008" y="7"/>
                  </a:lnTo>
                  <a:lnTo>
                    <a:pt x="983" y="10"/>
                  </a:lnTo>
                  <a:lnTo>
                    <a:pt x="957" y="14"/>
                  </a:lnTo>
                  <a:lnTo>
                    <a:pt x="932" y="19"/>
                  </a:lnTo>
                  <a:lnTo>
                    <a:pt x="907" y="24"/>
                  </a:lnTo>
                  <a:lnTo>
                    <a:pt x="884" y="31"/>
                  </a:lnTo>
                  <a:lnTo>
                    <a:pt x="863" y="35"/>
                  </a:lnTo>
                  <a:lnTo>
                    <a:pt x="843" y="42"/>
                  </a:lnTo>
                  <a:lnTo>
                    <a:pt x="819" y="48"/>
                  </a:lnTo>
                  <a:lnTo>
                    <a:pt x="794" y="56"/>
                  </a:lnTo>
                  <a:lnTo>
                    <a:pt x="769" y="66"/>
                  </a:lnTo>
                  <a:lnTo>
                    <a:pt x="747" y="75"/>
                  </a:lnTo>
                  <a:lnTo>
                    <a:pt x="725" y="82"/>
                  </a:lnTo>
                  <a:lnTo>
                    <a:pt x="689" y="97"/>
                  </a:lnTo>
                  <a:lnTo>
                    <a:pt x="652" y="117"/>
                  </a:lnTo>
                  <a:lnTo>
                    <a:pt x="623" y="131"/>
                  </a:lnTo>
                  <a:lnTo>
                    <a:pt x="587" y="153"/>
                  </a:lnTo>
                  <a:lnTo>
                    <a:pt x="561" y="169"/>
                  </a:lnTo>
                  <a:lnTo>
                    <a:pt x="534" y="188"/>
                  </a:lnTo>
                  <a:lnTo>
                    <a:pt x="503" y="210"/>
                  </a:lnTo>
                  <a:lnTo>
                    <a:pt x="477" y="230"/>
                  </a:lnTo>
                  <a:lnTo>
                    <a:pt x="449" y="254"/>
                  </a:lnTo>
                  <a:lnTo>
                    <a:pt x="422" y="278"/>
                  </a:lnTo>
                  <a:lnTo>
                    <a:pt x="394" y="304"/>
                  </a:lnTo>
                  <a:lnTo>
                    <a:pt x="371" y="326"/>
                  </a:lnTo>
                  <a:lnTo>
                    <a:pt x="347" y="355"/>
                  </a:lnTo>
                  <a:lnTo>
                    <a:pt x="323" y="383"/>
                  </a:lnTo>
                  <a:lnTo>
                    <a:pt x="301" y="412"/>
                  </a:lnTo>
                  <a:lnTo>
                    <a:pt x="278" y="445"/>
                  </a:lnTo>
                  <a:lnTo>
                    <a:pt x="249" y="484"/>
                  </a:lnTo>
                  <a:lnTo>
                    <a:pt x="227" y="523"/>
                  </a:lnTo>
                  <a:lnTo>
                    <a:pt x="204" y="563"/>
                  </a:lnTo>
                  <a:lnTo>
                    <a:pt x="187" y="603"/>
                  </a:lnTo>
                  <a:lnTo>
                    <a:pt x="165" y="649"/>
                  </a:lnTo>
                  <a:lnTo>
                    <a:pt x="142" y="707"/>
                  </a:lnTo>
                  <a:lnTo>
                    <a:pt x="127" y="755"/>
                  </a:lnTo>
                  <a:lnTo>
                    <a:pt x="115" y="801"/>
                  </a:lnTo>
                  <a:lnTo>
                    <a:pt x="106" y="848"/>
                  </a:lnTo>
                  <a:lnTo>
                    <a:pt x="98" y="890"/>
                  </a:lnTo>
                  <a:lnTo>
                    <a:pt x="91" y="935"/>
                  </a:lnTo>
                  <a:lnTo>
                    <a:pt x="88" y="982"/>
                  </a:lnTo>
                  <a:lnTo>
                    <a:pt x="87" y="1034"/>
                  </a:lnTo>
                  <a:lnTo>
                    <a:pt x="88" y="1087"/>
                  </a:lnTo>
                  <a:lnTo>
                    <a:pt x="90" y="1137"/>
                  </a:lnTo>
                  <a:lnTo>
                    <a:pt x="94" y="1187"/>
                  </a:lnTo>
                  <a:lnTo>
                    <a:pt x="102" y="1236"/>
                  </a:lnTo>
                  <a:lnTo>
                    <a:pt x="115" y="1285"/>
                  </a:lnTo>
                  <a:lnTo>
                    <a:pt x="0" y="1328"/>
                  </a:lnTo>
                  <a:lnTo>
                    <a:pt x="477" y="1619"/>
                  </a:lnTo>
                  <a:lnTo>
                    <a:pt x="696" y="1132"/>
                  </a:lnTo>
                  <a:lnTo>
                    <a:pt x="597" y="1168"/>
                  </a:lnTo>
                  <a:lnTo>
                    <a:pt x="584" y="1123"/>
                  </a:lnTo>
                  <a:lnTo>
                    <a:pt x="580" y="1086"/>
                  </a:lnTo>
                  <a:lnTo>
                    <a:pt x="576" y="1048"/>
                  </a:lnTo>
                  <a:lnTo>
                    <a:pt x="577" y="1011"/>
                  </a:lnTo>
                  <a:lnTo>
                    <a:pt x="581" y="976"/>
                  </a:lnTo>
                  <a:lnTo>
                    <a:pt x="587" y="944"/>
                  </a:lnTo>
                  <a:lnTo>
                    <a:pt x="594" y="910"/>
                  </a:lnTo>
                  <a:lnTo>
                    <a:pt x="603" y="879"/>
                  </a:lnTo>
                  <a:lnTo>
                    <a:pt x="616" y="841"/>
                  </a:lnTo>
                  <a:lnTo>
                    <a:pt x="632" y="805"/>
                  </a:lnTo>
                  <a:lnTo>
                    <a:pt x="652" y="766"/>
                  </a:lnTo>
                  <a:lnTo>
                    <a:pt x="671" y="735"/>
                  </a:lnTo>
                  <a:lnTo>
                    <a:pt x="696" y="702"/>
                  </a:lnTo>
                  <a:lnTo>
                    <a:pt x="718" y="674"/>
                  </a:lnTo>
                  <a:lnTo>
                    <a:pt x="744" y="648"/>
                  </a:lnTo>
                  <a:lnTo>
                    <a:pt x="767" y="629"/>
                  </a:lnTo>
                  <a:lnTo>
                    <a:pt x="787" y="613"/>
                  </a:lnTo>
                  <a:lnTo>
                    <a:pt x="807" y="598"/>
                  </a:lnTo>
                  <a:lnTo>
                    <a:pt x="829" y="582"/>
                  </a:lnTo>
                  <a:lnTo>
                    <a:pt x="853" y="567"/>
                  </a:lnTo>
                  <a:lnTo>
                    <a:pt x="873" y="558"/>
                  </a:lnTo>
                  <a:lnTo>
                    <a:pt x="896" y="543"/>
                  </a:lnTo>
                  <a:lnTo>
                    <a:pt x="917" y="534"/>
                  </a:lnTo>
                  <a:lnTo>
                    <a:pt x="943" y="525"/>
                  </a:lnTo>
                  <a:lnTo>
                    <a:pt x="973" y="516"/>
                  </a:lnTo>
                  <a:lnTo>
                    <a:pt x="998" y="509"/>
                  </a:lnTo>
                  <a:lnTo>
                    <a:pt x="1018" y="503"/>
                  </a:lnTo>
                  <a:lnTo>
                    <a:pt x="1048" y="496"/>
                  </a:lnTo>
                  <a:lnTo>
                    <a:pt x="1076" y="493"/>
                  </a:lnTo>
                  <a:lnTo>
                    <a:pt x="1119" y="493"/>
                  </a:lnTo>
                  <a:lnTo>
                    <a:pt x="1318" y="65"/>
                  </a:lnTo>
                  <a:lnTo>
                    <a:pt x="1261" y="8"/>
                  </a:lnTo>
                  <a:close/>
                </a:path>
              </a:pathLst>
            </a:custGeom>
            <a:gradFill rotWithShape="0">
              <a:gsLst>
                <a:gs pos="0">
                  <a:schemeClr val="tx1"/>
                </a:gs>
                <a:gs pos="100000">
                  <a:srgbClr val="FF0000"/>
                </a:gs>
              </a:gsLst>
              <a:lin ang="18900000" scaled="1"/>
            </a:gradFill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60419" name="Freeform 6"/>
            <p:cNvSpPr>
              <a:spLocks/>
            </p:cNvSpPr>
            <p:nvPr/>
          </p:nvSpPr>
          <p:spPr bwMode="auto">
            <a:xfrm rot="16552954" flipH="1">
              <a:off x="3589337" y="996951"/>
              <a:ext cx="860425" cy="1981200"/>
            </a:xfrm>
            <a:custGeom>
              <a:avLst/>
              <a:gdLst>
                <a:gd name="T0" fmla="*/ 2147483646 w 878"/>
                <a:gd name="T1" fmla="*/ 2147483646 h 1766"/>
                <a:gd name="T2" fmla="*/ 2147483646 w 878"/>
                <a:gd name="T3" fmla="*/ 2147483646 h 1766"/>
                <a:gd name="T4" fmla="*/ 2147483646 w 878"/>
                <a:gd name="T5" fmla="*/ 2147483646 h 1766"/>
                <a:gd name="T6" fmla="*/ 2147483646 w 878"/>
                <a:gd name="T7" fmla="*/ 2147483646 h 1766"/>
                <a:gd name="T8" fmla="*/ 2147483646 w 878"/>
                <a:gd name="T9" fmla="*/ 2147483646 h 1766"/>
                <a:gd name="T10" fmla="*/ 2147483646 w 878"/>
                <a:gd name="T11" fmla="*/ 2147483646 h 1766"/>
                <a:gd name="T12" fmla="*/ 2147483646 w 878"/>
                <a:gd name="T13" fmla="*/ 2147483646 h 1766"/>
                <a:gd name="T14" fmla="*/ 2147483646 w 878"/>
                <a:gd name="T15" fmla="*/ 2147483646 h 1766"/>
                <a:gd name="T16" fmla="*/ 2147483646 w 878"/>
                <a:gd name="T17" fmla="*/ 2147483646 h 1766"/>
                <a:gd name="T18" fmla="*/ 2147483646 w 878"/>
                <a:gd name="T19" fmla="*/ 2147483646 h 1766"/>
                <a:gd name="T20" fmla="*/ 2147483646 w 878"/>
                <a:gd name="T21" fmla="*/ 2147483646 h 1766"/>
                <a:gd name="T22" fmla="*/ 2147483646 w 878"/>
                <a:gd name="T23" fmla="*/ 2147483646 h 1766"/>
                <a:gd name="T24" fmla="*/ 2147483646 w 878"/>
                <a:gd name="T25" fmla="*/ 2147483646 h 1766"/>
                <a:gd name="T26" fmla="*/ 2147483646 w 878"/>
                <a:gd name="T27" fmla="*/ 2147483646 h 1766"/>
                <a:gd name="T28" fmla="*/ 2147483646 w 878"/>
                <a:gd name="T29" fmla="*/ 2147483646 h 1766"/>
                <a:gd name="T30" fmla="*/ 2147483646 w 878"/>
                <a:gd name="T31" fmla="*/ 2147483646 h 1766"/>
                <a:gd name="T32" fmla="*/ 2147483646 w 878"/>
                <a:gd name="T33" fmla="*/ 2147483646 h 1766"/>
                <a:gd name="T34" fmla="*/ 2147483646 w 878"/>
                <a:gd name="T35" fmla="*/ 2147483646 h 1766"/>
                <a:gd name="T36" fmla="*/ 2147483646 w 878"/>
                <a:gd name="T37" fmla="*/ 2147483646 h 1766"/>
                <a:gd name="T38" fmla="*/ 2147483646 w 878"/>
                <a:gd name="T39" fmla="*/ 2147483646 h 1766"/>
                <a:gd name="T40" fmla="*/ 2147483646 w 878"/>
                <a:gd name="T41" fmla="*/ 2147483646 h 1766"/>
                <a:gd name="T42" fmla="*/ 2147483646 w 878"/>
                <a:gd name="T43" fmla="*/ 2147483646 h 1766"/>
                <a:gd name="T44" fmla="*/ 2147483646 w 878"/>
                <a:gd name="T45" fmla="*/ 2147483646 h 1766"/>
                <a:gd name="T46" fmla="*/ 2147483646 w 878"/>
                <a:gd name="T47" fmla="*/ 2147483646 h 1766"/>
                <a:gd name="T48" fmla="*/ 2147483646 w 878"/>
                <a:gd name="T49" fmla="*/ 2147483646 h 1766"/>
                <a:gd name="T50" fmla="*/ 2147483646 w 878"/>
                <a:gd name="T51" fmla="*/ 2147483646 h 1766"/>
                <a:gd name="T52" fmla="*/ 2147483646 w 878"/>
                <a:gd name="T53" fmla="*/ 2147483646 h 1766"/>
                <a:gd name="T54" fmla="*/ 2147483646 w 878"/>
                <a:gd name="T55" fmla="*/ 2147483646 h 1766"/>
                <a:gd name="T56" fmla="*/ 2147483646 w 878"/>
                <a:gd name="T57" fmla="*/ 2147483646 h 1766"/>
                <a:gd name="T58" fmla="*/ 2147483646 w 878"/>
                <a:gd name="T59" fmla="*/ 2147483646 h 1766"/>
                <a:gd name="T60" fmla="*/ 2147483646 w 878"/>
                <a:gd name="T61" fmla="*/ 2147483646 h 1766"/>
                <a:gd name="T62" fmla="*/ 2147483646 w 878"/>
                <a:gd name="T63" fmla="*/ 2147483646 h 1766"/>
                <a:gd name="T64" fmla="*/ 2147483646 w 878"/>
                <a:gd name="T65" fmla="*/ 2147483646 h 1766"/>
                <a:gd name="T66" fmla="*/ 2147483646 w 878"/>
                <a:gd name="T67" fmla="*/ 2147483646 h 1766"/>
                <a:gd name="T68" fmla="*/ 2147483646 w 878"/>
                <a:gd name="T69" fmla="*/ 2147483646 h 1766"/>
                <a:gd name="T70" fmla="*/ 2147483646 w 878"/>
                <a:gd name="T71" fmla="*/ 2147483646 h 1766"/>
                <a:gd name="T72" fmla="*/ 2147483646 w 878"/>
                <a:gd name="T73" fmla="*/ 2147483646 h 1766"/>
                <a:gd name="T74" fmla="*/ 2147483646 w 878"/>
                <a:gd name="T75" fmla="*/ 2147483646 h 1766"/>
                <a:gd name="T76" fmla="*/ 2147483646 w 878"/>
                <a:gd name="T77" fmla="*/ 2147483646 h 1766"/>
                <a:gd name="T78" fmla="*/ 2147483646 w 878"/>
                <a:gd name="T79" fmla="*/ 2147483646 h 1766"/>
                <a:gd name="T80" fmla="*/ 2147483646 w 878"/>
                <a:gd name="T81" fmla="*/ 2147483646 h 1766"/>
                <a:gd name="T82" fmla="*/ 2147483646 w 878"/>
                <a:gd name="T83" fmla="*/ 2147483646 h 1766"/>
                <a:gd name="T84" fmla="*/ 2147483646 w 878"/>
                <a:gd name="T85" fmla="*/ 2147483646 h 1766"/>
                <a:gd name="T86" fmla="*/ 2147483646 w 878"/>
                <a:gd name="T87" fmla="*/ 2147483646 h 1766"/>
                <a:gd name="T88" fmla="*/ 2147483646 w 878"/>
                <a:gd name="T89" fmla="*/ 2147483646 h 1766"/>
                <a:gd name="T90" fmla="*/ 2147483646 w 878"/>
                <a:gd name="T91" fmla="*/ 2147483646 h 176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78"/>
                <a:gd name="T139" fmla="*/ 0 h 1766"/>
                <a:gd name="T140" fmla="*/ 878 w 878"/>
                <a:gd name="T141" fmla="*/ 1766 h 176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78" h="1766">
                  <a:moveTo>
                    <a:pt x="878" y="0"/>
                  </a:moveTo>
                  <a:lnTo>
                    <a:pt x="857" y="4"/>
                  </a:lnTo>
                  <a:lnTo>
                    <a:pt x="837" y="7"/>
                  </a:lnTo>
                  <a:lnTo>
                    <a:pt x="809" y="13"/>
                  </a:lnTo>
                  <a:lnTo>
                    <a:pt x="788" y="18"/>
                  </a:lnTo>
                  <a:lnTo>
                    <a:pt x="767" y="24"/>
                  </a:lnTo>
                  <a:lnTo>
                    <a:pt x="746" y="31"/>
                  </a:lnTo>
                  <a:lnTo>
                    <a:pt x="725" y="36"/>
                  </a:lnTo>
                  <a:lnTo>
                    <a:pt x="704" y="42"/>
                  </a:lnTo>
                  <a:lnTo>
                    <a:pt x="682" y="51"/>
                  </a:lnTo>
                  <a:lnTo>
                    <a:pt x="656" y="61"/>
                  </a:lnTo>
                  <a:lnTo>
                    <a:pt x="635" y="70"/>
                  </a:lnTo>
                  <a:lnTo>
                    <a:pt x="612" y="80"/>
                  </a:lnTo>
                  <a:lnTo>
                    <a:pt x="588" y="91"/>
                  </a:lnTo>
                  <a:lnTo>
                    <a:pt x="565" y="103"/>
                  </a:lnTo>
                  <a:lnTo>
                    <a:pt x="543" y="114"/>
                  </a:lnTo>
                  <a:lnTo>
                    <a:pt x="523" y="127"/>
                  </a:lnTo>
                  <a:lnTo>
                    <a:pt x="504" y="137"/>
                  </a:lnTo>
                  <a:lnTo>
                    <a:pt x="486" y="150"/>
                  </a:lnTo>
                  <a:lnTo>
                    <a:pt x="465" y="162"/>
                  </a:lnTo>
                  <a:lnTo>
                    <a:pt x="443" y="177"/>
                  </a:lnTo>
                  <a:lnTo>
                    <a:pt x="422" y="193"/>
                  </a:lnTo>
                  <a:lnTo>
                    <a:pt x="403" y="208"/>
                  </a:lnTo>
                  <a:lnTo>
                    <a:pt x="384" y="221"/>
                  </a:lnTo>
                  <a:lnTo>
                    <a:pt x="354" y="246"/>
                  </a:lnTo>
                  <a:lnTo>
                    <a:pt x="324" y="275"/>
                  </a:lnTo>
                  <a:lnTo>
                    <a:pt x="300" y="297"/>
                  </a:lnTo>
                  <a:lnTo>
                    <a:pt x="272" y="328"/>
                  </a:lnTo>
                  <a:lnTo>
                    <a:pt x="252" y="351"/>
                  </a:lnTo>
                  <a:lnTo>
                    <a:pt x="231" y="377"/>
                  </a:lnTo>
                  <a:lnTo>
                    <a:pt x="207" y="406"/>
                  </a:lnTo>
                  <a:lnTo>
                    <a:pt x="188" y="433"/>
                  </a:lnTo>
                  <a:lnTo>
                    <a:pt x="168" y="464"/>
                  </a:lnTo>
                  <a:lnTo>
                    <a:pt x="149" y="494"/>
                  </a:lnTo>
                  <a:lnTo>
                    <a:pt x="129" y="527"/>
                  </a:lnTo>
                  <a:lnTo>
                    <a:pt x="113" y="555"/>
                  </a:lnTo>
                  <a:lnTo>
                    <a:pt x="98" y="589"/>
                  </a:lnTo>
                  <a:lnTo>
                    <a:pt x="83" y="623"/>
                  </a:lnTo>
                  <a:lnTo>
                    <a:pt x="70" y="657"/>
                  </a:lnTo>
                  <a:lnTo>
                    <a:pt x="57" y="695"/>
                  </a:lnTo>
                  <a:lnTo>
                    <a:pt x="41" y="741"/>
                  </a:lnTo>
                  <a:lnTo>
                    <a:pt x="30" y="784"/>
                  </a:lnTo>
                  <a:lnTo>
                    <a:pt x="19" y="829"/>
                  </a:lnTo>
                  <a:lnTo>
                    <a:pt x="14" y="872"/>
                  </a:lnTo>
                  <a:lnTo>
                    <a:pt x="6" y="923"/>
                  </a:lnTo>
                  <a:lnTo>
                    <a:pt x="1" y="985"/>
                  </a:lnTo>
                  <a:lnTo>
                    <a:pt x="0" y="1035"/>
                  </a:lnTo>
                  <a:lnTo>
                    <a:pt x="1" y="1083"/>
                  </a:lnTo>
                  <a:lnTo>
                    <a:pt x="5" y="1130"/>
                  </a:lnTo>
                  <a:lnTo>
                    <a:pt x="10" y="1173"/>
                  </a:lnTo>
                  <a:lnTo>
                    <a:pt x="16" y="1218"/>
                  </a:lnTo>
                  <a:lnTo>
                    <a:pt x="26" y="1264"/>
                  </a:lnTo>
                  <a:lnTo>
                    <a:pt x="39" y="1314"/>
                  </a:lnTo>
                  <a:lnTo>
                    <a:pt x="55" y="1365"/>
                  </a:lnTo>
                  <a:lnTo>
                    <a:pt x="71" y="1412"/>
                  </a:lnTo>
                  <a:lnTo>
                    <a:pt x="89" y="1459"/>
                  </a:lnTo>
                  <a:lnTo>
                    <a:pt x="111" y="1504"/>
                  </a:lnTo>
                  <a:lnTo>
                    <a:pt x="137" y="1547"/>
                  </a:lnTo>
                  <a:lnTo>
                    <a:pt x="39" y="1621"/>
                  </a:lnTo>
                  <a:lnTo>
                    <a:pt x="578" y="1766"/>
                  </a:lnTo>
                  <a:lnTo>
                    <a:pt x="651" y="1237"/>
                  </a:lnTo>
                  <a:lnTo>
                    <a:pt x="567" y="1299"/>
                  </a:lnTo>
                  <a:lnTo>
                    <a:pt x="542" y="1260"/>
                  </a:lnTo>
                  <a:lnTo>
                    <a:pt x="527" y="1226"/>
                  </a:lnTo>
                  <a:lnTo>
                    <a:pt x="513" y="1190"/>
                  </a:lnTo>
                  <a:lnTo>
                    <a:pt x="503" y="1154"/>
                  </a:lnTo>
                  <a:lnTo>
                    <a:pt x="497" y="1120"/>
                  </a:lnTo>
                  <a:lnTo>
                    <a:pt x="494" y="1087"/>
                  </a:lnTo>
                  <a:lnTo>
                    <a:pt x="491" y="1053"/>
                  </a:lnTo>
                  <a:lnTo>
                    <a:pt x="491" y="1020"/>
                  </a:lnTo>
                  <a:lnTo>
                    <a:pt x="493" y="980"/>
                  </a:lnTo>
                  <a:lnTo>
                    <a:pt x="498" y="941"/>
                  </a:lnTo>
                  <a:lnTo>
                    <a:pt x="506" y="898"/>
                  </a:lnTo>
                  <a:lnTo>
                    <a:pt x="516" y="863"/>
                  </a:lnTo>
                  <a:lnTo>
                    <a:pt x="531" y="824"/>
                  </a:lnTo>
                  <a:lnTo>
                    <a:pt x="544" y="791"/>
                  </a:lnTo>
                  <a:lnTo>
                    <a:pt x="562" y="759"/>
                  </a:lnTo>
                  <a:lnTo>
                    <a:pt x="578" y="734"/>
                  </a:lnTo>
                  <a:lnTo>
                    <a:pt x="593" y="713"/>
                  </a:lnTo>
                  <a:lnTo>
                    <a:pt x="608" y="693"/>
                  </a:lnTo>
                  <a:lnTo>
                    <a:pt x="625" y="672"/>
                  </a:lnTo>
                  <a:lnTo>
                    <a:pt x="644" y="651"/>
                  </a:lnTo>
                  <a:lnTo>
                    <a:pt x="660" y="636"/>
                  </a:lnTo>
                  <a:lnTo>
                    <a:pt x="678" y="616"/>
                  </a:lnTo>
                  <a:lnTo>
                    <a:pt x="696" y="601"/>
                  </a:lnTo>
                  <a:lnTo>
                    <a:pt x="718" y="585"/>
                  </a:lnTo>
                  <a:lnTo>
                    <a:pt x="744" y="568"/>
                  </a:lnTo>
                  <a:lnTo>
                    <a:pt x="766" y="554"/>
                  </a:lnTo>
                  <a:lnTo>
                    <a:pt x="784" y="543"/>
                  </a:lnTo>
                  <a:lnTo>
                    <a:pt x="811" y="528"/>
                  </a:lnTo>
                  <a:lnTo>
                    <a:pt x="837" y="517"/>
                  </a:lnTo>
                  <a:lnTo>
                    <a:pt x="878" y="505"/>
                  </a:lnTo>
                  <a:lnTo>
                    <a:pt x="878" y="0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chemeClr val="tx1"/>
                </a:gs>
              </a:gsLst>
              <a:lin ang="18900000" scaled="1"/>
            </a:gradFill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60420" name="Freeform 7"/>
            <p:cNvSpPr>
              <a:spLocks/>
            </p:cNvSpPr>
            <p:nvPr/>
          </p:nvSpPr>
          <p:spPr bwMode="auto">
            <a:xfrm rot="-216084">
              <a:off x="2941638" y="1776413"/>
              <a:ext cx="931862" cy="1784350"/>
            </a:xfrm>
            <a:custGeom>
              <a:avLst/>
              <a:gdLst>
                <a:gd name="T0" fmla="*/ 2147483646 w 831"/>
                <a:gd name="T1" fmla="*/ 2147483646 h 1824"/>
                <a:gd name="T2" fmla="*/ 2147483646 w 831"/>
                <a:gd name="T3" fmla="*/ 2147483646 h 1824"/>
                <a:gd name="T4" fmla="*/ 2147483646 w 831"/>
                <a:gd name="T5" fmla="*/ 2147483646 h 1824"/>
                <a:gd name="T6" fmla="*/ 2147483646 w 831"/>
                <a:gd name="T7" fmla="*/ 2147483646 h 1824"/>
                <a:gd name="T8" fmla="*/ 2147483646 w 831"/>
                <a:gd name="T9" fmla="*/ 2147483646 h 1824"/>
                <a:gd name="T10" fmla="*/ 2147483646 w 831"/>
                <a:gd name="T11" fmla="*/ 2147483646 h 1824"/>
                <a:gd name="T12" fmla="*/ 2147483646 w 831"/>
                <a:gd name="T13" fmla="*/ 2147483646 h 1824"/>
                <a:gd name="T14" fmla="*/ 2147483646 w 831"/>
                <a:gd name="T15" fmla="*/ 2147483646 h 1824"/>
                <a:gd name="T16" fmla="*/ 2147483646 w 831"/>
                <a:gd name="T17" fmla="*/ 2147483646 h 1824"/>
                <a:gd name="T18" fmla="*/ 2147483646 w 831"/>
                <a:gd name="T19" fmla="*/ 2147483646 h 1824"/>
                <a:gd name="T20" fmla="*/ 2147483646 w 831"/>
                <a:gd name="T21" fmla="*/ 2147483646 h 1824"/>
                <a:gd name="T22" fmla="*/ 2147483646 w 831"/>
                <a:gd name="T23" fmla="*/ 2147483646 h 1824"/>
                <a:gd name="T24" fmla="*/ 2147483646 w 831"/>
                <a:gd name="T25" fmla="*/ 2147483646 h 1824"/>
                <a:gd name="T26" fmla="*/ 2147483646 w 831"/>
                <a:gd name="T27" fmla="*/ 2147483646 h 1824"/>
                <a:gd name="T28" fmla="*/ 2147483646 w 831"/>
                <a:gd name="T29" fmla="*/ 2147483646 h 1824"/>
                <a:gd name="T30" fmla="*/ 2147483646 w 831"/>
                <a:gd name="T31" fmla="*/ 2147483646 h 1824"/>
                <a:gd name="T32" fmla="*/ 2147483646 w 831"/>
                <a:gd name="T33" fmla="*/ 2147483646 h 1824"/>
                <a:gd name="T34" fmla="*/ 2147483646 w 831"/>
                <a:gd name="T35" fmla="*/ 2147483646 h 1824"/>
                <a:gd name="T36" fmla="*/ 2147483646 w 831"/>
                <a:gd name="T37" fmla="*/ 2147483646 h 1824"/>
                <a:gd name="T38" fmla="*/ 2147483646 w 831"/>
                <a:gd name="T39" fmla="*/ 2147483646 h 1824"/>
                <a:gd name="T40" fmla="*/ 2147483646 w 831"/>
                <a:gd name="T41" fmla="*/ 2147483646 h 1824"/>
                <a:gd name="T42" fmla="*/ 2147483646 w 831"/>
                <a:gd name="T43" fmla="*/ 2147483646 h 1824"/>
                <a:gd name="T44" fmla="*/ 2147483646 w 831"/>
                <a:gd name="T45" fmla="*/ 2147483646 h 1824"/>
                <a:gd name="T46" fmla="*/ 2147483646 w 831"/>
                <a:gd name="T47" fmla="*/ 2147483646 h 1824"/>
                <a:gd name="T48" fmla="*/ 2147483646 w 831"/>
                <a:gd name="T49" fmla="*/ 2147483646 h 1824"/>
                <a:gd name="T50" fmla="*/ 2147483646 w 831"/>
                <a:gd name="T51" fmla="*/ 2147483646 h 1824"/>
                <a:gd name="T52" fmla="*/ 2147483646 w 831"/>
                <a:gd name="T53" fmla="*/ 2147483646 h 1824"/>
                <a:gd name="T54" fmla="*/ 2147483646 w 831"/>
                <a:gd name="T55" fmla="*/ 2147483646 h 1824"/>
                <a:gd name="T56" fmla="*/ 2147483646 w 831"/>
                <a:gd name="T57" fmla="*/ 2147483646 h 1824"/>
                <a:gd name="T58" fmla="*/ 2147483646 w 831"/>
                <a:gd name="T59" fmla="*/ 2147483646 h 1824"/>
                <a:gd name="T60" fmla="*/ 2147483646 w 831"/>
                <a:gd name="T61" fmla="*/ 2147483646 h 1824"/>
                <a:gd name="T62" fmla="*/ 2147483646 w 831"/>
                <a:gd name="T63" fmla="*/ 2147483646 h 1824"/>
                <a:gd name="T64" fmla="*/ 2147483646 w 831"/>
                <a:gd name="T65" fmla="*/ 2147483646 h 1824"/>
                <a:gd name="T66" fmla="*/ 2147483646 w 831"/>
                <a:gd name="T67" fmla="*/ 2147483646 h 1824"/>
                <a:gd name="T68" fmla="*/ 2147483646 w 831"/>
                <a:gd name="T69" fmla="*/ 2147483646 h 1824"/>
                <a:gd name="T70" fmla="*/ 2147483646 w 831"/>
                <a:gd name="T71" fmla="*/ 2147483646 h 1824"/>
                <a:gd name="T72" fmla="*/ 2147483646 w 831"/>
                <a:gd name="T73" fmla="*/ 2147483646 h 1824"/>
                <a:gd name="T74" fmla="*/ 2147483646 w 831"/>
                <a:gd name="T75" fmla="*/ 2147483646 h 1824"/>
                <a:gd name="T76" fmla="*/ 2147483646 w 831"/>
                <a:gd name="T77" fmla="*/ 2147483646 h 1824"/>
                <a:gd name="T78" fmla="*/ 2147483646 w 831"/>
                <a:gd name="T79" fmla="*/ 2147483646 h 1824"/>
                <a:gd name="T80" fmla="*/ 2147483646 w 831"/>
                <a:gd name="T81" fmla="*/ 2147483646 h 1824"/>
                <a:gd name="T82" fmla="*/ 2147483646 w 831"/>
                <a:gd name="T83" fmla="*/ 2147483646 h 1824"/>
                <a:gd name="T84" fmla="*/ 2147483646 w 831"/>
                <a:gd name="T85" fmla="*/ 2147483646 h 1824"/>
                <a:gd name="T86" fmla="*/ 2147483646 w 831"/>
                <a:gd name="T87" fmla="*/ 2147483646 h 1824"/>
                <a:gd name="T88" fmla="*/ 2147483646 w 831"/>
                <a:gd name="T89" fmla="*/ 2147483646 h 1824"/>
                <a:gd name="T90" fmla="*/ 2147483646 w 831"/>
                <a:gd name="T91" fmla="*/ 2147483646 h 1824"/>
                <a:gd name="T92" fmla="*/ 2147483646 w 831"/>
                <a:gd name="T93" fmla="*/ 2147483646 h 182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31"/>
                <a:gd name="T142" fmla="*/ 0 h 1824"/>
                <a:gd name="T143" fmla="*/ 831 w 831"/>
                <a:gd name="T144" fmla="*/ 1824 h 182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31" h="1824">
                  <a:moveTo>
                    <a:pt x="564" y="1824"/>
                  </a:moveTo>
                  <a:lnTo>
                    <a:pt x="545" y="1813"/>
                  </a:lnTo>
                  <a:lnTo>
                    <a:pt x="527" y="1804"/>
                  </a:lnTo>
                  <a:lnTo>
                    <a:pt x="502" y="1790"/>
                  </a:lnTo>
                  <a:lnTo>
                    <a:pt x="484" y="1778"/>
                  </a:lnTo>
                  <a:lnTo>
                    <a:pt x="466" y="1766"/>
                  </a:lnTo>
                  <a:lnTo>
                    <a:pt x="448" y="1753"/>
                  </a:lnTo>
                  <a:lnTo>
                    <a:pt x="429" y="1742"/>
                  </a:lnTo>
                  <a:lnTo>
                    <a:pt x="411" y="1729"/>
                  </a:lnTo>
                  <a:lnTo>
                    <a:pt x="393" y="1714"/>
                  </a:lnTo>
                  <a:lnTo>
                    <a:pt x="372" y="1696"/>
                  </a:lnTo>
                  <a:lnTo>
                    <a:pt x="355" y="1681"/>
                  </a:lnTo>
                  <a:lnTo>
                    <a:pt x="336" y="1665"/>
                  </a:lnTo>
                  <a:lnTo>
                    <a:pt x="317" y="1647"/>
                  </a:lnTo>
                  <a:lnTo>
                    <a:pt x="298" y="1628"/>
                  </a:lnTo>
                  <a:lnTo>
                    <a:pt x="281" y="1611"/>
                  </a:lnTo>
                  <a:lnTo>
                    <a:pt x="266" y="1592"/>
                  </a:lnTo>
                  <a:lnTo>
                    <a:pt x="251" y="1577"/>
                  </a:lnTo>
                  <a:lnTo>
                    <a:pt x="238" y="1559"/>
                  </a:lnTo>
                  <a:lnTo>
                    <a:pt x="222" y="1541"/>
                  </a:lnTo>
                  <a:lnTo>
                    <a:pt x="206" y="1520"/>
                  </a:lnTo>
                  <a:lnTo>
                    <a:pt x="191" y="1498"/>
                  </a:lnTo>
                  <a:lnTo>
                    <a:pt x="177" y="1478"/>
                  </a:lnTo>
                  <a:lnTo>
                    <a:pt x="163" y="1459"/>
                  </a:lnTo>
                  <a:lnTo>
                    <a:pt x="143" y="1426"/>
                  </a:lnTo>
                  <a:lnTo>
                    <a:pt x="123" y="1389"/>
                  </a:lnTo>
                  <a:lnTo>
                    <a:pt x="107" y="1361"/>
                  </a:lnTo>
                  <a:lnTo>
                    <a:pt x="90" y="1323"/>
                  </a:lnTo>
                  <a:lnTo>
                    <a:pt x="79" y="1295"/>
                  </a:lnTo>
                  <a:lnTo>
                    <a:pt x="67" y="1263"/>
                  </a:lnTo>
                  <a:lnTo>
                    <a:pt x="53" y="1228"/>
                  </a:lnTo>
                  <a:lnTo>
                    <a:pt x="43" y="1197"/>
                  </a:lnTo>
                  <a:lnTo>
                    <a:pt x="34" y="1161"/>
                  </a:lnTo>
                  <a:lnTo>
                    <a:pt x="25" y="1127"/>
                  </a:lnTo>
                  <a:lnTo>
                    <a:pt x="17" y="1089"/>
                  </a:lnTo>
                  <a:lnTo>
                    <a:pt x="10" y="1057"/>
                  </a:lnTo>
                  <a:lnTo>
                    <a:pt x="7" y="1020"/>
                  </a:lnTo>
                  <a:lnTo>
                    <a:pt x="3" y="983"/>
                  </a:lnTo>
                  <a:lnTo>
                    <a:pt x="1" y="947"/>
                  </a:lnTo>
                  <a:lnTo>
                    <a:pt x="1" y="907"/>
                  </a:lnTo>
                  <a:lnTo>
                    <a:pt x="0" y="858"/>
                  </a:lnTo>
                  <a:lnTo>
                    <a:pt x="3" y="814"/>
                  </a:lnTo>
                  <a:lnTo>
                    <a:pt x="7" y="768"/>
                  </a:lnTo>
                  <a:lnTo>
                    <a:pt x="15" y="725"/>
                  </a:lnTo>
                  <a:lnTo>
                    <a:pt x="24" y="674"/>
                  </a:lnTo>
                  <a:lnTo>
                    <a:pt x="38" y="614"/>
                  </a:lnTo>
                  <a:lnTo>
                    <a:pt x="53" y="566"/>
                  </a:lnTo>
                  <a:lnTo>
                    <a:pt x="69" y="521"/>
                  </a:lnTo>
                  <a:lnTo>
                    <a:pt x="87" y="477"/>
                  </a:lnTo>
                  <a:lnTo>
                    <a:pt x="106" y="438"/>
                  </a:lnTo>
                  <a:lnTo>
                    <a:pt x="125" y="397"/>
                  </a:lnTo>
                  <a:lnTo>
                    <a:pt x="149" y="357"/>
                  </a:lnTo>
                  <a:lnTo>
                    <a:pt x="177" y="313"/>
                  </a:lnTo>
                  <a:lnTo>
                    <a:pt x="208" y="270"/>
                  </a:lnTo>
                  <a:lnTo>
                    <a:pt x="238" y="230"/>
                  </a:lnTo>
                  <a:lnTo>
                    <a:pt x="270" y="191"/>
                  </a:lnTo>
                  <a:lnTo>
                    <a:pt x="305" y="155"/>
                  </a:lnTo>
                  <a:lnTo>
                    <a:pt x="343" y="123"/>
                  </a:lnTo>
                  <a:lnTo>
                    <a:pt x="272" y="0"/>
                  </a:lnTo>
                  <a:lnTo>
                    <a:pt x="831" y="52"/>
                  </a:lnTo>
                  <a:lnTo>
                    <a:pt x="808" y="584"/>
                  </a:lnTo>
                  <a:lnTo>
                    <a:pt x="824" y="616"/>
                  </a:lnTo>
                  <a:lnTo>
                    <a:pt x="674" y="493"/>
                  </a:lnTo>
                  <a:lnTo>
                    <a:pt x="638" y="522"/>
                  </a:lnTo>
                  <a:lnTo>
                    <a:pt x="613" y="549"/>
                  </a:lnTo>
                  <a:lnTo>
                    <a:pt x="589" y="579"/>
                  </a:lnTo>
                  <a:lnTo>
                    <a:pt x="568" y="610"/>
                  </a:lnTo>
                  <a:lnTo>
                    <a:pt x="552" y="641"/>
                  </a:lnTo>
                  <a:lnTo>
                    <a:pt x="539" y="671"/>
                  </a:lnTo>
                  <a:lnTo>
                    <a:pt x="525" y="702"/>
                  </a:lnTo>
                  <a:lnTo>
                    <a:pt x="515" y="734"/>
                  </a:lnTo>
                  <a:lnTo>
                    <a:pt x="504" y="772"/>
                  </a:lnTo>
                  <a:lnTo>
                    <a:pt x="497" y="811"/>
                  </a:lnTo>
                  <a:lnTo>
                    <a:pt x="491" y="854"/>
                  </a:lnTo>
                  <a:lnTo>
                    <a:pt x="489" y="891"/>
                  </a:lnTo>
                  <a:lnTo>
                    <a:pt x="491" y="932"/>
                  </a:lnTo>
                  <a:lnTo>
                    <a:pt x="494" y="968"/>
                  </a:lnTo>
                  <a:lnTo>
                    <a:pt x="501" y="1004"/>
                  </a:lnTo>
                  <a:lnTo>
                    <a:pt x="508" y="1033"/>
                  </a:lnTo>
                  <a:lnTo>
                    <a:pt x="516" y="1057"/>
                  </a:lnTo>
                  <a:lnTo>
                    <a:pt x="524" y="1081"/>
                  </a:lnTo>
                  <a:lnTo>
                    <a:pt x="533" y="1106"/>
                  </a:lnTo>
                  <a:lnTo>
                    <a:pt x="545" y="1132"/>
                  </a:lnTo>
                  <a:lnTo>
                    <a:pt x="555" y="1151"/>
                  </a:lnTo>
                  <a:lnTo>
                    <a:pt x="566" y="1176"/>
                  </a:lnTo>
                  <a:lnTo>
                    <a:pt x="579" y="1196"/>
                  </a:lnTo>
                  <a:lnTo>
                    <a:pt x="594" y="1218"/>
                  </a:lnTo>
                  <a:lnTo>
                    <a:pt x="614" y="1242"/>
                  </a:lnTo>
                  <a:lnTo>
                    <a:pt x="630" y="1262"/>
                  </a:lnTo>
                  <a:lnTo>
                    <a:pt x="644" y="1278"/>
                  </a:lnTo>
                  <a:lnTo>
                    <a:pt x="665" y="1301"/>
                  </a:lnTo>
                  <a:lnTo>
                    <a:pt x="686" y="1320"/>
                  </a:lnTo>
                  <a:lnTo>
                    <a:pt x="721" y="1344"/>
                  </a:lnTo>
                  <a:lnTo>
                    <a:pt x="564" y="1824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chemeClr val="tx1"/>
                </a:gs>
              </a:gsLst>
              <a:lin ang="18900000" scaled="1"/>
            </a:gradFill>
            <a:ln w="6350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60421" name="Freeform 8"/>
            <p:cNvSpPr>
              <a:spLocks/>
            </p:cNvSpPr>
            <p:nvPr/>
          </p:nvSpPr>
          <p:spPr bwMode="auto">
            <a:xfrm rot="1589357" flipH="1">
              <a:off x="2792413" y="2852738"/>
              <a:ext cx="1997075" cy="746125"/>
            </a:xfrm>
            <a:custGeom>
              <a:avLst/>
              <a:gdLst>
                <a:gd name="T0" fmla="*/ 0 w 1781"/>
                <a:gd name="T1" fmla="*/ 2147483646 h 762"/>
                <a:gd name="T2" fmla="*/ 2147483646 w 1781"/>
                <a:gd name="T3" fmla="*/ 2147483646 h 762"/>
                <a:gd name="T4" fmla="*/ 2147483646 w 1781"/>
                <a:gd name="T5" fmla="*/ 2147483646 h 762"/>
                <a:gd name="T6" fmla="*/ 2147483646 w 1781"/>
                <a:gd name="T7" fmla="*/ 2147483646 h 762"/>
                <a:gd name="T8" fmla="*/ 2147483646 w 1781"/>
                <a:gd name="T9" fmla="*/ 2147483646 h 762"/>
                <a:gd name="T10" fmla="*/ 2147483646 w 1781"/>
                <a:gd name="T11" fmla="*/ 2147483646 h 762"/>
                <a:gd name="T12" fmla="*/ 2147483646 w 1781"/>
                <a:gd name="T13" fmla="*/ 2147483646 h 762"/>
                <a:gd name="T14" fmla="*/ 2147483646 w 1781"/>
                <a:gd name="T15" fmla="*/ 2147483646 h 762"/>
                <a:gd name="T16" fmla="*/ 2147483646 w 1781"/>
                <a:gd name="T17" fmla="*/ 2147483646 h 762"/>
                <a:gd name="T18" fmla="*/ 2147483646 w 1781"/>
                <a:gd name="T19" fmla="*/ 2147483646 h 762"/>
                <a:gd name="T20" fmla="*/ 2147483646 w 1781"/>
                <a:gd name="T21" fmla="*/ 2147483646 h 762"/>
                <a:gd name="T22" fmla="*/ 2147483646 w 1781"/>
                <a:gd name="T23" fmla="*/ 2147483646 h 762"/>
                <a:gd name="T24" fmla="*/ 2147483646 w 1781"/>
                <a:gd name="T25" fmla="*/ 2147483646 h 762"/>
                <a:gd name="T26" fmla="*/ 2147483646 w 1781"/>
                <a:gd name="T27" fmla="*/ 2147483646 h 762"/>
                <a:gd name="T28" fmla="*/ 2147483646 w 1781"/>
                <a:gd name="T29" fmla="*/ 2147483646 h 762"/>
                <a:gd name="T30" fmla="*/ 2147483646 w 1781"/>
                <a:gd name="T31" fmla="*/ 2147483646 h 762"/>
                <a:gd name="T32" fmla="*/ 2147483646 w 1781"/>
                <a:gd name="T33" fmla="*/ 2147483646 h 762"/>
                <a:gd name="T34" fmla="*/ 2147483646 w 1781"/>
                <a:gd name="T35" fmla="*/ 2147483646 h 762"/>
                <a:gd name="T36" fmla="*/ 2147483646 w 1781"/>
                <a:gd name="T37" fmla="*/ 2147483646 h 762"/>
                <a:gd name="T38" fmla="*/ 2147483646 w 1781"/>
                <a:gd name="T39" fmla="*/ 2147483646 h 762"/>
                <a:gd name="T40" fmla="*/ 2147483646 w 1781"/>
                <a:gd name="T41" fmla="*/ 2147483646 h 762"/>
                <a:gd name="T42" fmla="*/ 2147483646 w 1781"/>
                <a:gd name="T43" fmla="*/ 2147483646 h 762"/>
                <a:gd name="T44" fmla="*/ 2147483646 w 1781"/>
                <a:gd name="T45" fmla="*/ 2147483646 h 762"/>
                <a:gd name="T46" fmla="*/ 2147483646 w 1781"/>
                <a:gd name="T47" fmla="*/ 2147483646 h 762"/>
                <a:gd name="T48" fmla="*/ 2147483646 w 1781"/>
                <a:gd name="T49" fmla="*/ 2147483646 h 762"/>
                <a:gd name="T50" fmla="*/ 2147483646 w 1781"/>
                <a:gd name="T51" fmla="*/ 2147483646 h 762"/>
                <a:gd name="T52" fmla="*/ 2147483646 w 1781"/>
                <a:gd name="T53" fmla="*/ 2147483646 h 762"/>
                <a:gd name="T54" fmla="*/ 2147483646 w 1781"/>
                <a:gd name="T55" fmla="*/ 2147483646 h 762"/>
                <a:gd name="T56" fmla="*/ 2147483646 w 1781"/>
                <a:gd name="T57" fmla="*/ 2147483646 h 762"/>
                <a:gd name="T58" fmla="*/ 2147483646 w 1781"/>
                <a:gd name="T59" fmla="*/ 2147483646 h 762"/>
                <a:gd name="T60" fmla="*/ 2147483646 w 1781"/>
                <a:gd name="T61" fmla="*/ 2147483646 h 762"/>
                <a:gd name="T62" fmla="*/ 2147483646 w 1781"/>
                <a:gd name="T63" fmla="*/ 2147483646 h 762"/>
                <a:gd name="T64" fmla="*/ 2147483646 w 1781"/>
                <a:gd name="T65" fmla="*/ 2147483646 h 762"/>
                <a:gd name="T66" fmla="*/ 2147483646 w 1781"/>
                <a:gd name="T67" fmla="*/ 2147483646 h 762"/>
                <a:gd name="T68" fmla="*/ 2147483646 w 1781"/>
                <a:gd name="T69" fmla="*/ 2147483646 h 762"/>
                <a:gd name="T70" fmla="*/ 2147483646 w 1781"/>
                <a:gd name="T71" fmla="*/ 2147483646 h 762"/>
                <a:gd name="T72" fmla="*/ 2147483646 w 1781"/>
                <a:gd name="T73" fmla="*/ 2147483646 h 762"/>
                <a:gd name="T74" fmla="*/ 2147483646 w 1781"/>
                <a:gd name="T75" fmla="*/ 2147483646 h 762"/>
                <a:gd name="T76" fmla="*/ 2147483646 w 1781"/>
                <a:gd name="T77" fmla="*/ 2147483646 h 762"/>
                <a:gd name="T78" fmla="*/ 2147483646 w 1781"/>
                <a:gd name="T79" fmla="*/ 2147483646 h 762"/>
                <a:gd name="T80" fmla="*/ 2147483646 w 1781"/>
                <a:gd name="T81" fmla="*/ 2147483646 h 762"/>
                <a:gd name="T82" fmla="*/ 2147483646 w 1781"/>
                <a:gd name="T83" fmla="*/ 2147483646 h 762"/>
                <a:gd name="T84" fmla="*/ 2147483646 w 1781"/>
                <a:gd name="T85" fmla="*/ 2147483646 h 762"/>
                <a:gd name="T86" fmla="*/ 2147483646 w 1781"/>
                <a:gd name="T87" fmla="*/ 2147483646 h 762"/>
                <a:gd name="T88" fmla="*/ 2147483646 w 1781"/>
                <a:gd name="T89" fmla="*/ 2147483646 h 762"/>
                <a:gd name="T90" fmla="*/ 2147483646 w 1781"/>
                <a:gd name="T91" fmla="*/ 0 h 76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781"/>
                <a:gd name="T139" fmla="*/ 0 h 762"/>
                <a:gd name="T140" fmla="*/ 1781 w 1781"/>
                <a:gd name="T141" fmla="*/ 762 h 76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781" h="762">
                  <a:moveTo>
                    <a:pt x="301" y="200"/>
                  </a:moveTo>
                  <a:lnTo>
                    <a:pt x="0" y="121"/>
                  </a:lnTo>
                  <a:lnTo>
                    <a:pt x="8" y="140"/>
                  </a:lnTo>
                  <a:lnTo>
                    <a:pt x="19" y="166"/>
                  </a:lnTo>
                  <a:lnTo>
                    <a:pt x="29" y="185"/>
                  </a:lnTo>
                  <a:lnTo>
                    <a:pt x="39" y="204"/>
                  </a:lnTo>
                  <a:lnTo>
                    <a:pt x="50" y="223"/>
                  </a:lnTo>
                  <a:lnTo>
                    <a:pt x="60" y="243"/>
                  </a:lnTo>
                  <a:lnTo>
                    <a:pt x="70" y="262"/>
                  </a:lnTo>
                  <a:lnTo>
                    <a:pt x="84" y="282"/>
                  </a:lnTo>
                  <a:lnTo>
                    <a:pt x="99" y="305"/>
                  </a:lnTo>
                  <a:lnTo>
                    <a:pt x="112" y="323"/>
                  </a:lnTo>
                  <a:lnTo>
                    <a:pt x="127" y="344"/>
                  </a:lnTo>
                  <a:lnTo>
                    <a:pt x="143" y="365"/>
                  </a:lnTo>
                  <a:lnTo>
                    <a:pt x="160" y="385"/>
                  </a:lnTo>
                  <a:lnTo>
                    <a:pt x="175" y="404"/>
                  </a:lnTo>
                  <a:lnTo>
                    <a:pt x="192" y="421"/>
                  </a:lnTo>
                  <a:lnTo>
                    <a:pt x="206" y="437"/>
                  </a:lnTo>
                  <a:lnTo>
                    <a:pt x="222" y="452"/>
                  </a:lnTo>
                  <a:lnTo>
                    <a:pt x="239" y="470"/>
                  </a:lnTo>
                  <a:lnTo>
                    <a:pt x="258" y="488"/>
                  </a:lnTo>
                  <a:lnTo>
                    <a:pt x="278" y="505"/>
                  </a:lnTo>
                  <a:lnTo>
                    <a:pt x="297" y="520"/>
                  </a:lnTo>
                  <a:lnTo>
                    <a:pt x="314" y="536"/>
                  </a:lnTo>
                  <a:lnTo>
                    <a:pt x="345" y="560"/>
                  </a:lnTo>
                  <a:lnTo>
                    <a:pt x="379" y="583"/>
                  </a:lnTo>
                  <a:lnTo>
                    <a:pt x="406" y="602"/>
                  </a:lnTo>
                  <a:lnTo>
                    <a:pt x="442" y="623"/>
                  </a:lnTo>
                  <a:lnTo>
                    <a:pt x="469" y="637"/>
                  </a:lnTo>
                  <a:lnTo>
                    <a:pt x="499" y="652"/>
                  </a:lnTo>
                  <a:lnTo>
                    <a:pt x="532" y="669"/>
                  </a:lnTo>
                  <a:lnTo>
                    <a:pt x="563" y="682"/>
                  </a:lnTo>
                  <a:lnTo>
                    <a:pt x="597" y="695"/>
                  </a:lnTo>
                  <a:lnTo>
                    <a:pt x="631" y="707"/>
                  </a:lnTo>
                  <a:lnTo>
                    <a:pt x="667" y="720"/>
                  </a:lnTo>
                  <a:lnTo>
                    <a:pt x="698" y="729"/>
                  </a:lnTo>
                  <a:lnTo>
                    <a:pt x="734" y="737"/>
                  </a:lnTo>
                  <a:lnTo>
                    <a:pt x="771" y="744"/>
                  </a:lnTo>
                  <a:lnTo>
                    <a:pt x="807" y="749"/>
                  </a:lnTo>
                  <a:lnTo>
                    <a:pt x="847" y="754"/>
                  </a:lnTo>
                  <a:lnTo>
                    <a:pt x="895" y="760"/>
                  </a:lnTo>
                  <a:lnTo>
                    <a:pt x="940" y="761"/>
                  </a:lnTo>
                  <a:lnTo>
                    <a:pt x="986" y="762"/>
                  </a:lnTo>
                  <a:lnTo>
                    <a:pt x="1029" y="758"/>
                  </a:lnTo>
                  <a:lnTo>
                    <a:pt x="1080" y="755"/>
                  </a:lnTo>
                  <a:lnTo>
                    <a:pt x="1142" y="746"/>
                  </a:lnTo>
                  <a:lnTo>
                    <a:pt x="1191" y="737"/>
                  </a:lnTo>
                  <a:lnTo>
                    <a:pt x="1238" y="725"/>
                  </a:lnTo>
                  <a:lnTo>
                    <a:pt x="1283" y="711"/>
                  </a:lnTo>
                  <a:lnTo>
                    <a:pt x="1324" y="697"/>
                  </a:lnTo>
                  <a:lnTo>
                    <a:pt x="1366" y="682"/>
                  </a:lnTo>
                  <a:lnTo>
                    <a:pt x="1409" y="662"/>
                  </a:lnTo>
                  <a:lnTo>
                    <a:pt x="1455" y="639"/>
                  </a:lnTo>
                  <a:lnTo>
                    <a:pt x="1502" y="612"/>
                  </a:lnTo>
                  <a:lnTo>
                    <a:pt x="1544" y="586"/>
                  </a:lnTo>
                  <a:lnTo>
                    <a:pt x="1586" y="559"/>
                  </a:lnTo>
                  <a:lnTo>
                    <a:pt x="1625" y="528"/>
                  </a:lnTo>
                  <a:lnTo>
                    <a:pt x="1662" y="493"/>
                  </a:lnTo>
                  <a:lnTo>
                    <a:pt x="1755" y="573"/>
                  </a:lnTo>
                  <a:lnTo>
                    <a:pt x="1781" y="15"/>
                  </a:lnTo>
                  <a:lnTo>
                    <a:pt x="1249" y="58"/>
                  </a:lnTo>
                  <a:lnTo>
                    <a:pt x="1327" y="126"/>
                  </a:lnTo>
                  <a:lnTo>
                    <a:pt x="1295" y="159"/>
                  </a:lnTo>
                  <a:lnTo>
                    <a:pt x="1265" y="181"/>
                  </a:lnTo>
                  <a:lnTo>
                    <a:pt x="1232" y="202"/>
                  </a:lnTo>
                  <a:lnTo>
                    <a:pt x="1199" y="220"/>
                  </a:lnTo>
                  <a:lnTo>
                    <a:pt x="1168" y="233"/>
                  </a:lnTo>
                  <a:lnTo>
                    <a:pt x="1136" y="243"/>
                  </a:lnTo>
                  <a:lnTo>
                    <a:pt x="1103" y="253"/>
                  </a:lnTo>
                  <a:lnTo>
                    <a:pt x="1071" y="260"/>
                  </a:lnTo>
                  <a:lnTo>
                    <a:pt x="1032" y="267"/>
                  </a:lnTo>
                  <a:lnTo>
                    <a:pt x="992" y="270"/>
                  </a:lnTo>
                  <a:lnTo>
                    <a:pt x="949" y="272"/>
                  </a:lnTo>
                  <a:lnTo>
                    <a:pt x="912" y="270"/>
                  </a:lnTo>
                  <a:lnTo>
                    <a:pt x="871" y="263"/>
                  </a:lnTo>
                  <a:lnTo>
                    <a:pt x="836" y="258"/>
                  </a:lnTo>
                  <a:lnTo>
                    <a:pt x="801" y="247"/>
                  </a:lnTo>
                  <a:lnTo>
                    <a:pt x="773" y="237"/>
                  </a:lnTo>
                  <a:lnTo>
                    <a:pt x="749" y="227"/>
                  </a:lnTo>
                  <a:lnTo>
                    <a:pt x="727" y="216"/>
                  </a:lnTo>
                  <a:lnTo>
                    <a:pt x="703" y="204"/>
                  </a:lnTo>
                  <a:lnTo>
                    <a:pt x="678" y="190"/>
                  </a:lnTo>
                  <a:lnTo>
                    <a:pt x="660" y="178"/>
                  </a:lnTo>
                  <a:lnTo>
                    <a:pt x="636" y="164"/>
                  </a:lnTo>
                  <a:lnTo>
                    <a:pt x="618" y="150"/>
                  </a:lnTo>
                  <a:lnTo>
                    <a:pt x="598" y="132"/>
                  </a:lnTo>
                  <a:lnTo>
                    <a:pt x="568" y="113"/>
                  </a:lnTo>
                  <a:lnTo>
                    <a:pt x="550" y="95"/>
                  </a:lnTo>
                  <a:lnTo>
                    <a:pt x="532" y="78"/>
                  </a:lnTo>
                  <a:lnTo>
                    <a:pt x="517" y="57"/>
                  </a:lnTo>
                  <a:lnTo>
                    <a:pt x="493" y="35"/>
                  </a:lnTo>
                  <a:lnTo>
                    <a:pt x="466" y="0"/>
                  </a:lnTo>
                  <a:lnTo>
                    <a:pt x="301" y="200"/>
                  </a:lnTo>
                  <a:close/>
                </a:path>
              </a:pathLst>
            </a:custGeom>
            <a:gradFill rotWithShape="0">
              <a:gsLst>
                <a:gs pos="0">
                  <a:srgbClr val="FF0000"/>
                </a:gs>
                <a:gs pos="100000">
                  <a:schemeClr val="tx1"/>
                </a:gs>
              </a:gsLst>
              <a:lin ang="18900000" scaled="1"/>
            </a:gradFill>
            <a:ln w="3175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60422" name="Freeform 9"/>
            <p:cNvSpPr>
              <a:spLocks/>
            </p:cNvSpPr>
            <p:nvPr/>
          </p:nvSpPr>
          <p:spPr bwMode="auto">
            <a:xfrm rot="533195">
              <a:off x="3856037" y="2899215"/>
              <a:ext cx="1231900" cy="798513"/>
            </a:xfrm>
            <a:custGeom>
              <a:avLst/>
              <a:gdLst>
                <a:gd name="T0" fmla="*/ 2147483646 w 1085"/>
                <a:gd name="T1" fmla="*/ 2147483646 h 817"/>
                <a:gd name="T2" fmla="*/ 2147483646 w 1085"/>
                <a:gd name="T3" fmla="*/ 2147483646 h 817"/>
                <a:gd name="T4" fmla="*/ 2147483646 w 1085"/>
                <a:gd name="T5" fmla="*/ 2147483646 h 817"/>
                <a:gd name="T6" fmla="*/ 2147483646 w 1085"/>
                <a:gd name="T7" fmla="*/ 2147483646 h 817"/>
                <a:gd name="T8" fmla="*/ 2147483646 w 1085"/>
                <a:gd name="T9" fmla="*/ 2147483646 h 817"/>
                <a:gd name="T10" fmla="*/ 2147483646 w 1085"/>
                <a:gd name="T11" fmla="*/ 2147483646 h 817"/>
                <a:gd name="T12" fmla="*/ 2147483646 w 1085"/>
                <a:gd name="T13" fmla="*/ 2147483646 h 817"/>
                <a:gd name="T14" fmla="*/ 2147483646 w 1085"/>
                <a:gd name="T15" fmla="*/ 2147483646 h 817"/>
                <a:gd name="T16" fmla="*/ 2147483646 w 1085"/>
                <a:gd name="T17" fmla="*/ 2147483646 h 817"/>
                <a:gd name="T18" fmla="*/ 2147483646 w 1085"/>
                <a:gd name="T19" fmla="*/ 2147483646 h 817"/>
                <a:gd name="T20" fmla="*/ 2147483646 w 1085"/>
                <a:gd name="T21" fmla="*/ 2147483646 h 817"/>
                <a:gd name="T22" fmla="*/ 2147483646 w 1085"/>
                <a:gd name="T23" fmla="*/ 2147483646 h 817"/>
                <a:gd name="T24" fmla="*/ 2147483646 w 1085"/>
                <a:gd name="T25" fmla="*/ 2147483646 h 817"/>
                <a:gd name="T26" fmla="*/ 2147483646 w 1085"/>
                <a:gd name="T27" fmla="*/ 2147483646 h 817"/>
                <a:gd name="T28" fmla="*/ 2147483646 w 1085"/>
                <a:gd name="T29" fmla="*/ 2147483646 h 817"/>
                <a:gd name="T30" fmla="*/ 2147483646 w 1085"/>
                <a:gd name="T31" fmla="*/ 2147483646 h 817"/>
                <a:gd name="T32" fmla="*/ 2147483646 w 1085"/>
                <a:gd name="T33" fmla="*/ 2147483646 h 817"/>
                <a:gd name="T34" fmla="*/ 2147483646 w 1085"/>
                <a:gd name="T35" fmla="*/ 2147483646 h 817"/>
                <a:gd name="T36" fmla="*/ 2147483646 w 1085"/>
                <a:gd name="T37" fmla="*/ 2147483646 h 817"/>
                <a:gd name="T38" fmla="*/ 2147483646 w 1085"/>
                <a:gd name="T39" fmla="*/ 2147483646 h 817"/>
                <a:gd name="T40" fmla="*/ 2147483646 w 1085"/>
                <a:gd name="T41" fmla="*/ 2147483646 h 817"/>
                <a:gd name="T42" fmla="*/ 2147483646 w 1085"/>
                <a:gd name="T43" fmla="*/ 2147483646 h 817"/>
                <a:gd name="T44" fmla="*/ 2147483646 w 1085"/>
                <a:gd name="T45" fmla="*/ 2147483646 h 817"/>
                <a:gd name="T46" fmla="*/ 2147483646 w 1085"/>
                <a:gd name="T47" fmla="*/ 2147483646 h 817"/>
                <a:gd name="T48" fmla="*/ 2147483646 w 1085"/>
                <a:gd name="T49" fmla="*/ 2147483646 h 817"/>
                <a:gd name="T50" fmla="*/ 2147483646 w 1085"/>
                <a:gd name="T51" fmla="*/ 2147483646 h 817"/>
                <a:gd name="T52" fmla="*/ 2147483646 w 1085"/>
                <a:gd name="T53" fmla="*/ 2147483646 h 817"/>
                <a:gd name="T54" fmla="*/ 2147483646 w 1085"/>
                <a:gd name="T55" fmla="*/ 2147483646 h 817"/>
                <a:gd name="T56" fmla="*/ 2147483646 w 1085"/>
                <a:gd name="T57" fmla="*/ 2147483646 h 817"/>
                <a:gd name="T58" fmla="*/ 2147483646 w 1085"/>
                <a:gd name="T59" fmla="*/ 2147483646 h 817"/>
                <a:gd name="T60" fmla="*/ 2147483646 w 1085"/>
                <a:gd name="T61" fmla="*/ 2147483646 h 817"/>
                <a:gd name="T62" fmla="*/ 2147483646 w 1085"/>
                <a:gd name="T63" fmla="*/ 2147483646 h 817"/>
                <a:gd name="T64" fmla="*/ 2147483646 w 1085"/>
                <a:gd name="T65" fmla="*/ 2147483646 h 817"/>
                <a:gd name="T66" fmla="*/ 2147483646 w 1085"/>
                <a:gd name="T67" fmla="*/ 2147483646 h 817"/>
                <a:gd name="T68" fmla="*/ 2147483646 w 1085"/>
                <a:gd name="T69" fmla="*/ 2147483646 h 817"/>
                <a:gd name="T70" fmla="*/ 2147483646 w 1085"/>
                <a:gd name="T71" fmla="*/ 2147483646 h 817"/>
                <a:gd name="T72" fmla="*/ 2147483646 w 1085"/>
                <a:gd name="T73" fmla="*/ 2147483646 h 817"/>
                <a:gd name="T74" fmla="*/ 2147483646 w 1085"/>
                <a:gd name="T75" fmla="*/ 2147483646 h 817"/>
                <a:gd name="T76" fmla="*/ 2147483646 w 1085"/>
                <a:gd name="T77" fmla="*/ 2147483646 h 817"/>
                <a:gd name="T78" fmla="*/ 2147483646 w 1085"/>
                <a:gd name="T79" fmla="*/ 2147483646 h 817"/>
                <a:gd name="T80" fmla="*/ 2147483646 w 1085"/>
                <a:gd name="T81" fmla="*/ 2147483646 h 817"/>
                <a:gd name="T82" fmla="*/ 2147483646 w 1085"/>
                <a:gd name="T83" fmla="*/ 2147483646 h 817"/>
                <a:gd name="T84" fmla="*/ 2147483646 w 1085"/>
                <a:gd name="T85" fmla="*/ 2147483646 h 817"/>
                <a:gd name="T86" fmla="*/ 2147483646 w 1085"/>
                <a:gd name="T87" fmla="*/ 2147483646 h 817"/>
                <a:gd name="T88" fmla="*/ 2147483646 w 1085"/>
                <a:gd name="T89" fmla="*/ 2147483646 h 817"/>
                <a:gd name="T90" fmla="*/ 2147483646 w 1085"/>
                <a:gd name="T91" fmla="*/ 2147483646 h 817"/>
                <a:gd name="T92" fmla="*/ 2147483646 w 1085"/>
                <a:gd name="T93" fmla="*/ 2147483646 h 817"/>
                <a:gd name="T94" fmla="*/ 2147483646 w 1085"/>
                <a:gd name="T95" fmla="*/ 2147483646 h 8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085"/>
                <a:gd name="T145" fmla="*/ 0 h 817"/>
                <a:gd name="T146" fmla="*/ 1085 w 1085"/>
                <a:gd name="T147" fmla="*/ 817 h 8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085" h="817">
                  <a:moveTo>
                    <a:pt x="668" y="153"/>
                  </a:moveTo>
                  <a:lnTo>
                    <a:pt x="683" y="180"/>
                  </a:lnTo>
                  <a:lnTo>
                    <a:pt x="704" y="208"/>
                  </a:lnTo>
                  <a:lnTo>
                    <a:pt x="728" y="237"/>
                  </a:lnTo>
                  <a:lnTo>
                    <a:pt x="791" y="223"/>
                  </a:lnTo>
                  <a:lnTo>
                    <a:pt x="828" y="211"/>
                  </a:lnTo>
                  <a:lnTo>
                    <a:pt x="861" y="201"/>
                  </a:lnTo>
                  <a:lnTo>
                    <a:pt x="902" y="187"/>
                  </a:lnTo>
                  <a:lnTo>
                    <a:pt x="930" y="175"/>
                  </a:lnTo>
                  <a:lnTo>
                    <a:pt x="936" y="171"/>
                  </a:lnTo>
                  <a:lnTo>
                    <a:pt x="942" y="166"/>
                  </a:lnTo>
                  <a:lnTo>
                    <a:pt x="945" y="162"/>
                  </a:lnTo>
                  <a:lnTo>
                    <a:pt x="947" y="162"/>
                  </a:lnTo>
                  <a:lnTo>
                    <a:pt x="953" y="151"/>
                  </a:lnTo>
                  <a:lnTo>
                    <a:pt x="950" y="156"/>
                  </a:lnTo>
                  <a:lnTo>
                    <a:pt x="954" y="151"/>
                  </a:lnTo>
                  <a:lnTo>
                    <a:pt x="950" y="157"/>
                  </a:lnTo>
                  <a:lnTo>
                    <a:pt x="956" y="156"/>
                  </a:lnTo>
                  <a:lnTo>
                    <a:pt x="953" y="159"/>
                  </a:lnTo>
                  <a:lnTo>
                    <a:pt x="948" y="159"/>
                  </a:lnTo>
                  <a:lnTo>
                    <a:pt x="951" y="157"/>
                  </a:lnTo>
                  <a:lnTo>
                    <a:pt x="956" y="157"/>
                  </a:lnTo>
                  <a:lnTo>
                    <a:pt x="957" y="154"/>
                  </a:lnTo>
                  <a:lnTo>
                    <a:pt x="962" y="150"/>
                  </a:lnTo>
                  <a:lnTo>
                    <a:pt x="974" y="145"/>
                  </a:lnTo>
                  <a:lnTo>
                    <a:pt x="966" y="151"/>
                  </a:lnTo>
                  <a:lnTo>
                    <a:pt x="971" y="144"/>
                  </a:lnTo>
                  <a:lnTo>
                    <a:pt x="977" y="144"/>
                  </a:lnTo>
                  <a:lnTo>
                    <a:pt x="980" y="138"/>
                  </a:lnTo>
                  <a:lnTo>
                    <a:pt x="986" y="136"/>
                  </a:lnTo>
                  <a:lnTo>
                    <a:pt x="990" y="133"/>
                  </a:lnTo>
                  <a:lnTo>
                    <a:pt x="995" y="129"/>
                  </a:lnTo>
                  <a:lnTo>
                    <a:pt x="1011" y="121"/>
                  </a:lnTo>
                  <a:lnTo>
                    <a:pt x="1002" y="124"/>
                  </a:lnTo>
                  <a:lnTo>
                    <a:pt x="1017" y="117"/>
                  </a:lnTo>
                  <a:lnTo>
                    <a:pt x="1025" y="112"/>
                  </a:lnTo>
                  <a:lnTo>
                    <a:pt x="1035" y="108"/>
                  </a:lnTo>
                  <a:lnTo>
                    <a:pt x="1043" y="105"/>
                  </a:lnTo>
                  <a:lnTo>
                    <a:pt x="1052" y="102"/>
                  </a:lnTo>
                  <a:lnTo>
                    <a:pt x="1059" y="99"/>
                  </a:lnTo>
                  <a:lnTo>
                    <a:pt x="1067" y="96"/>
                  </a:lnTo>
                  <a:lnTo>
                    <a:pt x="1076" y="91"/>
                  </a:lnTo>
                  <a:lnTo>
                    <a:pt x="1085" y="93"/>
                  </a:lnTo>
                  <a:lnTo>
                    <a:pt x="1068" y="139"/>
                  </a:lnTo>
                  <a:lnTo>
                    <a:pt x="1049" y="179"/>
                  </a:lnTo>
                  <a:lnTo>
                    <a:pt x="1029" y="221"/>
                  </a:lnTo>
                  <a:lnTo>
                    <a:pt x="1005" y="257"/>
                  </a:lnTo>
                  <a:lnTo>
                    <a:pt x="979" y="301"/>
                  </a:lnTo>
                  <a:lnTo>
                    <a:pt x="943" y="352"/>
                  </a:lnTo>
                  <a:lnTo>
                    <a:pt x="912" y="391"/>
                  </a:lnTo>
                  <a:lnTo>
                    <a:pt x="880" y="427"/>
                  </a:lnTo>
                  <a:lnTo>
                    <a:pt x="847" y="461"/>
                  </a:lnTo>
                  <a:lnTo>
                    <a:pt x="816" y="491"/>
                  </a:lnTo>
                  <a:lnTo>
                    <a:pt x="782" y="522"/>
                  </a:lnTo>
                  <a:lnTo>
                    <a:pt x="745" y="551"/>
                  </a:lnTo>
                  <a:lnTo>
                    <a:pt x="703" y="581"/>
                  </a:lnTo>
                  <a:lnTo>
                    <a:pt x="658" y="610"/>
                  </a:lnTo>
                  <a:lnTo>
                    <a:pt x="616" y="635"/>
                  </a:lnTo>
                  <a:lnTo>
                    <a:pt x="572" y="660"/>
                  </a:lnTo>
                  <a:lnTo>
                    <a:pt x="526" y="681"/>
                  </a:lnTo>
                  <a:lnTo>
                    <a:pt x="479" y="697"/>
                  </a:lnTo>
                  <a:lnTo>
                    <a:pt x="507" y="817"/>
                  </a:lnTo>
                  <a:lnTo>
                    <a:pt x="0" y="583"/>
                  </a:lnTo>
                  <a:lnTo>
                    <a:pt x="282" y="130"/>
                  </a:lnTo>
                  <a:lnTo>
                    <a:pt x="307" y="231"/>
                  </a:lnTo>
                  <a:lnTo>
                    <a:pt x="351" y="217"/>
                  </a:lnTo>
                  <a:lnTo>
                    <a:pt x="384" y="201"/>
                  </a:lnTo>
                  <a:lnTo>
                    <a:pt x="418" y="182"/>
                  </a:lnTo>
                  <a:lnTo>
                    <a:pt x="449" y="161"/>
                  </a:lnTo>
                  <a:lnTo>
                    <a:pt x="475" y="139"/>
                  </a:lnTo>
                  <a:lnTo>
                    <a:pt x="499" y="115"/>
                  </a:lnTo>
                  <a:lnTo>
                    <a:pt x="523" y="91"/>
                  </a:lnTo>
                  <a:lnTo>
                    <a:pt x="544" y="66"/>
                  </a:lnTo>
                  <a:lnTo>
                    <a:pt x="568" y="33"/>
                  </a:lnTo>
                  <a:lnTo>
                    <a:pt x="589" y="0"/>
                  </a:lnTo>
                  <a:lnTo>
                    <a:pt x="600" y="15"/>
                  </a:lnTo>
                  <a:lnTo>
                    <a:pt x="605" y="27"/>
                  </a:lnTo>
                  <a:lnTo>
                    <a:pt x="608" y="31"/>
                  </a:lnTo>
                  <a:lnTo>
                    <a:pt x="612" y="42"/>
                  </a:lnTo>
                  <a:lnTo>
                    <a:pt x="612" y="46"/>
                  </a:lnTo>
                  <a:lnTo>
                    <a:pt x="614" y="54"/>
                  </a:lnTo>
                  <a:lnTo>
                    <a:pt x="618" y="58"/>
                  </a:lnTo>
                  <a:lnTo>
                    <a:pt x="620" y="61"/>
                  </a:lnTo>
                  <a:lnTo>
                    <a:pt x="617" y="55"/>
                  </a:lnTo>
                  <a:lnTo>
                    <a:pt x="612" y="48"/>
                  </a:lnTo>
                  <a:lnTo>
                    <a:pt x="620" y="54"/>
                  </a:lnTo>
                  <a:lnTo>
                    <a:pt x="627" y="70"/>
                  </a:lnTo>
                  <a:lnTo>
                    <a:pt x="626" y="76"/>
                  </a:lnTo>
                  <a:lnTo>
                    <a:pt x="620" y="57"/>
                  </a:lnTo>
                  <a:lnTo>
                    <a:pt x="615" y="48"/>
                  </a:lnTo>
                  <a:lnTo>
                    <a:pt x="617" y="54"/>
                  </a:lnTo>
                  <a:lnTo>
                    <a:pt x="620" y="61"/>
                  </a:lnTo>
                  <a:lnTo>
                    <a:pt x="626" y="73"/>
                  </a:lnTo>
                  <a:lnTo>
                    <a:pt x="638" y="94"/>
                  </a:lnTo>
                  <a:lnTo>
                    <a:pt x="650" y="108"/>
                  </a:lnTo>
                  <a:lnTo>
                    <a:pt x="659" y="133"/>
                  </a:lnTo>
                  <a:lnTo>
                    <a:pt x="668" y="153"/>
                  </a:lnTo>
                  <a:close/>
                </a:path>
              </a:pathLst>
            </a:custGeom>
            <a:gradFill rotWithShape="0">
              <a:gsLst>
                <a:gs pos="0">
                  <a:schemeClr val="tx1"/>
                </a:gs>
                <a:gs pos="100000">
                  <a:srgbClr val="FF0000"/>
                </a:gs>
              </a:gsLst>
              <a:lin ang="18900000" scaled="1"/>
            </a:gradFill>
            <a:ln w="3175">
              <a:noFill/>
              <a:round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60423" name="WordArt 10"/>
            <p:cNvSpPr>
              <a:spLocks noChangeArrowheads="1" noChangeShapeType="1" noTextEdit="1"/>
            </p:cNvSpPr>
            <p:nvPr/>
          </p:nvSpPr>
          <p:spPr bwMode="auto">
            <a:xfrm rot="5400000">
              <a:off x="4366418" y="2431696"/>
              <a:ext cx="776288" cy="377825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1948644"/>
                </a:avLst>
              </a:prstTxWarp>
            </a:bodyPr>
            <a:lstStyle/>
            <a:p>
              <a:pPr algn="ctr"/>
              <a:r>
                <a:rPr lang="es-AR" sz="1400" kern="10" dirty="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Tahoma"/>
                  <a:ea typeface="Tahoma"/>
                  <a:cs typeface="Tahoma"/>
                </a:rPr>
                <a:t>Análisis</a:t>
              </a:r>
            </a:p>
          </p:txBody>
        </p:sp>
        <p:sp>
          <p:nvSpPr>
            <p:cNvPr id="60424" name="WordArt 11"/>
            <p:cNvSpPr>
              <a:spLocks noChangeArrowheads="1" noChangeShapeType="1" noTextEdit="1"/>
            </p:cNvSpPr>
            <p:nvPr/>
          </p:nvSpPr>
          <p:spPr bwMode="auto">
            <a:xfrm rot="-1147255">
              <a:off x="3830638" y="3043238"/>
              <a:ext cx="896937" cy="315912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s-AR" sz="12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Tahoma"/>
                  <a:ea typeface="Tahoma"/>
                  <a:cs typeface="Tahoma"/>
                </a:rPr>
                <a:t>Planeación</a:t>
              </a:r>
            </a:p>
          </p:txBody>
        </p:sp>
        <p:sp>
          <p:nvSpPr>
            <p:cNvPr id="60425" name="WordArt 12"/>
            <p:cNvSpPr>
              <a:spLocks noChangeArrowheads="1" noChangeShapeType="1" noTextEdit="1"/>
            </p:cNvSpPr>
            <p:nvPr/>
          </p:nvSpPr>
          <p:spPr bwMode="auto">
            <a:xfrm rot="-3731982">
              <a:off x="3042443" y="2149121"/>
              <a:ext cx="549275" cy="227013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1279172"/>
                </a:avLst>
              </a:prstTxWarp>
            </a:bodyPr>
            <a:lstStyle/>
            <a:p>
              <a:pPr algn="ctr"/>
              <a:r>
                <a:rPr lang="es-AR" sz="1200" kern="10" dirty="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Tahoma"/>
                  <a:ea typeface="Tahoma"/>
                  <a:cs typeface="Tahoma"/>
                </a:rPr>
                <a:t>Control</a:t>
              </a:r>
            </a:p>
          </p:txBody>
        </p:sp>
        <p:sp>
          <p:nvSpPr>
            <p:cNvPr id="60426" name="WordArt 14"/>
            <p:cNvSpPr>
              <a:spLocks noChangeArrowheads="1" noChangeShapeType="1" noTextEdit="1"/>
            </p:cNvSpPr>
            <p:nvPr/>
          </p:nvSpPr>
          <p:spPr bwMode="auto">
            <a:xfrm rot="351515">
              <a:off x="3743324" y="1845115"/>
              <a:ext cx="912813" cy="152400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771204"/>
                </a:avLst>
              </a:prstTxWarp>
            </a:bodyPr>
            <a:lstStyle/>
            <a:p>
              <a:pPr algn="ctr"/>
              <a:r>
                <a:rPr lang="es-AR" sz="1200" kern="10" dirty="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Tahoma"/>
                  <a:ea typeface="Tahoma"/>
                  <a:cs typeface="Tahoma"/>
                </a:rPr>
                <a:t>Estrategia</a:t>
              </a:r>
            </a:p>
          </p:txBody>
        </p:sp>
        <p:sp>
          <p:nvSpPr>
            <p:cNvPr id="60431" name="WordArt 60"/>
            <p:cNvSpPr>
              <a:spLocks noChangeArrowheads="1" noChangeShapeType="1" noTextEdit="1"/>
            </p:cNvSpPr>
            <p:nvPr/>
          </p:nvSpPr>
          <p:spPr bwMode="auto">
            <a:xfrm rot="2754875">
              <a:off x="2968624" y="2803966"/>
              <a:ext cx="896937" cy="315912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s-AR" sz="1200" kern="10" dirty="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Tahoma"/>
                  <a:ea typeface="Tahoma"/>
                  <a:cs typeface="Tahoma"/>
                </a:rPr>
                <a:t>Ejecución</a:t>
              </a:r>
            </a:p>
          </p:txBody>
        </p:sp>
      </p:grpSp>
      <p:sp>
        <p:nvSpPr>
          <p:cNvPr id="60432" name="Rectangle 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AR" b="1" smtClean="0"/>
              <a:t>Relación entre Organización y Sistemas de Información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804" grpId="0" animBg="1"/>
      <p:bldP spid="28880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4"/>
          <p:cNvSpPr>
            <a:spLocks noChangeArrowheads="1"/>
          </p:cNvSpPr>
          <p:nvPr/>
        </p:nvSpPr>
        <p:spPr bwMode="auto">
          <a:xfrm>
            <a:off x="1784350" y="1268413"/>
            <a:ext cx="6480175" cy="5516562"/>
          </a:xfrm>
          <a:prstGeom prst="triangle">
            <a:avLst>
              <a:gd name="adj" fmla="val 50000"/>
            </a:avLst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469900" indent="-469900" algn="ctr" eaLnBrk="1" hangingPunct="1"/>
            <a:endParaRPr lang="es-AR" dirty="0" smtClean="0"/>
          </a:p>
          <a:p>
            <a:pPr marL="469900" indent="-469900" algn="ctr" eaLnBrk="1" hangingPunct="1"/>
            <a:r>
              <a:rPr lang="es-AR" dirty="0" smtClean="0"/>
              <a:t>SIG</a:t>
            </a:r>
            <a:endParaRPr lang="es-AR" dirty="0"/>
          </a:p>
          <a:p>
            <a:pPr marL="469900" indent="-469900" algn="ctr" eaLnBrk="1" hangingPunct="1"/>
            <a:r>
              <a:rPr lang="es-AR" dirty="0"/>
              <a:t>Para la </a:t>
            </a:r>
          </a:p>
          <a:p>
            <a:pPr marL="469900" indent="-469900" algn="ctr" eaLnBrk="1" hangingPunct="1"/>
            <a:r>
              <a:rPr lang="es-AR" dirty="0"/>
              <a:t>planeación </a:t>
            </a:r>
          </a:p>
          <a:p>
            <a:pPr marL="469900" indent="-469900" algn="ctr" eaLnBrk="1" hangingPunct="1"/>
            <a:r>
              <a:rPr lang="es-AR" dirty="0"/>
              <a:t>de políticas </a:t>
            </a:r>
          </a:p>
          <a:p>
            <a:pPr marL="469900" indent="-469900" algn="ctr" eaLnBrk="1" hangingPunct="1"/>
            <a:r>
              <a:rPr lang="es-AR" dirty="0"/>
              <a:t>estratégicas y </a:t>
            </a:r>
          </a:p>
          <a:p>
            <a:pPr marL="469900" indent="-469900" algn="ctr" eaLnBrk="1" hangingPunct="1"/>
            <a:r>
              <a:rPr lang="es-AR" dirty="0"/>
              <a:t>toma de </a:t>
            </a:r>
            <a:r>
              <a:rPr lang="es-AR" dirty="0" smtClean="0"/>
              <a:t>decisiones</a:t>
            </a:r>
          </a:p>
          <a:p>
            <a:pPr marL="469900" indent="-469900" algn="ctr" eaLnBrk="1" hangingPunct="1"/>
            <a:endParaRPr lang="es-AR" sz="1400" dirty="0"/>
          </a:p>
          <a:p>
            <a:pPr marL="469900" indent="-469900" algn="ctr" eaLnBrk="1" hangingPunct="1"/>
            <a:r>
              <a:rPr lang="es-AR" dirty="0"/>
              <a:t>Información administrativa</a:t>
            </a:r>
          </a:p>
          <a:p>
            <a:pPr marL="469900" indent="-469900" algn="ctr" eaLnBrk="1" hangingPunct="1"/>
            <a:r>
              <a:rPr lang="es-AR" dirty="0"/>
              <a:t>Para la planeación táctica y la </a:t>
            </a:r>
          </a:p>
          <a:p>
            <a:pPr marL="469900" indent="-469900" algn="ctr" eaLnBrk="1" hangingPunct="1"/>
            <a:r>
              <a:rPr lang="es-AR" dirty="0"/>
              <a:t>toma de </a:t>
            </a:r>
            <a:r>
              <a:rPr lang="es-AR" dirty="0" smtClean="0"/>
              <a:t>decisión</a:t>
            </a:r>
          </a:p>
          <a:p>
            <a:pPr marL="469900" indent="-469900" algn="ctr" eaLnBrk="1" hangingPunct="1"/>
            <a:endParaRPr lang="es-AR" sz="1200" dirty="0" smtClean="0"/>
          </a:p>
          <a:p>
            <a:pPr marL="469900" indent="-469900" algn="ctr" eaLnBrk="1" hangingPunct="1"/>
            <a:endParaRPr lang="es-AR" sz="1200" dirty="0" smtClean="0"/>
          </a:p>
          <a:p>
            <a:pPr marL="469900" indent="-469900" algn="ctr" eaLnBrk="1" hangingPunct="1"/>
            <a:r>
              <a:rPr lang="es-AR" dirty="0" smtClean="0"/>
              <a:t>Información </a:t>
            </a:r>
            <a:r>
              <a:rPr lang="es-AR" dirty="0"/>
              <a:t>administrativa para la</a:t>
            </a:r>
          </a:p>
          <a:p>
            <a:pPr marL="469900" indent="-469900" algn="ctr" eaLnBrk="1" hangingPunct="1"/>
            <a:r>
              <a:rPr lang="es-AR" dirty="0"/>
              <a:t>Planeación operacional, la toma </a:t>
            </a:r>
          </a:p>
          <a:p>
            <a:pPr marL="469900" indent="-469900" algn="ctr" eaLnBrk="1" hangingPunct="1"/>
            <a:r>
              <a:rPr lang="es-AR" dirty="0"/>
              <a:t>de decisiones y el </a:t>
            </a:r>
            <a:r>
              <a:rPr lang="es-AR" dirty="0" smtClean="0"/>
              <a:t>control</a:t>
            </a:r>
          </a:p>
          <a:p>
            <a:pPr marL="469900" indent="-469900" algn="ctr" eaLnBrk="1" hangingPunct="1"/>
            <a:endParaRPr lang="es-AR" dirty="0"/>
          </a:p>
          <a:p>
            <a:pPr marL="469900" indent="-469900" algn="ctr" eaLnBrk="1" hangingPunct="1"/>
            <a:r>
              <a:rPr lang="es-AR" dirty="0" smtClean="0"/>
              <a:t>Procesamiento </a:t>
            </a:r>
            <a:r>
              <a:rPr lang="es-AR" dirty="0"/>
              <a:t>de transacciones</a:t>
            </a:r>
          </a:p>
          <a:p>
            <a:pPr marL="469900" indent="-469900" algn="ctr" eaLnBrk="1" hangingPunct="1"/>
            <a:r>
              <a:rPr lang="es-AR" dirty="0"/>
              <a:t>Respuestas a preguntas</a:t>
            </a:r>
            <a:r>
              <a:rPr lang="es-AR" dirty="0" smtClean="0"/>
              <a:t>.</a:t>
            </a:r>
          </a:p>
          <a:p>
            <a:pPr marL="469900" indent="-469900" algn="ctr" eaLnBrk="1" hangingPunct="1"/>
            <a:endParaRPr lang="es-AR" dirty="0"/>
          </a:p>
          <a:p>
            <a:pPr marL="469900" indent="-469900" algn="ctr" eaLnBrk="1" hangingPunct="1"/>
            <a:endParaRPr lang="es-AR" dirty="0" smtClean="0"/>
          </a:p>
          <a:p>
            <a:pPr marL="469900" indent="-469900" algn="ctr" eaLnBrk="1" hangingPunct="1"/>
            <a:endParaRPr lang="es-AR" dirty="0"/>
          </a:p>
          <a:p>
            <a:pPr marL="469900" indent="-469900" algn="ctr" eaLnBrk="1" hangingPunct="1"/>
            <a:endParaRPr lang="es-AR" dirty="0"/>
          </a:p>
          <a:p>
            <a:pPr marL="469900" indent="-469900" algn="ctr" eaLnBrk="1" hangingPunct="1"/>
            <a:endParaRPr lang="es-AR" dirty="0"/>
          </a:p>
          <a:p>
            <a:pPr marL="469900" indent="-469900" algn="ctr" eaLnBrk="1" hangingPunct="1"/>
            <a:endParaRPr lang="es-AR" dirty="0"/>
          </a:p>
          <a:p>
            <a:pPr marL="469900" indent="-469900" algn="ctr" eaLnBrk="1" hangingPunct="1"/>
            <a:endParaRPr lang="es-AR" dirty="0"/>
          </a:p>
          <a:p>
            <a:pPr marL="469900" indent="-469900" algn="ctr" eaLnBrk="1" hangingPunct="1"/>
            <a:endParaRPr lang="es-AR" dirty="0"/>
          </a:p>
          <a:p>
            <a:pPr marL="469900" indent="-469900" algn="ctr" eaLnBrk="1" hangingPunct="1"/>
            <a:endParaRPr lang="es-AR" dirty="0"/>
          </a:p>
          <a:p>
            <a:pPr marL="469900" indent="-469900" algn="ctr" eaLnBrk="1" hangingPunct="1"/>
            <a:endParaRPr lang="es-AR" dirty="0"/>
          </a:p>
        </p:txBody>
      </p:sp>
      <p:sp>
        <p:nvSpPr>
          <p:cNvPr id="62467" name="Line 5"/>
          <p:cNvSpPr>
            <a:spLocks noChangeShapeType="1"/>
          </p:cNvSpPr>
          <p:nvPr/>
        </p:nvSpPr>
        <p:spPr bwMode="auto">
          <a:xfrm>
            <a:off x="3656013" y="3644900"/>
            <a:ext cx="2736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AR"/>
          </a:p>
        </p:txBody>
      </p:sp>
      <p:sp>
        <p:nvSpPr>
          <p:cNvPr id="62468" name="Line 6"/>
          <p:cNvSpPr>
            <a:spLocks noChangeShapeType="1"/>
          </p:cNvSpPr>
          <p:nvPr/>
        </p:nvSpPr>
        <p:spPr bwMode="auto">
          <a:xfrm>
            <a:off x="3081338" y="4652963"/>
            <a:ext cx="38877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AR"/>
          </a:p>
        </p:txBody>
      </p:sp>
      <p:sp>
        <p:nvSpPr>
          <p:cNvPr id="62469" name="Line 7"/>
          <p:cNvSpPr>
            <a:spLocks noChangeShapeType="1"/>
          </p:cNvSpPr>
          <p:nvPr/>
        </p:nvSpPr>
        <p:spPr bwMode="auto">
          <a:xfrm>
            <a:off x="2432050" y="5734050"/>
            <a:ext cx="5184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AR"/>
          </a:p>
        </p:txBody>
      </p:sp>
      <p:sp>
        <p:nvSpPr>
          <p:cNvPr id="62470" name="Text Box 8"/>
          <p:cNvSpPr txBox="1">
            <a:spLocks noChangeArrowheads="1"/>
          </p:cNvSpPr>
          <p:nvPr/>
        </p:nvSpPr>
        <p:spPr bwMode="auto">
          <a:xfrm>
            <a:off x="1784350" y="1844675"/>
            <a:ext cx="244792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69900" indent="-469900" eaLnBrk="1" hangingPunct="1">
              <a:spcBef>
                <a:spcPct val="50000"/>
              </a:spcBef>
            </a:pPr>
            <a:r>
              <a:rPr lang="es-AR" sz="1400"/>
              <a:t>Mas Información Externa</a:t>
            </a:r>
          </a:p>
        </p:txBody>
      </p:sp>
      <p:sp>
        <p:nvSpPr>
          <p:cNvPr id="62471" name="Text Box 9"/>
          <p:cNvSpPr txBox="1">
            <a:spLocks noChangeArrowheads="1"/>
          </p:cNvSpPr>
          <p:nvPr/>
        </p:nvSpPr>
        <p:spPr bwMode="auto">
          <a:xfrm>
            <a:off x="-15875" y="6092825"/>
            <a:ext cx="1728788" cy="517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69900" indent="-469900" eaLnBrk="1" hangingPunct="1">
              <a:spcBef>
                <a:spcPct val="50000"/>
              </a:spcBef>
            </a:pPr>
            <a:r>
              <a:rPr lang="es-AR" sz="1400"/>
              <a:t>Mas Información Interna</a:t>
            </a:r>
          </a:p>
        </p:txBody>
      </p:sp>
      <p:sp>
        <p:nvSpPr>
          <p:cNvPr id="62472" name="Text Box 10"/>
          <p:cNvSpPr txBox="1">
            <a:spLocks noChangeArrowheads="1"/>
          </p:cNvSpPr>
          <p:nvPr/>
        </p:nvSpPr>
        <p:spPr bwMode="auto">
          <a:xfrm>
            <a:off x="6826249" y="1844675"/>
            <a:ext cx="2378075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69900" indent="-469900" algn="ctr" eaLnBrk="1" hangingPunct="1">
              <a:spcBef>
                <a:spcPct val="50000"/>
              </a:spcBef>
            </a:pPr>
            <a:r>
              <a:rPr lang="es-AR" sz="1400" dirty="0"/>
              <a:t>Información </a:t>
            </a:r>
            <a:r>
              <a:rPr lang="es-AR" sz="1400" dirty="0" smtClean="0"/>
              <a:t>General</a:t>
            </a:r>
          </a:p>
          <a:p>
            <a:pPr marL="469900" indent="-469900" algn="ctr" eaLnBrk="1" hangingPunct="1">
              <a:spcBef>
                <a:spcPct val="50000"/>
              </a:spcBef>
            </a:pPr>
            <a:r>
              <a:rPr lang="es-AR" sz="1400" dirty="0" smtClean="0"/>
              <a:t>Resumida / Por Excepción</a:t>
            </a:r>
          </a:p>
          <a:p>
            <a:pPr marL="469900" indent="-469900" algn="ctr" eaLnBrk="1" hangingPunct="1">
              <a:spcBef>
                <a:spcPct val="50000"/>
              </a:spcBef>
            </a:pPr>
            <a:r>
              <a:rPr lang="es-AR" sz="1400" dirty="0" smtClean="0"/>
              <a:t>(Indicadores</a:t>
            </a:r>
            <a:r>
              <a:rPr lang="es-AR" sz="1400" dirty="0"/>
              <a:t>)</a:t>
            </a:r>
          </a:p>
        </p:txBody>
      </p:sp>
      <p:sp>
        <p:nvSpPr>
          <p:cNvPr id="62473" name="Text Box 11"/>
          <p:cNvSpPr txBox="1">
            <a:spLocks noChangeArrowheads="1"/>
          </p:cNvSpPr>
          <p:nvPr/>
        </p:nvSpPr>
        <p:spPr bwMode="auto">
          <a:xfrm>
            <a:off x="8408988" y="5949950"/>
            <a:ext cx="1439862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69900" indent="-469900" algn="ctr" eaLnBrk="1" hangingPunct="1">
              <a:spcBef>
                <a:spcPct val="50000"/>
              </a:spcBef>
            </a:pPr>
            <a:r>
              <a:rPr lang="es-AR" sz="1400" dirty="0"/>
              <a:t>Información </a:t>
            </a:r>
            <a:endParaRPr lang="es-AR" sz="1400" dirty="0" smtClean="0"/>
          </a:p>
          <a:p>
            <a:pPr marL="469900" indent="-469900" algn="ctr" eaLnBrk="1" hangingPunct="1">
              <a:spcBef>
                <a:spcPct val="50000"/>
              </a:spcBef>
            </a:pPr>
            <a:r>
              <a:rPr lang="es-AR" sz="1400" dirty="0" smtClean="0"/>
              <a:t>Específica </a:t>
            </a:r>
            <a:endParaRPr lang="es-AR" sz="1400" dirty="0"/>
          </a:p>
          <a:p>
            <a:pPr marL="469900" indent="-469900" algn="ctr" eaLnBrk="1" hangingPunct="1">
              <a:spcBef>
                <a:spcPct val="50000"/>
              </a:spcBef>
            </a:pPr>
            <a:r>
              <a:rPr lang="es-AR" sz="1400" dirty="0"/>
              <a:t>  y Detallada</a:t>
            </a:r>
          </a:p>
        </p:txBody>
      </p:sp>
      <p:sp>
        <p:nvSpPr>
          <p:cNvPr id="62474" name="Line 12"/>
          <p:cNvSpPr>
            <a:spLocks noChangeShapeType="1"/>
          </p:cNvSpPr>
          <p:nvPr/>
        </p:nvSpPr>
        <p:spPr bwMode="auto">
          <a:xfrm flipV="1">
            <a:off x="920750" y="2205038"/>
            <a:ext cx="2232025" cy="3744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s-AR"/>
          </a:p>
        </p:txBody>
      </p:sp>
      <p:sp>
        <p:nvSpPr>
          <p:cNvPr id="62475" name="Line 13"/>
          <p:cNvSpPr>
            <a:spLocks noChangeShapeType="1"/>
          </p:cNvSpPr>
          <p:nvPr/>
        </p:nvSpPr>
        <p:spPr bwMode="auto">
          <a:xfrm flipH="1" flipV="1">
            <a:off x="6465888" y="2133600"/>
            <a:ext cx="2665412" cy="3887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s-AR"/>
          </a:p>
        </p:txBody>
      </p:sp>
      <p:sp>
        <p:nvSpPr>
          <p:cNvPr id="62476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AR" b="1" smtClean="0"/>
              <a:t>Relación entre Organización y Sistemas de Información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47750" y="1795463"/>
            <a:ext cx="7950200" cy="42973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69900" indent="-469900" eaLnBrk="1" hangingPunct="1"/>
            <a:endParaRPr lang="es-ES"/>
          </a:p>
        </p:txBody>
      </p:sp>
      <p:grpSp>
        <p:nvGrpSpPr>
          <p:cNvPr id="66563" name="Group 3"/>
          <p:cNvGrpSpPr>
            <a:grpSpLocks/>
          </p:cNvGrpSpPr>
          <p:nvPr/>
        </p:nvGrpSpPr>
        <p:grpSpPr bwMode="auto">
          <a:xfrm>
            <a:off x="3111500" y="2879725"/>
            <a:ext cx="927100" cy="696913"/>
            <a:chOff x="1540" y="1780"/>
            <a:chExt cx="645" cy="520"/>
          </a:xfrm>
        </p:grpSpPr>
        <p:sp>
          <p:nvSpPr>
            <p:cNvPr id="66610" name="Oval 4"/>
            <p:cNvSpPr>
              <a:spLocks noChangeArrowheads="1"/>
            </p:cNvSpPr>
            <p:nvPr/>
          </p:nvSpPr>
          <p:spPr bwMode="auto">
            <a:xfrm>
              <a:off x="1540" y="1780"/>
              <a:ext cx="552" cy="520"/>
            </a:xfrm>
            <a:prstGeom prst="ellipse">
              <a:avLst/>
            </a:prstGeom>
            <a:gradFill rotWithShape="0">
              <a:gsLst>
                <a:gs pos="0">
                  <a:srgbClr val="618FFD"/>
                </a:gs>
                <a:gs pos="100000">
                  <a:srgbClr val="1D2B4B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66611" name="Rectangle 5"/>
            <p:cNvSpPr>
              <a:spLocks noChangeArrowheads="1"/>
            </p:cNvSpPr>
            <p:nvPr/>
          </p:nvSpPr>
          <p:spPr bwMode="auto">
            <a:xfrm>
              <a:off x="1603" y="1916"/>
              <a:ext cx="582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marL="469900" indent="-469900">
                <a:spcBef>
                  <a:spcPct val="50000"/>
                </a:spcBef>
              </a:pPr>
              <a:r>
                <a:rPr lang="es-ES" sz="2000" b="1">
                  <a:solidFill>
                    <a:schemeClr val="bg1"/>
                  </a:solidFill>
                  <a:latin typeface="Arial" pitchFamily="34" charset="0"/>
                </a:rPr>
                <a:t>SPO</a:t>
              </a:r>
            </a:p>
          </p:txBody>
        </p:sp>
      </p:grpSp>
      <p:grpSp>
        <p:nvGrpSpPr>
          <p:cNvPr id="66564" name="Group 6"/>
          <p:cNvGrpSpPr>
            <a:grpSpLocks/>
          </p:cNvGrpSpPr>
          <p:nvPr/>
        </p:nvGrpSpPr>
        <p:grpSpPr bwMode="auto">
          <a:xfrm>
            <a:off x="4808984" y="3265488"/>
            <a:ext cx="857250" cy="638175"/>
            <a:chOff x="2646" y="2068"/>
            <a:chExt cx="597" cy="476"/>
          </a:xfrm>
        </p:grpSpPr>
        <p:sp>
          <p:nvSpPr>
            <p:cNvPr id="66608" name="Oval 7"/>
            <p:cNvSpPr>
              <a:spLocks noChangeArrowheads="1"/>
            </p:cNvSpPr>
            <p:nvPr/>
          </p:nvSpPr>
          <p:spPr bwMode="auto">
            <a:xfrm>
              <a:off x="2646" y="2068"/>
              <a:ext cx="552" cy="476"/>
            </a:xfrm>
            <a:prstGeom prst="ellipse">
              <a:avLst/>
            </a:prstGeom>
            <a:gradFill rotWithShape="0">
              <a:gsLst>
                <a:gs pos="0">
                  <a:srgbClr val="FAFD00"/>
                </a:gs>
                <a:gs pos="100000">
                  <a:srgbClr val="4B4B0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66609" name="Rectangle 8"/>
            <p:cNvSpPr>
              <a:spLocks noChangeArrowheads="1"/>
            </p:cNvSpPr>
            <p:nvPr/>
          </p:nvSpPr>
          <p:spPr bwMode="auto">
            <a:xfrm>
              <a:off x="2661" y="2191"/>
              <a:ext cx="582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marL="469900" indent="-469900">
                <a:spcBef>
                  <a:spcPct val="50000"/>
                </a:spcBef>
              </a:pPr>
              <a:r>
                <a:rPr lang="es-ES" sz="2000" b="1">
                  <a:solidFill>
                    <a:schemeClr val="bg1"/>
                  </a:solidFill>
                  <a:latin typeface="Arial" pitchFamily="34" charset="0"/>
                </a:rPr>
                <a:t>SAO</a:t>
              </a:r>
            </a:p>
          </p:txBody>
        </p:sp>
      </p:grpSp>
      <p:grpSp>
        <p:nvGrpSpPr>
          <p:cNvPr id="66565" name="Group 9"/>
          <p:cNvGrpSpPr>
            <a:grpSpLocks/>
          </p:cNvGrpSpPr>
          <p:nvPr/>
        </p:nvGrpSpPr>
        <p:grpSpPr bwMode="auto">
          <a:xfrm>
            <a:off x="6552530" y="3201988"/>
            <a:ext cx="920750" cy="631825"/>
            <a:chOff x="3750" y="2020"/>
            <a:chExt cx="641" cy="472"/>
          </a:xfrm>
        </p:grpSpPr>
        <p:sp>
          <p:nvSpPr>
            <p:cNvPr id="66606" name="Oval 10"/>
            <p:cNvSpPr>
              <a:spLocks noChangeArrowheads="1"/>
            </p:cNvSpPr>
            <p:nvPr/>
          </p:nvSpPr>
          <p:spPr bwMode="auto">
            <a:xfrm>
              <a:off x="3750" y="2020"/>
              <a:ext cx="538" cy="472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4C4C4C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66607" name="Rectangle 11"/>
            <p:cNvSpPr>
              <a:spLocks noChangeArrowheads="1"/>
            </p:cNvSpPr>
            <p:nvPr/>
          </p:nvSpPr>
          <p:spPr bwMode="auto">
            <a:xfrm>
              <a:off x="3809" y="2142"/>
              <a:ext cx="582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marL="469900" indent="-469900">
                <a:spcBef>
                  <a:spcPct val="50000"/>
                </a:spcBef>
              </a:pPr>
              <a:r>
                <a:rPr lang="es-ES" sz="2400" b="1">
                  <a:solidFill>
                    <a:schemeClr val="bg1"/>
                  </a:solidFill>
                  <a:latin typeface="Arial" pitchFamily="34" charset="0"/>
                </a:rPr>
                <a:t>SIG</a:t>
              </a:r>
            </a:p>
          </p:txBody>
        </p:sp>
      </p:grpSp>
      <p:grpSp>
        <p:nvGrpSpPr>
          <p:cNvPr id="66566" name="Group 12"/>
          <p:cNvGrpSpPr>
            <a:grpSpLocks/>
          </p:cNvGrpSpPr>
          <p:nvPr/>
        </p:nvGrpSpPr>
        <p:grpSpPr bwMode="auto">
          <a:xfrm>
            <a:off x="4884217" y="4940300"/>
            <a:ext cx="1004887" cy="641350"/>
            <a:chOff x="2644" y="3316"/>
            <a:chExt cx="698" cy="479"/>
          </a:xfrm>
        </p:grpSpPr>
        <p:sp>
          <p:nvSpPr>
            <p:cNvPr id="66604" name="Oval 13"/>
            <p:cNvSpPr>
              <a:spLocks noChangeArrowheads="1"/>
            </p:cNvSpPr>
            <p:nvPr/>
          </p:nvSpPr>
          <p:spPr bwMode="auto">
            <a:xfrm>
              <a:off x="2644" y="3316"/>
              <a:ext cx="533" cy="479"/>
            </a:xfrm>
            <a:prstGeom prst="ellipse">
              <a:avLst/>
            </a:prstGeom>
            <a:gradFill rotWithShape="0">
              <a:gsLst>
                <a:gs pos="0">
                  <a:srgbClr val="F76681"/>
                </a:gs>
                <a:gs pos="100000">
                  <a:srgbClr val="4A1E26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66605" name="Rectangle 14"/>
            <p:cNvSpPr>
              <a:spLocks noChangeArrowheads="1"/>
            </p:cNvSpPr>
            <p:nvPr/>
          </p:nvSpPr>
          <p:spPr bwMode="auto">
            <a:xfrm>
              <a:off x="2664" y="3440"/>
              <a:ext cx="678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marL="469900" indent="-469900">
                <a:spcBef>
                  <a:spcPct val="50000"/>
                </a:spcBef>
              </a:pPr>
              <a:r>
                <a:rPr lang="es-ES" sz="2000" b="1">
                  <a:solidFill>
                    <a:schemeClr val="bg1"/>
                  </a:solidFill>
                  <a:latin typeface="Arial" pitchFamily="34" charset="0"/>
                </a:rPr>
                <a:t>STC</a:t>
              </a:r>
            </a:p>
          </p:txBody>
        </p:sp>
      </p:grpSp>
      <p:grpSp>
        <p:nvGrpSpPr>
          <p:cNvPr id="66567" name="Group 15"/>
          <p:cNvGrpSpPr>
            <a:grpSpLocks/>
          </p:cNvGrpSpPr>
          <p:nvPr/>
        </p:nvGrpSpPr>
        <p:grpSpPr bwMode="auto">
          <a:xfrm>
            <a:off x="6411689" y="4232275"/>
            <a:ext cx="917575" cy="631825"/>
            <a:chOff x="3753" y="2788"/>
            <a:chExt cx="638" cy="472"/>
          </a:xfrm>
        </p:grpSpPr>
        <p:sp>
          <p:nvSpPr>
            <p:cNvPr id="66602" name="Oval 16"/>
            <p:cNvSpPr>
              <a:spLocks noChangeArrowheads="1"/>
            </p:cNvSpPr>
            <p:nvPr/>
          </p:nvSpPr>
          <p:spPr bwMode="auto">
            <a:xfrm>
              <a:off x="3753" y="2788"/>
              <a:ext cx="520" cy="472"/>
            </a:xfrm>
            <a:prstGeom prst="ellipse">
              <a:avLst/>
            </a:prstGeom>
            <a:gradFill rotWithShape="0">
              <a:gsLst>
                <a:gs pos="0">
                  <a:srgbClr val="00AE00"/>
                </a:gs>
                <a:gs pos="100000">
                  <a:srgbClr val="00340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66603" name="Rectangle 17"/>
            <p:cNvSpPr>
              <a:spLocks noChangeArrowheads="1"/>
            </p:cNvSpPr>
            <p:nvPr/>
          </p:nvSpPr>
          <p:spPr bwMode="auto">
            <a:xfrm>
              <a:off x="3761" y="2862"/>
              <a:ext cx="630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marL="469900" indent="-469900">
                <a:spcBef>
                  <a:spcPct val="50000"/>
                </a:spcBef>
              </a:pPr>
              <a:r>
                <a:rPr lang="es-ES" sz="2400" b="1">
                  <a:solidFill>
                    <a:schemeClr val="bg1"/>
                  </a:solidFill>
                  <a:latin typeface="Arial" pitchFamily="34" charset="0"/>
                </a:rPr>
                <a:t>SSD</a:t>
              </a:r>
            </a:p>
          </p:txBody>
        </p:sp>
      </p:grpSp>
      <p:grpSp>
        <p:nvGrpSpPr>
          <p:cNvPr id="66568" name="Group 18"/>
          <p:cNvGrpSpPr>
            <a:grpSpLocks/>
          </p:cNvGrpSpPr>
          <p:nvPr/>
        </p:nvGrpSpPr>
        <p:grpSpPr bwMode="auto">
          <a:xfrm>
            <a:off x="7804150" y="4875213"/>
            <a:ext cx="846138" cy="676275"/>
            <a:chOff x="4804" y="3268"/>
            <a:chExt cx="589" cy="504"/>
          </a:xfrm>
        </p:grpSpPr>
        <p:sp>
          <p:nvSpPr>
            <p:cNvPr id="66600" name="Oval 19"/>
            <p:cNvSpPr>
              <a:spLocks noChangeArrowheads="1"/>
            </p:cNvSpPr>
            <p:nvPr/>
          </p:nvSpPr>
          <p:spPr bwMode="auto">
            <a:xfrm>
              <a:off x="4804" y="3268"/>
              <a:ext cx="517" cy="504"/>
            </a:xfrm>
            <a:prstGeom prst="ellipse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4B000C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66601" name="Rectangle 20"/>
            <p:cNvSpPr>
              <a:spLocks noChangeArrowheads="1"/>
            </p:cNvSpPr>
            <p:nvPr/>
          </p:nvSpPr>
          <p:spPr bwMode="auto">
            <a:xfrm>
              <a:off x="4811" y="3401"/>
              <a:ext cx="582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marL="469900" indent="-469900">
                <a:spcBef>
                  <a:spcPct val="50000"/>
                </a:spcBef>
              </a:pPr>
              <a:r>
                <a:rPr lang="es-ES" sz="2400" b="1">
                  <a:solidFill>
                    <a:schemeClr val="bg1"/>
                  </a:solidFill>
                  <a:latin typeface="Arial" pitchFamily="34" charset="0"/>
                </a:rPr>
                <a:t>SSE</a:t>
              </a:r>
            </a:p>
          </p:txBody>
        </p:sp>
      </p:grpSp>
      <p:sp>
        <p:nvSpPr>
          <p:cNvPr id="66569" name="Rectangle 21"/>
          <p:cNvSpPr>
            <a:spLocks noChangeArrowheads="1"/>
          </p:cNvSpPr>
          <p:nvPr/>
        </p:nvSpPr>
        <p:spPr bwMode="auto">
          <a:xfrm>
            <a:off x="1041400" y="2298700"/>
            <a:ext cx="7956550" cy="190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69900" indent="-469900" eaLnBrk="1" hangingPunct="1"/>
            <a:endParaRPr lang="es-ES"/>
          </a:p>
        </p:txBody>
      </p:sp>
      <p:sp>
        <p:nvSpPr>
          <p:cNvPr id="66570" name="Rectangle 22"/>
          <p:cNvSpPr>
            <a:spLocks noChangeArrowheads="1"/>
          </p:cNvSpPr>
          <p:nvPr/>
        </p:nvSpPr>
        <p:spPr bwMode="auto">
          <a:xfrm>
            <a:off x="4073525" y="1739900"/>
            <a:ext cx="2382838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NIVEL ORGANIZACIONAL</a:t>
            </a:r>
          </a:p>
        </p:txBody>
      </p:sp>
      <p:sp>
        <p:nvSpPr>
          <p:cNvPr id="66571" name="Rectangle 23"/>
          <p:cNvSpPr>
            <a:spLocks noChangeArrowheads="1"/>
          </p:cNvSpPr>
          <p:nvPr/>
        </p:nvSpPr>
        <p:spPr bwMode="auto">
          <a:xfrm>
            <a:off x="1208088" y="1844675"/>
            <a:ext cx="117316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469900" indent="-469900" algn="ctr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TIPO DE </a:t>
            </a:r>
          </a:p>
          <a:p>
            <a:pPr marL="469900" indent="-469900" algn="ctr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DECISION</a:t>
            </a:r>
          </a:p>
        </p:txBody>
      </p:sp>
      <p:sp>
        <p:nvSpPr>
          <p:cNvPr id="66572" name="Rectangle 24"/>
          <p:cNvSpPr>
            <a:spLocks noChangeArrowheads="1"/>
          </p:cNvSpPr>
          <p:nvPr/>
        </p:nvSpPr>
        <p:spPr bwMode="auto">
          <a:xfrm>
            <a:off x="2936875" y="2081213"/>
            <a:ext cx="149542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OPERACIONAL</a:t>
            </a:r>
          </a:p>
        </p:txBody>
      </p:sp>
      <p:sp>
        <p:nvSpPr>
          <p:cNvPr id="66573" name="Rectangle 25"/>
          <p:cNvSpPr>
            <a:spLocks noChangeArrowheads="1"/>
          </p:cNvSpPr>
          <p:nvPr/>
        </p:nvSpPr>
        <p:spPr bwMode="auto">
          <a:xfrm>
            <a:off x="4549775" y="2081213"/>
            <a:ext cx="1582738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CONOCIMIENTO</a:t>
            </a:r>
          </a:p>
        </p:txBody>
      </p:sp>
      <p:sp>
        <p:nvSpPr>
          <p:cNvPr id="66574" name="Rectangle 26"/>
          <p:cNvSpPr>
            <a:spLocks noChangeArrowheads="1"/>
          </p:cNvSpPr>
          <p:nvPr/>
        </p:nvSpPr>
        <p:spPr bwMode="auto">
          <a:xfrm>
            <a:off x="6073775" y="2081213"/>
            <a:ext cx="122872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GERENCIAL</a:t>
            </a:r>
          </a:p>
        </p:txBody>
      </p:sp>
      <p:sp>
        <p:nvSpPr>
          <p:cNvPr id="66575" name="Rectangle 27"/>
          <p:cNvSpPr>
            <a:spLocks noChangeArrowheads="1"/>
          </p:cNvSpPr>
          <p:nvPr/>
        </p:nvSpPr>
        <p:spPr bwMode="auto">
          <a:xfrm>
            <a:off x="7519988" y="2081213"/>
            <a:ext cx="1465262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ESTRATEGICO</a:t>
            </a:r>
          </a:p>
        </p:txBody>
      </p:sp>
      <p:sp>
        <p:nvSpPr>
          <p:cNvPr id="66576" name="Line 28"/>
          <p:cNvSpPr>
            <a:spLocks noChangeShapeType="1"/>
          </p:cNvSpPr>
          <p:nvPr/>
        </p:nvSpPr>
        <p:spPr bwMode="auto">
          <a:xfrm>
            <a:off x="2732088" y="1965325"/>
            <a:ext cx="0" cy="3286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AR"/>
          </a:p>
        </p:txBody>
      </p:sp>
      <p:sp>
        <p:nvSpPr>
          <p:cNvPr id="66577" name="Rectangle 29"/>
          <p:cNvSpPr>
            <a:spLocks noChangeArrowheads="1"/>
          </p:cNvSpPr>
          <p:nvPr/>
        </p:nvSpPr>
        <p:spPr bwMode="auto">
          <a:xfrm>
            <a:off x="2732088" y="1958975"/>
            <a:ext cx="6350" cy="3317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69900" indent="-469900" eaLnBrk="1" hangingPunct="1"/>
            <a:endParaRPr lang="es-ES"/>
          </a:p>
        </p:txBody>
      </p:sp>
      <p:sp>
        <p:nvSpPr>
          <p:cNvPr id="66578" name="Rectangle 30"/>
          <p:cNvSpPr>
            <a:spLocks noChangeArrowheads="1"/>
          </p:cNvSpPr>
          <p:nvPr/>
        </p:nvSpPr>
        <p:spPr bwMode="auto">
          <a:xfrm>
            <a:off x="1044575" y="2441575"/>
            <a:ext cx="16637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 algn="ctr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ESTRUCTURADA</a:t>
            </a:r>
          </a:p>
        </p:txBody>
      </p:sp>
      <p:sp>
        <p:nvSpPr>
          <p:cNvPr id="66579" name="Rectangle 31"/>
          <p:cNvSpPr>
            <a:spLocks noChangeArrowheads="1"/>
          </p:cNvSpPr>
          <p:nvPr/>
        </p:nvSpPr>
        <p:spPr bwMode="auto">
          <a:xfrm>
            <a:off x="3030538" y="2438400"/>
            <a:ext cx="10414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CUENTAS</a:t>
            </a:r>
          </a:p>
        </p:txBody>
      </p:sp>
      <p:sp>
        <p:nvSpPr>
          <p:cNvPr id="66580" name="Rectangle 32"/>
          <p:cNvSpPr>
            <a:spLocks noChangeArrowheads="1"/>
          </p:cNvSpPr>
          <p:nvPr/>
        </p:nvSpPr>
        <p:spPr bwMode="auto">
          <a:xfrm>
            <a:off x="2997200" y="2609850"/>
            <a:ext cx="113982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A COBRAR</a:t>
            </a:r>
          </a:p>
        </p:txBody>
      </p:sp>
      <p:sp>
        <p:nvSpPr>
          <p:cNvPr id="66581" name="Rectangle 33"/>
          <p:cNvSpPr>
            <a:spLocks noChangeArrowheads="1"/>
          </p:cNvSpPr>
          <p:nvPr/>
        </p:nvSpPr>
        <p:spPr bwMode="auto">
          <a:xfrm>
            <a:off x="4442940" y="2780928"/>
            <a:ext cx="1590180" cy="489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 algn="ctr"/>
            <a:r>
              <a:rPr lang="es-ES" sz="1300" b="1" dirty="0" smtClean="0">
                <a:solidFill>
                  <a:srgbClr val="000000"/>
                </a:solidFill>
                <a:latin typeface="Arial" pitchFamily="34" charset="0"/>
              </a:rPr>
              <a:t>PROGRAMACION</a:t>
            </a:r>
            <a:endParaRPr lang="es-ES" sz="1300" b="1" dirty="0">
              <a:solidFill>
                <a:srgbClr val="000000"/>
              </a:solidFill>
              <a:latin typeface="Arial" pitchFamily="34" charset="0"/>
            </a:endParaRPr>
          </a:p>
          <a:p>
            <a:pPr marL="469900" indent="-469900" algn="ctr"/>
            <a:r>
              <a:rPr lang="es-ES" sz="1300" b="1" dirty="0" smtClean="0">
                <a:solidFill>
                  <a:srgbClr val="000000"/>
                </a:solidFill>
                <a:latin typeface="Arial" pitchFamily="34" charset="0"/>
              </a:rPr>
              <a:t>ELECTRONICA</a:t>
            </a:r>
          </a:p>
        </p:txBody>
      </p:sp>
      <p:sp>
        <p:nvSpPr>
          <p:cNvPr id="66582" name="Rectangle 34"/>
          <p:cNvSpPr>
            <a:spLocks noChangeArrowheads="1"/>
          </p:cNvSpPr>
          <p:nvPr/>
        </p:nvSpPr>
        <p:spPr bwMode="auto">
          <a:xfrm>
            <a:off x="6105525" y="2781300"/>
            <a:ext cx="18415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 algn="ctr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CONTROL DE</a:t>
            </a:r>
          </a:p>
          <a:p>
            <a:pPr marL="469900" indent="-469900" algn="ctr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COSTOS DE PROD.</a:t>
            </a:r>
          </a:p>
        </p:txBody>
      </p:sp>
      <p:sp>
        <p:nvSpPr>
          <p:cNvPr id="66584" name="Rectangle 36"/>
          <p:cNvSpPr>
            <a:spLocks noChangeArrowheads="1"/>
          </p:cNvSpPr>
          <p:nvPr/>
        </p:nvSpPr>
        <p:spPr bwMode="auto">
          <a:xfrm>
            <a:off x="1044575" y="3813175"/>
            <a:ext cx="16637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 algn="ctr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SEMI-</a:t>
            </a:r>
          </a:p>
          <a:p>
            <a:pPr marL="469900" indent="-469900" algn="ctr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ESTRUCTURADA</a:t>
            </a:r>
          </a:p>
        </p:txBody>
      </p:sp>
      <p:sp>
        <p:nvSpPr>
          <p:cNvPr id="66585" name="Rectangle 37"/>
          <p:cNvSpPr>
            <a:spLocks noChangeArrowheads="1"/>
          </p:cNvSpPr>
          <p:nvPr/>
        </p:nvSpPr>
        <p:spPr bwMode="auto">
          <a:xfrm>
            <a:off x="6177136" y="3933056"/>
            <a:ext cx="152717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/>
            <a:r>
              <a:rPr lang="es-ES" sz="1400" b="1" dirty="0">
                <a:solidFill>
                  <a:srgbClr val="000000"/>
                </a:solidFill>
                <a:latin typeface="Arial" pitchFamily="34" charset="0"/>
              </a:rPr>
              <a:t>PRESUPUESTO</a:t>
            </a:r>
          </a:p>
        </p:txBody>
      </p:sp>
      <p:sp>
        <p:nvSpPr>
          <p:cNvPr id="66586" name="Rectangle 38"/>
          <p:cNvSpPr>
            <a:spLocks noChangeArrowheads="1"/>
          </p:cNvSpPr>
          <p:nvPr/>
        </p:nvSpPr>
        <p:spPr bwMode="auto">
          <a:xfrm>
            <a:off x="2973388" y="4329113"/>
            <a:ext cx="18891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 algn="ctr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   ADMINISTRACION</a:t>
            </a:r>
          </a:p>
          <a:p>
            <a:pPr marL="469900" indent="-469900" algn="ctr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DE PROYECTOS</a:t>
            </a:r>
          </a:p>
        </p:txBody>
      </p:sp>
      <p:sp>
        <p:nvSpPr>
          <p:cNvPr id="66587" name="Rectangle 39"/>
          <p:cNvSpPr>
            <a:spLocks noChangeArrowheads="1"/>
          </p:cNvSpPr>
          <p:nvPr/>
        </p:nvSpPr>
        <p:spPr bwMode="auto">
          <a:xfrm>
            <a:off x="6259513" y="4845050"/>
            <a:ext cx="1189037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UBICACION</a:t>
            </a:r>
          </a:p>
        </p:txBody>
      </p:sp>
      <p:sp>
        <p:nvSpPr>
          <p:cNvPr id="66588" name="Rectangle 40"/>
          <p:cNvSpPr>
            <a:spLocks noChangeArrowheads="1"/>
          </p:cNvSpPr>
          <p:nvPr/>
        </p:nvSpPr>
        <p:spPr bwMode="auto">
          <a:xfrm>
            <a:off x="6210300" y="5016500"/>
            <a:ext cx="131762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DE PLANTAS</a:t>
            </a:r>
          </a:p>
        </p:txBody>
      </p:sp>
      <p:sp>
        <p:nvSpPr>
          <p:cNvPr id="66589" name="Rectangle 41"/>
          <p:cNvSpPr>
            <a:spLocks noChangeArrowheads="1"/>
          </p:cNvSpPr>
          <p:nvPr/>
        </p:nvSpPr>
        <p:spPr bwMode="auto">
          <a:xfrm>
            <a:off x="1044575" y="5532438"/>
            <a:ext cx="16637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 algn="ctr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NO </a:t>
            </a:r>
          </a:p>
          <a:p>
            <a:pPr marL="469900" indent="-469900" algn="ctr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ESTRUCTURADA</a:t>
            </a:r>
          </a:p>
        </p:txBody>
      </p:sp>
      <p:sp>
        <p:nvSpPr>
          <p:cNvPr id="66590" name="Rectangle 42"/>
          <p:cNvSpPr>
            <a:spLocks noChangeArrowheads="1"/>
          </p:cNvSpPr>
          <p:nvPr/>
        </p:nvSpPr>
        <p:spPr bwMode="auto">
          <a:xfrm>
            <a:off x="4378325" y="5532438"/>
            <a:ext cx="19304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/>
            <a:r>
              <a:rPr lang="es-ES" sz="1400" b="1">
                <a:solidFill>
                  <a:srgbClr val="000000"/>
                </a:solidFill>
                <a:latin typeface="Arial" pitchFamily="34" charset="0"/>
              </a:rPr>
              <a:t>DISEÑO PRODUCTO</a:t>
            </a:r>
          </a:p>
        </p:txBody>
      </p:sp>
      <p:sp>
        <p:nvSpPr>
          <p:cNvPr id="66591" name="Rectangle 43"/>
          <p:cNvSpPr>
            <a:spLocks noChangeArrowheads="1"/>
          </p:cNvSpPr>
          <p:nvPr/>
        </p:nvSpPr>
        <p:spPr bwMode="auto">
          <a:xfrm>
            <a:off x="6950075" y="5541963"/>
            <a:ext cx="19764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/>
            <a:r>
              <a:rPr lang="es-ES" sz="1300" b="1">
                <a:solidFill>
                  <a:srgbClr val="000000"/>
                </a:solidFill>
                <a:latin typeface="Arial" pitchFamily="34" charset="0"/>
              </a:rPr>
              <a:t>NUEVOS PRODUCTOS</a:t>
            </a:r>
          </a:p>
        </p:txBody>
      </p:sp>
      <p:sp>
        <p:nvSpPr>
          <p:cNvPr id="66592" name="Rectangle 44"/>
          <p:cNvSpPr>
            <a:spLocks noChangeArrowheads="1"/>
          </p:cNvSpPr>
          <p:nvPr/>
        </p:nvSpPr>
        <p:spPr bwMode="auto">
          <a:xfrm>
            <a:off x="7041232" y="5713413"/>
            <a:ext cx="19304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marL="469900" indent="-469900"/>
            <a:r>
              <a:rPr lang="es-ES" sz="1300" b="1" dirty="0">
                <a:solidFill>
                  <a:srgbClr val="000000"/>
                </a:solidFill>
                <a:latin typeface="Arial" pitchFamily="34" charset="0"/>
              </a:rPr>
              <a:t>NUEVOS  MERCADOS</a:t>
            </a:r>
          </a:p>
        </p:txBody>
      </p:sp>
      <p:sp>
        <p:nvSpPr>
          <p:cNvPr id="66593" name="Line 45"/>
          <p:cNvSpPr>
            <a:spLocks noChangeShapeType="1"/>
          </p:cNvSpPr>
          <p:nvPr/>
        </p:nvSpPr>
        <p:spPr bwMode="auto">
          <a:xfrm>
            <a:off x="2732088" y="2332038"/>
            <a:ext cx="0" cy="37496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AR"/>
          </a:p>
        </p:txBody>
      </p:sp>
      <p:sp>
        <p:nvSpPr>
          <p:cNvPr id="66594" name="Rectangle 46"/>
          <p:cNvSpPr>
            <a:spLocks noChangeArrowheads="1"/>
          </p:cNvSpPr>
          <p:nvPr/>
        </p:nvSpPr>
        <p:spPr bwMode="auto">
          <a:xfrm>
            <a:off x="2732088" y="2325688"/>
            <a:ext cx="6350" cy="37607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69900" indent="-469900" eaLnBrk="1" hangingPunct="1"/>
            <a:endParaRPr lang="es-ES"/>
          </a:p>
        </p:txBody>
      </p:sp>
      <p:sp>
        <p:nvSpPr>
          <p:cNvPr id="66595" name="Rectangle 47"/>
          <p:cNvSpPr>
            <a:spLocks noChangeArrowheads="1"/>
          </p:cNvSpPr>
          <p:nvPr/>
        </p:nvSpPr>
        <p:spPr bwMode="auto">
          <a:xfrm>
            <a:off x="1035050" y="1779588"/>
            <a:ext cx="7966075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69900" indent="-469900" eaLnBrk="1" hangingPunct="1"/>
            <a:endParaRPr lang="es-ES"/>
          </a:p>
        </p:txBody>
      </p:sp>
      <p:sp>
        <p:nvSpPr>
          <p:cNvPr id="66596" name="Rectangle 48"/>
          <p:cNvSpPr>
            <a:spLocks noChangeArrowheads="1"/>
          </p:cNvSpPr>
          <p:nvPr/>
        </p:nvSpPr>
        <p:spPr bwMode="auto">
          <a:xfrm>
            <a:off x="1035050" y="6088063"/>
            <a:ext cx="7966075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69900" indent="-469900" eaLnBrk="1" hangingPunct="1"/>
            <a:endParaRPr lang="es-ES"/>
          </a:p>
        </p:txBody>
      </p:sp>
      <p:sp>
        <p:nvSpPr>
          <p:cNvPr id="66597" name="Rectangle 49"/>
          <p:cNvSpPr>
            <a:spLocks noChangeArrowheads="1"/>
          </p:cNvSpPr>
          <p:nvPr/>
        </p:nvSpPr>
        <p:spPr bwMode="auto">
          <a:xfrm>
            <a:off x="1035050" y="1793875"/>
            <a:ext cx="4763" cy="42862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69900" indent="-469900" eaLnBrk="1" hangingPunct="1"/>
            <a:endParaRPr lang="es-ES"/>
          </a:p>
        </p:txBody>
      </p:sp>
      <p:sp>
        <p:nvSpPr>
          <p:cNvPr id="66598" name="Rectangle 50"/>
          <p:cNvSpPr>
            <a:spLocks noChangeArrowheads="1"/>
          </p:cNvSpPr>
          <p:nvPr/>
        </p:nvSpPr>
        <p:spPr bwMode="auto">
          <a:xfrm>
            <a:off x="8994775" y="1793875"/>
            <a:ext cx="6350" cy="42862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469900" indent="-469900" eaLnBrk="1" hangingPunct="1"/>
            <a:endParaRPr lang="es-ES"/>
          </a:p>
        </p:txBody>
      </p:sp>
      <p:sp>
        <p:nvSpPr>
          <p:cNvPr id="66599" name="Text Box 51"/>
          <p:cNvSpPr txBox="1">
            <a:spLocks noChangeArrowheads="1"/>
          </p:cNvSpPr>
          <p:nvPr/>
        </p:nvSpPr>
        <p:spPr bwMode="auto">
          <a:xfrm>
            <a:off x="504825" y="101600"/>
            <a:ext cx="9201150" cy="1311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69900" indent="-469900" algn="ctr">
              <a:spcBef>
                <a:spcPct val="50000"/>
              </a:spcBef>
            </a:pPr>
            <a:r>
              <a:rPr lang="es-AR" sz="3200"/>
              <a:t>Sistemas de Información</a:t>
            </a:r>
          </a:p>
          <a:p>
            <a:pPr marL="469900" indent="-469900" algn="ctr">
              <a:spcBef>
                <a:spcPct val="50000"/>
              </a:spcBef>
            </a:pPr>
            <a:r>
              <a:rPr lang="es-AR" sz="3200" b="1" u="sng"/>
              <a:t>Tipos de Sistemas y Tipo de Decisiones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ChangeArrowheads="1"/>
          </p:cNvSpPr>
          <p:nvPr/>
        </p:nvSpPr>
        <p:spPr bwMode="auto">
          <a:xfrm>
            <a:off x="1857375" y="836613"/>
            <a:ext cx="6624638" cy="47529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s-AR" altLang="es-AR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08313" y="1196975"/>
            <a:ext cx="4105275" cy="4392613"/>
            <a:chOff x="1895" y="754"/>
            <a:chExt cx="2586" cy="2767"/>
          </a:xfrm>
        </p:grpSpPr>
        <p:sp>
          <p:nvSpPr>
            <p:cNvPr id="33836" name="Line 4"/>
            <p:cNvSpPr>
              <a:spLocks noChangeShapeType="1"/>
            </p:cNvSpPr>
            <p:nvPr/>
          </p:nvSpPr>
          <p:spPr bwMode="auto">
            <a:xfrm flipH="1">
              <a:off x="1895" y="754"/>
              <a:ext cx="953" cy="27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3837" name="Line 5"/>
            <p:cNvSpPr>
              <a:spLocks noChangeShapeType="1"/>
            </p:cNvSpPr>
            <p:nvPr/>
          </p:nvSpPr>
          <p:spPr bwMode="auto">
            <a:xfrm flipH="1">
              <a:off x="2621" y="754"/>
              <a:ext cx="409" cy="27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3838" name="Line 6"/>
            <p:cNvSpPr>
              <a:spLocks noChangeShapeType="1"/>
            </p:cNvSpPr>
            <p:nvPr/>
          </p:nvSpPr>
          <p:spPr bwMode="auto">
            <a:xfrm>
              <a:off x="3166" y="754"/>
              <a:ext cx="589" cy="27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  <p:sp>
          <p:nvSpPr>
            <p:cNvPr id="33839" name="Line 7"/>
            <p:cNvSpPr>
              <a:spLocks noChangeShapeType="1"/>
            </p:cNvSpPr>
            <p:nvPr/>
          </p:nvSpPr>
          <p:spPr bwMode="auto">
            <a:xfrm>
              <a:off x="3393" y="754"/>
              <a:ext cx="1088" cy="27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074863" y="5084763"/>
            <a:ext cx="6046787" cy="457200"/>
            <a:chOff x="1306" y="3203"/>
            <a:chExt cx="3810" cy="288"/>
          </a:xfrm>
        </p:grpSpPr>
        <p:sp>
          <p:nvSpPr>
            <p:cNvPr id="33831" name="Text Box 9"/>
            <p:cNvSpPr txBox="1">
              <a:spLocks noChangeArrowheads="1"/>
            </p:cNvSpPr>
            <p:nvPr/>
          </p:nvSpPr>
          <p:spPr bwMode="auto">
            <a:xfrm>
              <a:off x="1306" y="3203"/>
              <a:ext cx="6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 sz="1200" b="1"/>
                <a:t>Ventas y Marketing</a:t>
              </a:r>
            </a:p>
          </p:txBody>
        </p:sp>
        <p:sp>
          <p:nvSpPr>
            <p:cNvPr id="33832" name="Text Box 10"/>
            <p:cNvSpPr txBox="1">
              <a:spLocks noChangeArrowheads="1"/>
            </p:cNvSpPr>
            <p:nvPr/>
          </p:nvSpPr>
          <p:spPr bwMode="auto">
            <a:xfrm>
              <a:off x="2031" y="3232"/>
              <a:ext cx="68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 sz="1200" b="1"/>
                <a:t>Producción</a:t>
              </a:r>
            </a:p>
          </p:txBody>
        </p:sp>
        <p:sp>
          <p:nvSpPr>
            <p:cNvPr id="33833" name="Text Box 11"/>
            <p:cNvSpPr txBox="1">
              <a:spLocks noChangeArrowheads="1"/>
            </p:cNvSpPr>
            <p:nvPr/>
          </p:nvSpPr>
          <p:spPr bwMode="auto">
            <a:xfrm>
              <a:off x="2802" y="3203"/>
              <a:ext cx="59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 sz="1200" b="1"/>
                <a:t>Finanzas</a:t>
              </a:r>
            </a:p>
          </p:txBody>
        </p:sp>
        <p:sp>
          <p:nvSpPr>
            <p:cNvPr id="33834" name="Text Box 12"/>
            <p:cNvSpPr txBox="1">
              <a:spLocks noChangeArrowheads="1"/>
            </p:cNvSpPr>
            <p:nvPr/>
          </p:nvSpPr>
          <p:spPr bwMode="auto">
            <a:xfrm>
              <a:off x="3709" y="3203"/>
              <a:ext cx="72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 sz="1200" b="1"/>
                <a:t>Contabilidad</a:t>
              </a:r>
            </a:p>
          </p:txBody>
        </p:sp>
        <p:sp>
          <p:nvSpPr>
            <p:cNvPr id="33835" name="Text Box 13"/>
            <p:cNvSpPr txBox="1">
              <a:spLocks noChangeArrowheads="1"/>
            </p:cNvSpPr>
            <p:nvPr/>
          </p:nvSpPr>
          <p:spPr bwMode="auto">
            <a:xfrm>
              <a:off x="4526" y="3203"/>
              <a:ext cx="5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 sz="1200" b="1"/>
                <a:t>Recursos Humanos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865438" y="3287713"/>
            <a:ext cx="5616575" cy="788987"/>
            <a:chOff x="1805" y="2071"/>
            <a:chExt cx="3538" cy="497"/>
          </a:xfrm>
        </p:grpSpPr>
        <p:sp>
          <p:nvSpPr>
            <p:cNvPr id="33828" name="Text Box 15"/>
            <p:cNvSpPr txBox="1">
              <a:spLocks noChangeArrowheads="1"/>
            </p:cNvSpPr>
            <p:nvPr/>
          </p:nvSpPr>
          <p:spPr bwMode="auto">
            <a:xfrm>
              <a:off x="1805" y="2071"/>
              <a:ext cx="2721" cy="49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/>
                <a:t>Procesos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s-AR" altLang="es-AR"/>
                <a:t>Sistemas de Gestión del Conocimiento</a:t>
              </a:r>
            </a:p>
          </p:txBody>
        </p:sp>
        <p:sp>
          <p:nvSpPr>
            <p:cNvPr id="33829" name="Text Box 16"/>
            <p:cNvSpPr txBox="1">
              <a:spLocks noChangeArrowheads="1"/>
            </p:cNvSpPr>
            <p:nvPr/>
          </p:nvSpPr>
          <p:spPr bwMode="auto">
            <a:xfrm>
              <a:off x="4526" y="2160"/>
              <a:ext cx="8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 sz="1200" b="1">
                  <a:solidFill>
                    <a:srgbClr val="FF0000"/>
                  </a:solidFill>
                </a:rPr>
                <a:t>Nivel de Conocimiento</a:t>
              </a:r>
            </a:p>
          </p:txBody>
        </p:sp>
        <p:sp>
          <p:nvSpPr>
            <p:cNvPr id="33830" name="Line 17"/>
            <p:cNvSpPr>
              <a:spLocks noChangeShapeType="1"/>
            </p:cNvSpPr>
            <p:nvPr/>
          </p:nvSpPr>
          <p:spPr bwMode="auto">
            <a:xfrm>
              <a:off x="1805" y="2296"/>
              <a:ext cx="2721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289175" y="4221163"/>
            <a:ext cx="6480175" cy="788987"/>
            <a:chOff x="1442" y="2659"/>
            <a:chExt cx="4082" cy="497"/>
          </a:xfrm>
        </p:grpSpPr>
        <p:sp>
          <p:nvSpPr>
            <p:cNvPr id="33825" name="Text Box 19"/>
            <p:cNvSpPr txBox="1">
              <a:spLocks noChangeArrowheads="1"/>
            </p:cNvSpPr>
            <p:nvPr/>
          </p:nvSpPr>
          <p:spPr bwMode="auto">
            <a:xfrm>
              <a:off x="1442" y="2659"/>
              <a:ext cx="3447" cy="49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/>
                <a:t>Procesos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s-AR" altLang="es-AR"/>
                <a:t>Sistemas Transaccionales</a:t>
              </a:r>
            </a:p>
          </p:txBody>
        </p:sp>
        <p:sp>
          <p:nvSpPr>
            <p:cNvPr id="33826" name="Text Box 20"/>
            <p:cNvSpPr txBox="1">
              <a:spLocks noChangeArrowheads="1"/>
            </p:cNvSpPr>
            <p:nvPr/>
          </p:nvSpPr>
          <p:spPr bwMode="auto">
            <a:xfrm>
              <a:off x="4798" y="2779"/>
              <a:ext cx="7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 sz="1200" b="1">
                  <a:solidFill>
                    <a:srgbClr val="FF0000"/>
                  </a:solidFill>
                </a:rPr>
                <a:t>Nivel Operativo</a:t>
              </a:r>
            </a:p>
          </p:txBody>
        </p:sp>
        <p:sp>
          <p:nvSpPr>
            <p:cNvPr id="33827" name="Line 21"/>
            <p:cNvSpPr>
              <a:spLocks noChangeShapeType="1"/>
            </p:cNvSpPr>
            <p:nvPr/>
          </p:nvSpPr>
          <p:spPr bwMode="auto">
            <a:xfrm>
              <a:off x="1442" y="2931"/>
              <a:ext cx="344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513138" y="2205038"/>
            <a:ext cx="3889375" cy="788987"/>
            <a:chOff x="2213" y="1389"/>
            <a:chExt cx="2450" cy="497"/>
          </a:xfrm>
        </p:grpSpPr>
        <p:sp>
          <p:nvSpPr>
            <p:cNvPr id="33822" name="Text Box 23"/>
            <p:cNvSpPr txBox="1">
              <a:spLocks noChangeArrowheads="1"/>
            </p:cNvSpPr>
            <p:nvPr/>
          </p:nvSpPr>
          <p:spPr bwMode="auto">
            <a:xfrm>
              <a:off x="2213" y="1389"/>
              <a:ext cx="1860" cy="49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/>
                <a:t>Procesos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s-AR" altLang="es-AR"/>
                <a:t>Sistemas de Inf.Gerencial</a:t>
              </a:r>
            </a:p>
          </p:txBody>
        </p:sp>
        <p:sp>
          <p:nvSpPr>
            <p:cNvPr id="33823" name="Text Box 24"/>
            <p:cNvSpPr txBox="1">
              <a:spLocks noChangeArrowheads="1"/>
            </p:cNvSpPr>
            <p:nvPr/>
          </p:nvSpPr>
          <p:spPr bwMode="auto">
            <a:xfrm>
              <a:off x="4073" y="1480"/>
              <a:ext cx="5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 sz="1200" b="1">
                  <a:solidFill>
                    <a:srgbClr val="FF0000"/>
                  </a:solidFill>
                </a:rPr>
                <a:t>Nivel Gerencial</a:t>
              </a:r>
            </a:p>
          </p:txBody>
        </p:sp>
        <p:sp>
          <p:nvSpPr>
            <p:cNvPr id="33824" name="Line 25"/>
            <p:cNvSpPr>
              <a:spLocks noChangeShapeType="1"/>
            </p:cNvSpPr>
            <p:nvPr/>
          </p:nvSpPr>
          <p:spPr bwMode="auto">
            <a:xfrm>
              <a:off x="2213" y="1661"/>
              <a:ext cx="185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4089400" y="1196975"/>
            <a:ext cx="2808288" cy="695325"/>
            <a:chOff x="2576" y="754"/>
            <a:chExt cx="1769" cy="438"/>
          </a:xfrm>
        </p:grpSpPr>
        <p:sp>
          <p:nvSpPr>
            <p:cNvPr id="33819" name="Text Box 27"/>
            <p:cNvSpPr txBox="1">
              <a:spLocks noChangeArrowheads="1"/>
            </p:cNvSpPr>
            <p:nvPr/>
          </p:nvSpPr>
          <p:spPr bwMode="auto">
            <a:xfrm>
              <a:off x="2576" y="754"/>
              <a:ext cx="1088" cy="4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/>
                <a:t>Procesos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s-AR" altLang="es-AR" sz="1400"/>
                <a:t>Sist.Estratégicos</a:t>
              </a:r>
            </a:p>
          </p:txBody>
        </p:sp>
        <p:sp>
          <p:nvSpPr>
            <p:cNvPr id="33820" name="Text Box 28"/>
            <p:cNvSpPr txBox="1">
              <a:spLocks noChangeArrowheads="1"/>
            </p:cNvSpPr>
            <p:nvPr/>
          </p:nvSpPr>
          <p:spPr bwMode="auto">
            <a:xfrm>
              <a:off x="3665" y="829"/>
              <a:ext cx="6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 sz="1200" b="1">
                  <a:solidFill>
                    <a:srgbClr val="FF0000"/>
                  </a:solidFill>
                </a:rPr>
                <a:t>Nivel Estratégico</a:t>
              </a:r>
            </a:p>
          </p:txBody>
        </p:sp>
        <p:sp>
          <p:nvSpPr>
            <p:cNvPr id="33821" name="Line 29"/>
            <p:cNvSpPr>
              <a:spLocks noChangeShapeType="1"/>
            </p:cNvSpPr>
            <p:nvPr/>
          </p:nvSpPr>
          <p:spPr bwMode="auto">
            <a:xfrm>
              <a:off x="2576" y="1026"/>
              <a:ext cx="108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AR"/>
            </a:p>
          </p:txBody>
        </p:sp>
      </p:grpSp>
      <p:sp>
        <p:nvSpPr>
          <p:cNvPr id="33801" name="Text Box 30"/>
          <p:cNvSpPr txBox="1">
            <a:spLocks noChangeArrowheads="1"/>
          </p:cNvSpPr>
          <p:nvPr/>
        </p:nvSpPr>
        <p:spPr bwMode="auto">
          <a:xfrm>
            <a:off x="1423988" y="188913"/>
            <a:ext cx="7777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AR" altLang="es-AR" sz="2400"/>
              <a:t>Arquitectura de Información de una Organización</a:t>
            </a:r>
          </a:p>
        </p:txBody>
      </p: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128588" y="5734050"/>
            <a:ext cx="8281987" cy="935038"/>
            <a:chOff x="172" y="3566"/>
            <a:chExt cx="5216" cy="589"/>
          </a:xfrm>
        </p:grpSpPr>
        <p:sp>
          <p:nvSpPr>
            <p:cNvPr id="33812" name="Rectangle 32"/>
            <p:cNvSpPr>
              <a:spLocks noChangeArrowheads="1"/>
            </p:cNvSpPr>
            <p:nvPr/>
          </p:nvSpPr>
          <p:spPr bwMode="auto">
            <a:xfrm>
              <a:off x="1215" y="3566"/>
              <a:ext cx="4173" cy="589"/>
            </a:xfrm>
            <a:prstGeom prst="rect">
              <a:avLst/>
            </a:prstGeom>
            <a:solidFill>
              <a:srgbClr val="99C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s-ES" altLang="es-AR"/>
            </a:p>
          </p:txBody>
        </p:sp>
        <p:sp>
          <p:nvSpPr>
            <p:cNvPr id="33813" name="Text Box 33"/>
            <p:cNvSpPr txBox="1">
              <a:spLocks noChangeArrowheads="1"/>
            </p:cNvSpPr>
            <p:nvPr/>
          </p:nvSpPr>
          <p:spPr bwMode="auto">
            <a:xfrm>
              <a:off x="1260" y="3621"/>
              <a:ext cx="907" cy="399"/>
            </a:xfrm>
            <a:prstGeom prst="rect">
              <a:avLst/>
            </a:prstGeom>
            <a:solidFill>
              <a:srgbClr val="00C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 sz="1400" b="1"/>
                <a:t>Hardware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es-AR" altLang="es-AR" sz="1400"/>
            </a:p>
          </p:txBody>
        </p:sp>
        <p:sp>
          <p:nvSpPr>
            <p:cNvPr id="33814" name="Text Box 34"/>
            <p:cNvSpPr txBox="1">
              <a:spLocks noChangeArrowheads="1"/>
            </p:cNvSpPr>
            <p:nvPr/>
          </p:nvSpPr>
          <p:spPr bwMode="auto">
            <a:xfrm>
              <a:off x="2258" y="3611"/>
              <a:ext cx="907" cy="399"/>
            </a:xfrm>
            <a:prstGeom prst="rect">
              <a:avLst/>
            </a:prstGeom>
            <a:solidFill>
              <a:srgbClr val="00C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 sz="1400" b="1"/>
                <a:t>Software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es-AR" altLang="es-AR" sz="1400"/>
            </a:p>
          </p:txBody>
        </p:sp>
        <p:sp>
          <p:nvSpPr>
            <p:cNvPr id="33815" name="Text Box 35"/>
            <p:cNvSpPr txBox="1">
              <a:spLocks noChangeArrowheads="1"/>
            </p:cNvSpPr>
            <p:nvPr/>
          </p:nvSpPr>
          <p:spPr bwMode="auto">
            <a:xfrm>
              <a:off x="3256" y="3611"/>
              <a:ext cx="1089" cy="409"/>
            </a:xfrm>
            <a:prstGeom prst="rect">
              <a:avLst/>
            </a:prstGeom>
            <a:solidFill>
              <a:srgbClr val="00C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AR" altLang="es-AR" sz="1200" b="1"/>
                <a:t>Tecnología de Datos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s-AR" altLang="es-AR" sz="1200" b="1"/>
                <a:t>y Alamacenamiento</a:t>
              </a:r>
            </a:p>
          </p:txBody>
        </p:sp>
        <p:sp>
          <p:nvSpPr>
            <p:cNvPr id="33816" name="Text Box 36"/>
            <p:cNvSpPr txBox="1">
              <a:spLocks noChangeArrowheads="1"/>
            </p:cNvSpPr>
            <p:nvPr/>
          </p:nvSpPr>
          <p:spPr bwMode="auto">
            <a:xfrm>
              <a:off x="4435" y="3611"/>
              <a:ext cx="907" cy="409"/>
            </a:xfrm>
            <a:prstGeom prst="rect">
              <a:avLst/>
            </a:prstGeom>
            <a:solidFill>
              <a:srgbClr val="00C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 sz="1200" b="1"/>
                <a:t>Comunicaciones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s-AR" altLang="es-AR" sz="1200" b="1"/>
                <a:t>Y Redes</a:t>
              </a:r>
            </a:p>
          </p:txBody>
        </p:sp>
        <p:sp>
          <p:nvSpPr>
            <p:cNvPr id="33817" name="Text Box 37"/>
            <p:cNvSpPr txBox="1">
              <a:spLocks noChangeArrowheads="1"/>
            </p:cNvSpPr>
            <p:nvPr/>
          </p:nvSpPr>
          <p:spPr bwMode="auto">
            <a:xfrm>
              <a:off x="172" y="3730"/>
              <a:ext cx="95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AR" altLang="es-AR" sz="1000" b="1"/>
                <a:t>INFRAESTRUCTURA</a:t>
              </a:r>
            </a:p>
          </p:txBody>
        </p:sp>
        <p:sp>
          <p:nvSpPr>
            <p:cNvPr id="33818" name="AutoShape 38"/>
            <p:cNvSpPr>
              <a:spLocks noChangeArrowheads="1"/>
            </p:cNvSpPr>
            <p:nvPr/>
          </p:nvSpPr>
          <p:spPr bwMode="auto">
            <a:xfrm>
              <a:off x="172" y="3702"/>
              <a:ext cx="998" cy="227"/>
            </a:xfrm>
            <a:prstGeom prst="homePlate">
              <a:avLst>
                <a:gd name="adj" fmla="val 109912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s-ES" altLang="es-AR"/>
            </a:p>
          </p:txBody>
        </p:sp>
      </p:grpSp>
      <p:grpSp>
        <p:nvGrpSpPr>
          <p:cNvPr id="9" name="Group 39"/>
          <p:cNvGrpSpPr>
            <a:grpSpLocks/>
          </p:cNvGrpSpPr>
          <p:nvPr/>
        </p:nvGrpSpPr>
        <p:grpSpPr bwMode="auto">
          <a:xfrm>
            <a:off x="344489" y="1557338"/>
            <a:ext cx="9361488" cy="4248150"/>
            <a:chOff x="217" y="754"/>
            <a:chExt cx="5897" cy="2676"/>
          </a:xfrm>
        </p:grpSpPr>
        <p:sp>
          <p:nvSpPr>
            <p:cNvPr id="33804" name="Oval 40"/>
            <p:cNvSpPr>
              <a:spLocks noChangeArrowheads="1"/>
            </p:cNvSpPr>
            <p:nvPr/>
          </p:nvSpPr>
          <p:spPr bwMode="auto">
            <a:xfrm>
              <a:off x="262" y="1797"/>
              <a:ext cx="862" cy="77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s-ES" altLang="es-AR"/>
            </a:p>
          </p:txBody>
        </p:sp>
        <p:grpSp>
          <p:nvGrpSpPr>
            <p:cNvPr id="33805" name="Group 41"/>
            <p:cNvGrpSpPr>
              <a:grpSpLocks/>
            </p:cNvGrpSpPr>
            <p:nvPr/>
          </p:nvGrpSpPr>
          <p:grpSpPr bwMode="auto">
            <a:xfrm>
              <a:off x="217" y="754"/>
              <a:ext cx="5897" cy="2676"/>
              <a:chOff x="217" y="754"/>
              <a:chExt cx="5897" cy="2676"/>
            </a:xfrm>
          </p:grpSpPr>
          <p:sp>
            <p:nvSpPr>
              <p:cNvPr id="33806" name="Text Box 42"/>
              <p:cNvSpPr txBox="1">
                <a:spLocks noChangeArrowheads="1"/>
              </p:cNvSpPr>
              <p:nvPr/>
            </p:nvSpPr>
            <p:spPr bwMode="auto">
              <a:xfrm>
                <a:off x="217" y="2122"/>
                <a:ext cx="953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AR" altLang="es-AR" sz="1200" b="1" dirty="0" smtClean="0"/>
                  <a:t>Proveedores</a:t>
                </a:r>
                <a:endParaRPr lang="es-AR" altLang="es-AR" sz="1200" b="1" dirty="0"/>
              </a:p>
            </p:txBody>
          </p:sp>
          <p:sp>
            <p:nvSpPr>
              <p:cNvPr id="33807" name="Oval 43"/>
              <p:cNvSpPr>
                <a:spLocks noChangeArrowheads="1"/>
              </p:cNvSpPr>
              <p:nvPr/>
            </p:nvSpPr>
            <p:spPr bwMode="auto">
              <a:xfrm>
                <a:off x="5423" y="1842"/>
                <a:ext cx="645" cy="6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r>
                  <a:rPr lang="es-AR" altLang="es-AR" sz="1400" b="1"/>
                  <a:t>Clientes</a:t>
                </a:r>
              </a:p>
            </p:txBody>
          </p:sp>
          <p:sp>
            <p:nvSpPr>
              <p:cNvPr id="33808" name="Oval 44"/>
              <p:cNvSpPr>
                <a:spLocks noChangeArrowheads="1"/>
              </p:cNvSpPr>
              <p:nvPr/>
            </p:nvSpPr>
            <p:spPr bwMode="auto">
              <a:xfrm>
                <a:off x="5433" y="754"/>
                <a:ext cx="681" cy="681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r>
                  <a:rPr lang="es-AR" altLang="es-AR" sz="1400" b="1"/>
                  <a:t>Comunidad</a:t>
                </a:r>
              </a:p>
            </p:txBody>
          </p:sp>
          <p:sp>
            <p:nvSpPr>
              <p:cNvPr id="33809" name="Oval 45"/>
              <p:cNvSpPr>
                <a:spLocks noChangeArrowheads="1"/>
              </p:cNvSpPr>
              <p:nvPr/>
            </p:nvSpPr>
            <p:spPr bwMode="auto">
              <a:xfrm>
                <a:off x="307" y="799"/>
                <a:ext cx="818" cy="82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r>
                  <a:rPr lang="es-AR" altLang="es-AR" sz="1400" b="1" dirty="0"/>
                  <a:t>Estado</a:t>
                </a:r>
              </a:p>
            </p:txBody>
          </p:sp>
          <p:sp>
            <p:nvSpPr>
              <p:cNvPr id="33810" name="Oval 46"/>
              <p:cNvSpPr>
                <a:spLocks noChangeArrowheads="1"/>
              </p:cNvSpPr>
              <p:nvPr/>
            </p:nvSpPr>
            <p:spPr bwMode="auto">
              <a:xfrm>
                <a:off x="5433" y="2840"/>
                <a:ext cx="681" cy="59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r>
                  <a:rPr lang="es-AR" altLang="es-AR" sz="1400" b="1"/>
                  <a:t>Fisco</a:t>
                </a:r>
              </a:p>
            </p:txBody>
          </p:sp>
          <p:sp>
            <p:nvSpPr>
              <p:cNvPr id="33811" name="Oval 47"/>
              <p:cNvSpPr>
                <a:spLocks noChangeArrowheads="1"/>
              </p:cNvSpPr>
              <p:nvPr/>
            </p:nvSpPr>
            <p:spPr bwMode="auto">
              <a:xfrm>
                <a:off x="262" y="2704"/>
                <a:ext cx="781" cy="72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r>
                  <a:rPr lang="es-AR" altLang="es-AR" sz="1400" b="1"/>
                  <a:t>Competidores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487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5500" y="692696"/>
            <a:ext cx="8420100" cy="4114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s-AR" sz="3200" dirty="0" err="1" smtClean="0"/>
              <a:t>Práctica</a:t>
            </a:r>
            <a:endParaRPr lang="en-US" altLang="es-AR" sz="3200" dirty="0" smtClean="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s-AR" sz="3200" dirty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s-AR" sz="2000" dirty="0" err="1" smtClean="0"/>
              <a:t>Identificar</a:t>
            </a:r>
            <a:r>
              <a:rPr lang="en-US" altLang="es-AR" sz="2000" dirty="0" smtClean="0"/>
              <a:t> para las </a:t>
            </a:r>
            <a:r>
              <a:rPr lang="en-US" altLang="es-AR" sz="2000" dirty="0" err="1" smtClean="0"/>
              <a:t>distintas</a:t>
            </a:r>
            <a:r>
              <a:rPr lang="en-US" altLang="es-AR" sz="2000" dirty="0" smtClean="0"/>
              <a:t> </a:t>
            </a:r>
            <a:r>
              <a:rPr lang="en-US" altLang="es-AR" sz="2000" dirty="0" err="1" smtClean="0"/>
              <a:t>áreas</a:t>
            </a:r>
            <a:r>
              <a:rPr lang="en-US" altLang="es-AR" sz="2000" dirty="0" smtClean="0"/>
              <a:t> </a:t>
            </a:r>
            <a:r>
              <a:rPr lang="en-US" altLang="es-AR" sz="2000" dirty="0" err="1" smtClean="0"/>
              <a:t>funcionales</a:t>
            </a:r>
            <a:r>
              <a:rPr lang="en-US" altLang="es-AR" sz="2000" dirty="0" smtClean="0"/>
              <a:t> de </a:t>
            </a:r>
            <a:r>
              <a:rPr lang="en-US" altLang="es-AR" sz="2000" dirty="0" err="1" smtClean="0"/>
              <a:t>una</a:t>
            </a:r>
            <a:r>
              <a:rPr lang="en-US" altLang="es-AR" sz="2000" dirty="0" smtClean="0"/>
              <a:t> </a:t>
            </a:r>
            <a:r>
              <a:rPr lang="en-US" altLang="es-AR" sz="2000" dirty="0" err="1" smtClean="0"/>
              <a:t>organización</a:t>
            </a:r>
            <a:r>
              <a:rPr lang="en-US" altLang="es-AR" sz="2000" dirty="0" smtClean="0"/>
              <a:t> </a:t>
            </a:r>
            <a:r>
              <a:rPr lang="en-US" altLang="es-AR" sz="2000" dirty="0" err="1" smtClean="0"/>
              <a:t>qué</a:t>
            </a:r>
            <a:r>
              <a:rPr lang="en-US" altLang="es-AR" sz="2000" dirty="0" smtClean="0"/>
              <a:t> </a:t>
            </a:r>
            <a:r>
              <a:rPr lang="en-US" altLang="es-AR" sz="2000" dirty="0" err="1" smtClean="0"/>
              <a:t>actividades</a:t>
            </a:r>
            <a:r>
              <a:rPr lang="en-US" altLang="es-AR" sz="2000" dirty="0" smtClean="0"/>
              <a:t> </a:t>
            </a:r>
            <a:r>
              <a:rPr lang="en-US" altLang="es-AR" sz="2000" dirty="0" err="1" smtClean="0"/>
              <a:t>deben</a:t>
            </a:r>
            <a:r>
              <a:rPr lang="en-US" altLang="es-AR" sz="2000" dirty="0" smtClean="0"/>
              <a:t> </a:t>
            </a:r>
            <a:r>
              <a:rPr lang="en-US" altLang="es-AR" sz="2000" dirty="0" err="1" smtClean="0"/>
              <a:t>soportar</a:t>
            </a:r>
            <a:r>
              <a:rPr lang="en-US" altLang="es-AR" sz="2000" dirty="0" smtClean="0"/>
              <a:t> los </a:t>
            </a:r>
            <a:r>
              <a:rPr lang="en-US" altLang="es-AR" sz="2000" dirty="0" err="1" smtClean="0"/>
              <a:t>los</a:t>
            </a:r>
            <a:r>
              <a:rPr lang="en-US" altLang="es-AR" sz="2000" dirty="0" smtClean="0"/>
              <a:t> </a:t>
            </a:r>
            <a:r>
              <a:rPr lang="en-US" altLang="es-AR" sz="2000" dirty="0" err="1" smtClean="0"/>
              <a:t>Sistemas</a:t>
            </a:r>
            <a:r>
              <a:rPr lang="en-US" altLang="es-AR" sz="2000" dirty="0" smtClean="0"/>
              <a:t> de Información </a:t>
            </a:r>
            <a:r>
              <a:rPr lang="en-US" altLang="es-AR" sz="2000" dirty="0" err="1" smtClean="0"/>
              <a:t>en</a:t>
            </a:r>
            <a:r>
              <a:rPr lang="en-US" altLang="es-AR" sz="2000" dirty="0" smtClean="0"/>
              <a:t> </a:t>
            </a:r>
            <a:r>
              <a:rPr lang="en-US" altLang="es-AR" sz="2000" dirty="0" err="1" smtClean="0"/>
              <a:t>cada</a:t>
            </a:r>
            <a:r>
              <a:rPr lang="en-US" altLang="es-AR" sz="2000" dirty="0" smtClean="0"/>
              <a:t> </a:t>
            </a:r>
            <a:r>
              <a:rPr lang="en-US" altLang="es-AR" sz="2000" dirty="0" err="1" smtClean="0"/>
              <a:t>nivel</a:t>
            </a:r>
            <a:r>
              <a:rPr lang="en-US" altLang="es-AR" sz="2000" dirty="0" smtClean="0"/>
              <a:t> </a:t>
            </a:r>
            <a:r>
              <a:rPr lang="en-US" altLang="es-AR" sz="2000" dirty="0" err="1" smtClean="0"/>
              <a:t>organizacional</a:t>
            </a:r>
            <a:endParaRPr lang="en-US" altLang="es-AR" sz="2000" dirty="0" smtClean="0"/>
          </a:p>
          <a:p>
            <a:pPr marL="514350" indent="-514350" eaLnBrk="1" hangingPunct="1">
              <a:buFont typeface="+mj-lt"/>
              <a:buAutoNum type="arabicPeriod"/>
            </a:pPr>
            <a:endParaRPr lang="en-US" altLang="es-AR" sz="2000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s-AR" sz="2000" dirty="0" smtClean="0"/>
              <a:t>Dar </a:t>
            </a:r>
            <a:r>
              <a:rPr lang="en-US" altLang="es-AR" sz="2000" dirty="0" err="1" smtClean="0"/>
              <a:t>ejemplos</a:t>
            </a:r>
            <a:r>
              <a:rPr lang="en-US" altLang="es-AR" sz="2000" dirty="0" smtClean="0"/>
              <a:t> de Información </a:t>
            </a:r>
            <a:r>
              <a:rPr lang="en-US" altLang="es-AR" sz="2000" dirty="0" err="1" smtClean="0"/>
              <a:t>por</a:t>
            </a:r>
            <a:r>
              <a:rPr lang="en-US" altLang="es-AR" sz="2000" dirty="0" smtClean="0"/>
              <a:t> </a:t>
            </a:r>
            <a:r>
              <a:rPr lang="en-US" altLang="es-AR" sz="2000" dirty="0" err="1" smtClean="0"/>
              <a:t>excepción</a:t>
            </a:r>
            <a:r>
              <a:rPr lang="en-US" altLang="es-AR" sz="2000" dirty="0" smtClean="0"/>
              <a:t> para </a:t>
            </a:r>
            <a:r>
              <a:rPr lang="en-US" altLang="es-AR" sz="2000" dirty="0" err="1" smtClean="0"/>
              <a:t>cada</a:t>
            </a:r>
            <a:r>
              <a:rPr lang="en-US" altLang="es-AR" sz="2000" dirty="0" smtClean="0"/>
              <a:t> </a:t>
            </a:r>
            <a:r>
              <a:rPr lang="en-US" altLang="es-AR" sz="2000" dirty="0" err="1" smtClean="0"/>
              <a:t>área</a:t>
            </a:r>
            <a:r>
              <a:rPr lang="en-US" altLang="es-AR" sz="2000" dirty="0" smtClean="0"/>
              <a:t> </a:t>
            </a:r>
            <a:r>
              <a:rPr lang="en-US" altLang="es-AR" sz="2000" dirty="0" err="1" smtClean="0"/>
              <a:t>funcional</a:t>
            </a:r>
            <a:endParaRPr lang="en-US" altLang="es-AR" sz="2000" dirty="0" smtClean="0"/>
          </a:p>
        </p:txBody>
      </p:sp>
    </p:spTree>
    <p:extLst>
      <p:ext uri="{BB962C8B-B14F-4D97-AF65-F5344CB8AC3E}">
        <p14:creationId xmlns:p14="http://schemas.microsoft.com/office/powerpoint/2010/main" val="58325373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32520" y="482189"/>
            <a:ext cx="8497888" cy="503214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bIns="0" anchor="ctr">
            <a:spAutoFit/>
          </a:bodyPr>
          <a:lstStyle/>
          <a:p>
            <a:pPr marL="469900" indent="-469900" algn="ctr" eaLnBrk="1" hangingPunct="1">
              <a:tabLst>
                <a:tab pos="228600" algn="l"/>
              </a:tabLst>
            </a:pPr>
            <a:r>
              <a:rPr lang="es-AR" b="1" dirty="0"/>
              <a:t>SISTEMAS DE </a:t>
            </a:r>
            <a:r>
              <a:rPr lang="es-AR" b="1" dirty="0" smtClean="0"/>
              <a:t>INFORMACION</a:t>
            </a:r>
          </a:p>
          <a:p>
            <a:pPr marL="469900" indent="-469900" algn="ctr" eaLnBrk="1" hangingPunct="1">
              <a:tabLst>
                <a:tab pos="228600" algn="l"/>
              </a:tabLst>
            </a:pPr>
            <a:endParaRPr lang="es-AR" b="1" dirty="0" smtClean="0"/>
          </a:p>
          <a:p>
            <a:pPr marL="469900" indent="-469900" algn="ctr" eaLnBrk="1" hangingPunct="1">
              <a:tabLst>
                <a:tab pos="228600" algn="l"/>
              </a:tabLst>
            </a:pPr>
            <a:r>
              <a:rPr lang="es-AR" b="1" dirty="0" smtClean="0"/>
              <a:t>Objetivos de la Clase:</a:t>
            </a:r>
          </a:p>
          <a:p>
            <a:pPr marL="469900" indent="-469900" eaLnBrk="1" hangingPunct="1">
              <a:tabLst>
                <a:tab pos="228600" algn="l"/>
              </a:tabLst>
            </a:pPr>
            <a:endParaRPr lang="es-ES_tradnl" b="1" dirty="0"/>
          </a:p>
          <a:p>
            <a:pPr marL="469900" indent="-469900" eaLnBrk="1" hangingPunct="1">
              <a:tabLst>
                <a:tab pos="228600" algn="l"/>
              </a:tabLst>
            </a:pPr>
            <a:endParaRPr lang="es-ES_tradnl" b="1" dirty="0"/>
          </a:p>
          <a:p>
            <a:pPr marL="469900" indent="-469900" algn="ctr" eaLnBrk="1" hangingPunct="1">
              <a:buFontTx/>
              <a:buChar char="•"/>
              <a:tabLst>
                <a:tab pos="228600" algn="l"/>
              </a:tabLst>
            </a:pPr>
            <a:r>
              <a:rPr lang="es-ES_tradnl" b="1" dirty="0"/>
              <a:t>Porque son indispensables los SI</a:t>
            </a:r>
          </a:p>
          <a:p>
            <a:pPr marL="469900" indent="-469900" algn="ctr" eaLnBrk="1" hangingPunct="1">
              <a:buFontTx/>
              <a:buChar char="•"/>
              <a:tabLst>
                <a:tab pos="228600" algn="l"/>
              </a:tabLst>
            </a:pPr>
            <a:endParaRPr lang="es-ES_tradnl" b="1" dirty="0"/>
          </a:p>
          <a:p>
            <a:pPr marL="469900" indent="-469900" algn="ctr" eaLnBrk="1" hangingPunct="1">
              <a:tabLst>
                <a:tab pos="228600" algn="l"/>
              </a:tabLst>
            </a:pPr>
            <a:endParaRPr lang="es-ES_tradnl" b="1" dirty="0"/>
          </a:p>
          <a:p>
            <a:pPr marL="469900" indent="-469900" algn="ctr" eaLnBrk="1" hangingPunct="1">
              <a:buFontTx/>
              <a:buChar char="•"/>
              <a:tabLst>
                <a:tab pos="228600" algn="l"/>
              </a:tabLst>
            </a:pPr>
            <a:r>
              <a:rPr lang="es-ES_tradnl" b="1" dirty="0"/>
              <a:t>Definirlo desde lo técnico y desde lo empresarial</a:t>
            </a:r>
          </a:p>
          <a:p>
            <a:pPr marL="469900" indent="-469900" algn="ctr" eaLnBrk="1" hangingPunct="1">
              <a:buFontTx/>
              <a:buChar char="•"/>
              <a:tabLst>
                <a:tab pos="228600" algn="l"/>
              </a:tabLst>
            </a:pPr>
            <a:endParaRPr lang="es-ES_tradnl" b="1" dirty="0"/>
          </a:p>
          <a:p>
            <a:pPr marL="469900" indent="-469900" algn="ctr" eaLnBrk="1" hangingPunct="1">
              <a:tabLst>
                <a:tab pos="228600" algn="l"/>
              </a:tabLst>
            </a:pPr>
            <a:endParaRPr lang="es-ES_tradnl" b="1" dirty="0"/>
          </a:p>
          <a:p>
            <a:pPr marL="469900" indent="-469900" algn="ctr" eaLnBrk="1" hangingPunct="1">
              <a:buFontTx/>
              <a:buChar char="•"/>
              <a:tabLst>
                <a:tab pos="228600" algn="l"/>
              </a:tabLst>
            </a:pPr>
            <a:r>
              <a:rPr lang="es-ES_tradnl" b="1" dirty="0"/>
              <a:t>Identificar y describir las dimensiones de los SI</a:t>
            </a:r>
          </a:p>
          <a:p>
            <a:pPr marL="469900" indent="-469900" algn="ctr" eaLnBrk="1" hangingPunct="1">
              <a:buFontTx/>
              <a:buChar char="•"/>
              <a:tabLst>
                <a:tab pos="228600" algn="l"/>
              </a:tabLst>
            </a:pPr>
            <a:endParaRPr lang="es-ES_tradnl" b="1" dirty="0"/>
          </a:p>
          <a:p>
            <a:pPr marL="469900" indent="-469900" algn="ctr" eaLnBrk="1" hangingPunct="1">
              <a:tabLst>
                <a:tab pos="228600" algn="l"/>
              </a:tabLst>
            </a:pPr>
            <a:endParaRPr lang="es-ES_tradnl" b="1" dirty="0"/>
          </a:p>
          <a:p>
            <a:pPr marL="469900" indent="-469900" algn="ctr" eaLnBrk="1" hangingPunct="1">
              <a:buFontTx/>
              <a:buChar char="•"/>
              <a:tabLst>
                <a:tab pos="228600" algn="l"/>
              </a:tabLst>
            </a:pPr>
            <a:r>
              <a:rPr lang="es-ES_tradnl" b="1" dirty="0"/>
              <a:t>Que se requiere para que la TI agregue valor a la empresa</a:t>
            </a:r>
          </a:p>
          <a:p>
            <a:pPr marL="469900" indent="-469900" algn="ctr" eaLnBrk="1" hangingPunct="1">
              <a:buFontTx/>
              <a:buChar char="•"/>
              <a:tabLst>
                <a:tab pos="228600" algn="l"/>
              </a:tabLst>
            </a:pPr>
            <a:endParaRPr lang="es-ES_tradnl" b="1" dirty="0"/>
          </a:p>
          <a:p>
            <a:pPr marL="469900" indent="-469900" algn="ctr" eaLnBrk="1" hangingPunct="1">
              <a:tabLst>
                <a:tab pos="228600" algn="l"/>
              </a:tabLst>
            </a:pPr>
            <a:endParaRPr lang="es-ES_tradnl" b="1" dirty="0"/>
          </a:p>
          <a:p>
            <a:pPr marL="469900" indent="-469900" algn="ctr" eaLnBrk="1" hangingPunct="1">
              <a:buFontTx/>
              <a:buChar char="•"/>
              <a:tabLst>
                <a:tab pos="228600" algn="l"/>
              </a:tabLst>
            </a:pPr>
            <a:r>
              <a:rPr lang="es-ES_tradnl" b="1" dirty="0"/>
              <a:t>Conocer y describir los enfoques para el estudio de los SI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72480" y="-531440"/>
            <a:ext cx="9171806" cy="1216025"/>
          </a:xfrm>
        </p:spPr>
        <p:txBody>
          <a:bodyPr/>
          <a:lstStyle/>
          <a:p>
            <a:pPr algn="ctr" eaLnBrk="1" hangingPunct="1"/>
            <a:r>
              <a:rPr lang="es-AR" altLang="es-AR" sz="3800" dirty="0" err="1" smtClean="0"/>
              <a:t>Area</a:t>
            </a:r>
            <a:r>
              <a:rPr lang="es-AR" altLang="es-AR" dirty="0"/>
              <a:t> </a:t>
            </a:r>
            <a:r>
              <a:rPr lang="es-AR" altLang="es-AR" dirty="0" smtClean="0"/>
              <a:t>/ Subsistemas</a:t>
            </a:r>
            <a:r>
              <a:rPr lang="es-AR" altLang="es-AR" sz="3800" dirty="0" smtClean="0"/>
              <a:t> de Recursos Humanos 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582930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 b="0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6194425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 b="0"/>
          </a:p>
        </p:txBody>
      </p:sp>
      <p:graphicFrame>
        <p:nvGraphicFramePr>
          <p:cNvPr id="585734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911597"/>
              </p:ext>
            </p:extLst>
          </p:nvPr>
        </p:nvGraphicFramePr>
        <p:xfrm>
          <a:off x="677739" y="1052736"/>
          <a:ext cx="8667750" cy="4937796"/>
        </p:xfrm>
        <a:graphic>
          <a:graphicData uri="http://schemas.openxmlformats.org/drawingml/2006/table">
            <a:tbl>
              <a:tblPr/>
              <a:tblGrid>
                <a:gridCol w="2551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16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047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Contratación, entrenamiento, seguimiento de personal. Liquidación de haberes. Capacitación.</a:t>
                      </a:r>
                      <a:endParaRPr kumimoji="0" lang="es-ES_tradnl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9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Nivel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Funciones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54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Operativo/Transaccional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Solicitudes de empleo / Descripciones de puestos</a:t>
                      </a:r>
                      <a:endParaRPr kumimoji="0" lang="es-ES_tradn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Especificaciones de entrenamiento</a:t>
                      </a:r>
                      <a:endParaRPr kumimoji="0" lang="es-ES_tradn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Legajos de personal / Escalas salariales</a:t>
                      </a:r>
                      <a:endParaRPr kumimoji="0" lang="es-ES_tradn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Liquidaciones de sueldos (recibos, Registro </a:t>
                      </a:r>
                      <a:r>
                        <a:rPr kumimoji="0" lang="es-ES_tradnl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Unico</a:t>
                      </a: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, etc.)</a:t>
                      </a:r>
                      <a:endParaRPr kumimoji="0" lang="es-ES_tradn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Tarjas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92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Control Operativo</a:t>
                      </a: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Procedimientos de contratación</a:t>
                      </a:r>
                      <a:endParaRPr kumimoji="0" lang="es-ES_tradn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Procedimientos de inducción, entrenamiento.</a:t>
                      </a:r>
                      <a:endParaRPr kumimoji="0" lang="es-ES_tradn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Modificaciones de convenios colectivos</a:t>
                      </a:r>
                      <a:endParaRPr kumimoji="0" lang="es-ES_tradn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Procedimientos para liquidación de haberes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92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Control Administrativo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Evolución de dotaciones/costo laboral vs.presupuesto</a:t>
                      </a:r>
                      <a:endParaRPr kumimoji="0" lang="es-ES_tradnl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Evaluación de clima laboral</a:t>
                      </a:r>
                      <a:endParaRPr kumimoji="0" lang="es-ES_tradnl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Programas de incentivo y motivación.</a:t>
                      </a:r>
                      <a:endParaRPr kumimoji="0" lang="es-ES_tradnl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Cumplimiento de legislación laboral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Planeamiento Estratégico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Estrategias de contratación</a:t>
                      </a:r>
                      <a:endParaRPr kumimoji="0" lang="es-ES_tradn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Políticas de beneficios al personal</a:t>
                      </a:r>
                      <a:endParaRPr kumimoji="0" lang="es-ES_tradn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es-ES_tradn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Evaluación del mercado laboral interno y externo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0" y="60261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 b="0"/>
          </a:p>
        </p:txBody>
      </p:sp>
      <p:sp>
        <p:nvSpPr>
          <p:cNvPr id="3" name="CuadroTexto 2"/>
          <p:cNvSpPr txBox="1"/>
          <p:nvPr/>
        </p:nvSpPr>
        <p:spPr>
          <a:xfrm>
            <a:off x="675812" y="6165304"/>
            <a:ext cx="92301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u="sng" dirty="0" err="1" smtClean="0"/>
              <a:t>Inf.por</a:t>
            </a:r>
            <a:r>
              <a:rPr lang="es-AR" b="1" u="sng" dirty="0" smtClean="0"/>
              <a:t> Excepción</a:t>
            </a:r>
            <a:r>
              <a:rPr lang="es-AR" dirty="0" smtClean="0"/>
              <a:t>: frecuencia inmediata: accidentes, reclamos sindicales, …</a:t>
            </a:r>
          </a:p>
          <a:p>
            <a:r>
              <a:rPr lang="es-AR" dirty="0"/>
              <a:t>	</a:t>
            </a:r>
            <a:r>
              <a:rPr lang="es-AR" dirty="0" smtClean="0"/>
              <a:t>	     frecuencia semanal: ausentismo/</a:t>
            </a:r>
            <a:r>
              <a:rPr lang="es-AR" dirty="0" err="1" smtClean="0"/>
              <a:t>hs.extras</a:t>
            </a:r>
            <a:r>
              <a:rPr lang="es-AR" dirty="0"/>
              <a:t>… que superan </a:t>
            </a:r>
            <a:r>
              <a:rPr lang="es-AR" dirty="0" smtClean="0"/>
              <a:t>objetivo 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8932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-531440"/>
            <a:ext cx="8667750" cy="1216025"/>
          </a:xfrm>
        </p:spPr>
        <p:txBody>
          <a:bodyPr/>
          <a:lstStyle/>
          <a:p>
            <a:pPr algn="ctr" eaLnBrk="1" hangingPunct="1"/>
            <a:r>
              <a:rPr lang="es-AR" altLang="es-AR" sz="3800" dirty="0" smtClean="0"/>
              <a:t>Subsistemas de Marketing y Ventas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5462588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 b="0"/>
          </a:p>
        </p:txBody>
      </p:sp>
      <p:graphicFrame>
        <p:nvGraphicFramePr>
          <p:cNvPr id="58266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849611"/>
              </p:ext>
            </p:extLst>
          </p:nvPr>
        </p:nvGraphicFramePr>
        <p:xfrm>
          <a:off x="675812" y="1249213"/>
          <a:ext cx="8814263" cy="3763963"/>
        </p:xfrm>
        <a:graphic>
          <a:graphicData uri="http://schemas.openxmlformats.org/drawingml/2006/table">
            <a:tbl>
              <a:tblPr/>
              <a:tblGrid>
                <a:gridCol w="2531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2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5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Actividades relacionadas con la promoción y venta de productos</a:t>
                      </a:r>
                      <a:endParaRPr kumimoji="0" lang="es-ES_trad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Nivel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Funciones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Operativo/Transaccional</a:t>
                      </a: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9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Control Operativo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Control Administrativo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Planeamiento Estratégico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8938" name="Rectangle 26"/>
          <p:cNvSpPr>
            <a:spLocks noChangeArrowheads="1"/>
          </p:cNvSpPr>
          <p:nvPr/>
        </p:nvSpPr>
        <p:spPr bwMode="auto">
          <a:xfrm>
            <a:off x="0" y="5294313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 b="0"/>
          </a:p>
        </p:txBody>
      </p:sp>
      <p:sp>
        <p:nvSpPr>
          <p:cNvPr id="6" name="CuadroTexto 5"/>
          <p:cNvSpPr txBox="1"/>
          <p:nvPr/>
        </p:nvSpPr>
        <p:spPr>
          <a:xfrm>
            <a:off x="675812" y="6165304"/>
            <a:ext cx="9230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u="sng" dirty="0" err="1" smtClean="0"/>
              <a:t>Inf.por</a:t>
            </a:r>
            <a:r>
              <a:rPr lang="es-AR" b="1" u="sng" dirty="0" smtClean="0"/>
              <a:t> Excepción</a:t>
            </a:r>
            <a:r>
              <a:rPr lang="es-AR" dirty="0" smtClean="0"/>
              <a:t>: frecuencia inmediata: </a:t>
            </a:r>
          </a:p>
          <a:p>
            <a:r>
              <a:rPr lang="es-AR" dirty="0"/>
              <a:t>	</a:t>
            </a:r>
            <a:r>
              <a:rPr lang="es-AR" dirty="0" smtClean="0"/>
              <a:t>	     frecuencia semanal: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7480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-531440"/>
            <a:ext cx="8667750" cy="1216025"/>
          </a:xfrm>
        </p:spPr>
        <p:txBody>
          <a:bodyPr/>
          <a:lstStyle/>
          <a:p>
            <a:pPr algn="ctr" eaLnBrk="1" hangingPunct="1"/>
            <a:r>
              <a:rPr lang="es-AR" altLang="es-AR" dirty="0" smtClean="0"/>
              <a:t>Subsistemas de Producción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582930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 b="0"/>
          </a:p>
        </p:txBody>
      </p:sp>
      <p:graphicFrame>
        <p:nvGraphicFramePr>
          <p:cNvPr id="58368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759757"/>
              </p:ext>
            </p:extLst>
          </p:nvPr>
        </p:nvGraphicFramePr>
        <p:xfrm>
          <a:off x="675812" y="1052736"/>
          <a:ext cx="8669801" cy="4464050"/>
        </p:xfrm>
        <a:graphic>
          <a:graphicData uri="http://schemas.openxmlformats.org/drawingml/2006/table">
            <a:tbl>
              <a:tblPr/>
              <a:tblGrid>
                <a:gridCol w="2552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17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10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Ingeniería de productos, instalaciones de producción, operación de plantas, capacitación del personal, control de calidad.</a:t>
                      </a:r>
                      <a:endParaRPr kumimoji="0" lang="es-ES_tradn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Nivel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Funciones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Operativo/Transaccional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Control Operativo</a:t>
                      </a: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Control Administrativo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9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Planeamiento Estratégico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9962" name="Rectangle 26"/>
          <p:cNvSpPr>
            <a:spLocks noChangeArrowheads="1"/>
          </p:cNvSpPr>
          <p:nvPr/>
        </p:nvSpPr>
        <p:spPr bwMode="auto">
          <a:xfrm>
            <a:off x="0" y="5661025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 b="0"/>
          </a:p>
        </p:txBody>
      </p:sp>
      <p:sp>
        <p:nvSpPr>
          <p:cNvPr id="6" name="CuadroTexto 5"/>
          <p:cNvSpPr txBox="1"/>
          <p:nvPr/>
        </p:nvSpPr>
        <p:spPr>
          <a:xfrm>
            <a:off x="675812" y="6165304"/>
            <a:ext cx="9230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u="sng" dirty="0" err="1" smtClean="0"/>
              <a:t>Inf.por</a:t>
            </a:r>
            <a:r>
              <a:rPr lang="es-AR" b="1" u="sng" dirty="0" smtClean="0"/>
              <a:t> Excepción</a:t>
            </a:r>
            <a:r>
              <a:rPr lang="es-AR" dirty="0" smtClean="0"/>
              <a:t>: frecuencia inmediata: </a:t>
            </a:r>
          </a:p>
          <a:p>
            <a:r>
              <a:rPr lang="es-AR" dirty="0"/>
              <a:t>	</a:t>
            </a:r>
            <a:r>
              <a:rPr lang="es-AR" dirty="0" smtClean="0"/>
              <a:t>	     frecuencia semanal: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964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-387424"/>
            <a:ext cx="8667750" cy="1216025"/>
          </a:xfrm>
        </p:spPr>
        <p:txBody>
          <a:bodyPr/>
          <a:lstStyle/>
          <a:p>
            <a:pPr algn="ctr" eaLnBrk="1" hangingPunct="1"/>
            <a:r>
              <a:rPr lang="es-AR" altLang="es-AR" dirty="0" smtClean="0"/>
              <a:t>Subsistemas de Logística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582930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 b="0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59499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 b="0"/>
          </a:p>
        </p:txBody>
      </p:sp>
      <p:graphicFrame>
        <p:nvGraphicFramePr>
          <p:cNvPr id="584709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918983"/>
              </p:ext>
            </p:extLst>
          </p:nvPr>
        </p:nvGraphicFramePr>
        <p:xfrm>
          <a:off x="622300" y="1052736"/>
          <a:ext cx="8867775" cy="4394824"/>
        </p:xfrm>
        <a:graphic>
          <a:graphicData uri="http://schemas.openxmlformats.org/drawingml/2006/table">
            <a:tbl>
              <a:tblPr/>
              <a:tblGrid>
                <a:gridCol w="2610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7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1681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Compras, Recepción, Control de Inventario, Distribución de Insumos y Productos Terminados</a:t>
                      </a:r>
                      <a:endParaRPr kumimoji="0" lang="es-ES_tradnl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Nivel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Funciones</a:t>
                      </a: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32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Operativo/Transaccional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es-ES_tradn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78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Control Operativo</a:t>
                      </a: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es-ES_tradn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232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Control Administrativo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es-ES_tradn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78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Planeamiento Estratégico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es-ES_tradn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0987" name="Rectangle 27"/>
          <p:cNvSpPr>
            <a:spLocks noChangeArrowheads="1"/>
          </p:cNvSpPr>
          <p:nvPr/>
        </p:nvSpPr>
        <p:spPr bwMode="auto">
          <a:xfrm>
            <a:off x="0" y="5781675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 b="0"/>
          </a:p>
        </p:txBody>
      </p:sp>
      <p:sp>
        <p:nvSpPr>
          <p:cNvPr id="7" name="CuadroTexto 6"/>
          <p:cNvSpPr txBox="1"/>
          <p:nvPr/>
        </p:nvSpPr>
        <p:spPr>
          <a:xfrm>
            <a:off x="675812" y="6165304"/>
            <a:ext cx="9230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u="sng" dirty="0" err="1" smtClean="0"/>
              <a:t>Inf.por</a:t>
            </a:r>
            <a:r>
              <a:rPr lang="es-AR" b="1" u="sng" dirty="0" smtClean="0"/>
              <a:t> Excepción</a:t>
            </a:r>
            <a:r>
              <a:rPr lang="es-AR" dirty="0" smtClean="0"/>
              <a:t>: frecuencia inmediata: </a:t>
            </a:r>
          </a:p>
          <a:p>
            <a:r>
              <a:rPr lang="es-AR" dirty="0"/>
              <a:t>	</a:t>
            </a:r>
            <a:r>
              <a:rPr lang="es-AR" dirty="0" smtClean="0"/>
              <a:t>	     frecuencia semanal: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0899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39886" y="-730845"/>
            <a:ext cx="9137650" cy="1279525"/>
          </a:xfrm>
        </p:spPr>
        <p:txBody>
          <a:bodyPr/>
          <a:lstStyle/>
          <a:p>
            <a:pPr algn="ctr" eaLnBrk="1" hangingPunct="1"/>
            <a:r>
              <a:rPr lang="es-AR" altLang="es-AR" sz="3800" dirty="0" smtClean="0"/>
              <a:t>Subsistemas de Contabilidad y Finanzas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582930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 b="0"/>
          </a:p>
        </p:txBody>
      </p:sp>
      <p:graphicFrame>
        <p:nvGraphicFramePr>
          <p:cNvPr id="58675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76385"/>
              </p:ext>
            </p:extLst>
          </p:nvPr>
        </p:nvGraphicFramePr>
        <p:xfrm>
          <a:off x="639886" y="548680"/>
          <a:ext cx="8850189" cy="4953000"/>
        </p:xfrm>
        <a:graphic>
          <a:graphicData uri="http://schemas.openxmlformats.org/drawingml/2006/table">
            <a:tbl>
              <a:tblPr/>
              <a:tblGrid>
                <a:gridCol w="2605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5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997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Asegurar el financiamiento adecuado al menor costo: Otorgamiento de crédito a clientes, Captación de fondos, Administración de caja.</a:t>
                      </a:r>
                      <a:endParaRPr kumimoji="0" lang="es-ES_tradnl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Clasificación de transacciones financieras y su resumen en informes financieros estándares, Costeo, Presupuestos</a:t>
                      </a:r>
                      <a:endParaRPr kumimoji="0" lang="es-ES_tradnl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Nivel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Funciones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Operativo/Transaccional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9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Control Operativo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Control Administrativo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Planeamiento Estratégico</a:t>
                      </a:r>
                      <a:endParaRPr kumimoji="0" lang="es-ES_trad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3034" name="Rectangle 26"/>
          <p:cNvSpPr>
            <a:spLocks noChangeArrowheads="1"/>
          </p:cNvSpPr>
          <p:nvPr/>
        </p:nvSpPr>
        <p:spPr bwMode="auto">
          <a:xfrm>
            <a:off x="0" y="60261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 b="0"/>
          </a:p>
        </p:txBody>
      </p:sp>
      <p:sp>
        <p:nvSpPr>
          <p:cNvPr id="6" name="CuadroTexto 5"/>
          <p:cNvSpPr txBox="1"/>
          <p:nvPr/>
        </p:nvSpPr>
        <p:spPr>
          <a:xfrm>
            <a:off x="675812" y="6165304"/>
            <a:ext cx="9230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u="sng" dirty="0" err="1" smtClean="0"/>
              <a:t>Inf.por</a:t>
            </a:r>
            <a:r>
              <a:rPr lang="es-AR" b="1" u="sng" dirty="0" smtClean="0"/>
              <a:t> Excepción</a:t>
            </a:r>
            <a:r>
              <a:rPr lang="es-AR" dirty="0" smtClean="0"/>
              <a:t>: frecuencia inmediata: </a:t>
            </a:r>
          </a:p>
          <a:p>
            <a:r>
              <a:rPr lang="es-AR" dirty="0"/>
              <a:t>	</a:t>
            </a:r>
            <a:r>
              <a:rPr lang="es-AR" dirty="0" smtClean="0"/>
              <a:t>	     frecuencia semanal: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7196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849313" y="1898650"/>
            <a:ext cx="8496300" cy="4565651"/>
            <a:chOff x="535" y="1196"/>
            <a:chExt cx="5352" cy="2876"/>
          </a:xfrm>
        </p:grpSpPr>
        <p:pic>
          <p:nvPicPr>
            <p:cNvPr id="1331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0" y="1196"/>
              <a:ext cx="3505" cy="2156"/>
            </a:xfrm>
            <a:prstGeom prst="rect">
              <a:avLst/>
            </a:prstGeom>
            <a:solidFill>
              <a:srgbClr val="CCFFFF">
                <a:alpha val="50195"/>
              </a:srgb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3317" name="Text Box 4"/>
            <p:cNvSpPr txBox="1">
              <a:spLocks noChangeArrowheads="1"/>
            </p:cNvSpPr>
            <p:nvPr/>
          </p:nvSpPr>
          <p:spPr bwMode="auto">
            <a:xfrm>
              <a:off x="535" y="3471"/>
              <a:ext cx="5352" cy="60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69900" indent="-469900" algn="ctr" eaLnBrk="1" hangingPunct="1">
                <a:spcBef>
                  <a:spcPct val="50000"/>
                </a:spcBef>
              </a:pPr>
              <a:r>
                <a:rPr lang="es-AR" sz="1400" dirty="0">
                  <a:solidFill>
                    <a:schemeClr val="tx2"/>
                  </a:solidFill>
                </a:rPr>
                <a:t>Encuesta sobre durante cuánto tiempo, diferentes funciones de la empresa podrían realizarse sin ayuda del procesamiento de información. 36 empresas respondieron que en promedio solamente el 28% de sus actividades operativas podrían funcionar dentro de cinco y medio días sin computadoras </a:t>
              </a:r>
              <a:r>
                <a:rPr lang="es-AR" sz="1400" dirty="0" smtClean="0">
                  <a:solidFill>
                    <a:schemeClr val="tx2"/>
                  </a:solidFill>
                </a:rPr>
                <a:t>(hace 21 años - 1.994</a:t>
              </a:r>
              <a:r>
                <a:rPr lang="es-AR" sz="1400" dirty="0">
                  <a:solidFill>
                    <a:schemeClr val="tx2"/>
                  </a:solidFill>
                </a:rPr>
                <a:t>). </a:t>
              </a:r>
            </a:p>
          </p:txBody>
        </p:sp>
      </p:grp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925513" y="-17463"/>
            <a:ext cx="84201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69900" indent="-469900" algn="ctr" eaLnBrk="1" hangingPunct="1"/>
            <a:r>
              <a:rPr lang="es-AR" sz="2800">
                <a:solidFill>
                  <a:schemeClr val="tx2"/>
                </a:solidFill>
              </a:rPr>
              <a:t>¿ Somos dependientes de los SI?</a:t>
            </a:r>
            <a:br>
              <a:rPr lang="es-AR" sz="2800">
                <a:solidFill>
                  <a:schemeClr val="tx2"/>
                </a:solidFill>
              </a:rPr>
            </a:br>
            <a:r>
              <a:rPr lang="es-AR" sz="2800">
                <a:solidFill>
                  <a:schemeClr val="tx2"/>
                </a:solidFill>
              </a:rPr>
              <a:t>¿ Por qué ?</a:t>
            </a:r>
            <a:endParaRPr lang="es-AR" sz="2800" b="1" u="sng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8" name="Rectangle 6"/>
          <p:cNvSpPr>
            <a:spLocks noChangeArrowheads="1"/>
          </p:cNvSpPr>
          <p:nvPr/>
        </p:nvSpPr>
        <p:spPr bwMode="auto">
          <a:xfrm>
            <a:off x="631825" y="333375"/>
            <a:ext cx="8424863" cy="5400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s-AR" sz="2600" b="1" dirty="0"/>
              <a:t>¿Porqué es importante entender </a:t>
            </a:r>
          </a:p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s-AR" sz="2600" b="1" dirty="0"/>
              <a:t>qué es la información y </a:t>
            </a:r>
          </a:p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s-AR" sz="2600" b="1" dirty="0"/>
              <a:t>la problemática de los  sistemas de información?</a:t>
            </a:r>
          </a:p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es-AR" sz="2600" b="1" dirty="0"/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s-AR" sz="2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Procesos de negocios: </a:t>
            </a:r>
            <a:r>
              <a:rPr lang="es-A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conjunto </a:t>
            </a:r>
            <a:r>
              <a:rPr lang="es-AR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 tareas lógicamente relacionadas, a través del tiempo para producir resultados. Desarrollar un producto, plan de marketing</a:t>
            </a:r>
            <a:r>
              <a:rPr lang="es-A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Lograr ventajas competitivas</a:t>
            </a:r>
            <a:endParaRPr lang="es-AR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endParaRPr lang="es-AR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s-AR" sz="2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¿ Dónde está el poder hoy ?: </a:t>
            </a:r>
            <a:r>
              <a:rPr lang="es-AR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Los activos corporativos competencias </a:t>
            </a:r>
            <a:r>
              <a:rPr lang="es-A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clave</a:t>
            </a:r>
            <a:r>
              <a:rPr lang="es-AR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s-A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recursos humanos</a:t>
            </a:r>
            <a:r>
              <a:rPr lang="es-AR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financieros se </a:t>
            </a:r>
            <a:r>
              <a:rPr lang="es-A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gestionan digitalmente</a:t>
            </a:r>
            <a:endParaRPr lang="es-AR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endParaRPr lang="es-AR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s-AR" sz="2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Cantidad de datos/información existente en la realidad que nos rodea: </a:t>
            </a:r>
            <a:r>
              <a:rPr lang="es-AR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Como así también su </a:t>
            </a:r>
            <a:r>
              <a:rPr lang="es-A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desplazamiento </a:t>
            </a:r>
            <a:r>
              <a:rPr lang="es-AR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temporal y espacial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endParaRPr lang="es-AR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s-AR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MIS:.........desarrollo, uso e impacto de los SI. </a:t>
            </a:r>
          </a:p>
          <a:p>
            <a:pPr marL="742950" lvl="1" indent="-285750"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s-AR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Decisiones, planes de acción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endParaRPr lang="es-AR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304800"/>
            <a:ext cx="8667750" cy="881063"/>
          </a:xfrm>
        </p:spPr>
        <p:txBody>
          <a:bodyPr lIns="92075" tIns="46038" rIns="92075" bIns="46038" anchor="ctr"/>
          <a:lstStyle/>
          <a:p>
            <a:pPr algn="ctr" eaLnBrk="1" hangingPunct="1"/>
            <a:r>
              <a:rPr lang="es-ES_tradnl" sz="2600" b="1" smtClean="0"/>
              <a:t>Dato vs. Información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990600" y="1557338"/>
            <a:ext cx="8382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/>
            <a:r>
              <a:rPr lang="es-AR" sz="2800" u="sng">
                <a:solidFill>
                  <a:srgbClr val="000080"/>
                </a:solidFill>
              </a:rPr>
              <a:t>Dato</a:t>
            </a:r>
            <a:r>
              <a:rPr lang="es-AR" sz="2800">
                <a:solidFill>
                  <a:srgbClr val="000080"/>
                </a:solidFill>
              </a:rPr>
              <a:t>: </a:t>
            </a:r>
            <a:r>
              <a:rPr lang="es-ES_tradnl" sz="2400"/>
              <a:t>es la expresión de algún hecho no interpretado.</a:t>
            </a:r>
            <a:r>
              <a:rPr lang="es-AR" sz="2400"/>
              <a:t> </a:t>
            </a:r>
            <a:endParaRPr lang="es-AR" sz="2800">
              <a:solidFill>
                <a:srgbClr val="000080"/>
              </a:solidFill>
            </a:endParaRP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992188" y="2924175"/>
            <a:ext cx="8382000" cy="1104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/>
            <a:r>
              <a:rPr lang="es-AR" sz="2400" u="sng">
                <a:solidFill>
                  <a:srgbClr val="000080"/>
                </a:solidFill>
              </a:rPr>
              <a:t>Información</a:t>
            </a:r>
            <a:r>
              <a:rPr lang="es-AR" sz="2400"/>
              <a:t>: </a:t>
            </a:r>
            <a:r>
              <a:rPr lang="es-ES_tradnl" sz="2400"/>
              <a:t>es un mensaje útil y necesario para una persona determinada</a:t>
            </a:r>
            <a:endParaRPr lang="es-AR" sz="2400"/>
          </a:p>
        </p:txBody>
      </p:sp>
      <p:sp>
        <p:nvSpPr>
          <p:cNvPr id="19461" name="Rectangle 9"/>
          <p:cNvSpPr>
            <a:spLocks noChangeArrowheads="1"/>
          </p:cNvSpPr>
          <p:nvPr/>
        </p:nvSpPr>
        <p:spPr bwMode="auto">
          <a:xfrm>
            <a:off x="990600" y="4051300"/>
            <a:ext cx="8382000" cy="11049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/>
            <a:r>
              <a:rPr lang="es-ES_tradnl" sz="2400"/>
              <a:t>El dato se convierte en información cuando puede ayudar para interpretar algo o para eliminar incertidumbre</a:t>
            </a:r>
            <a:endParaRPr lang="es-AR" sz="2400"/>
          </a:p>
        </p:txBody>
      </p:sp>
      <p:sp>
        <p:nvSpPr>
          <p:cNvPr id="19462" name="Rectangle 10"/>
          <p:cNvSpPr>
            <a:spLocks noChangeArrowheads="1"/>
          </p:cNvSpPr>
          <p:nvPr/>
        </p:nvSpPr>
        <p:spPr bwMode="auto">
          <a:xfrm>
            <a:off x="609600" y="5203825"/>
            <a:ext cx="8915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/>
            <a:r>
              <a:rPr lang="es-ES" sz="2800">
                <a:solidFill>
                  <a:schemeClr val="hlink"/>
                </a:solidFill>
              </a:rPr>
              <a:t>La información es un recurso económico y estratégico en todas las organizaciones modernas.</a:t>
            </a:r>
            <a:endParaRPr lang="es-AR" sz="2800">
              <a:solidFill>
                <a:schemeClr val="hlink"/>
              </a:solidFill>
            </a:endParaRPr>
          </a:p>
        </p:txBody>
      </p:sp>
      <p:sp>
        <p:nvSpPr>
          <p:cNvPr id="19463" name="Text Box 12"/>
          <p:cNvSpPr txBox="1">
            <a:spLocks noChangeArrowheads="1"/>
          </p:cNvSpPr>
          <p:nvPr/>
        </p:nvSpPr>
        <p:spPr bwMode="auto">
          <a:xfrm>
            <a:off x="4665663" y="2349500"/>
            <a:ext cx="4967287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69900" indent="-469900" eaLnBrk="1" hangingPunct="1">
              <a:spcBef>
                <a:spcPct val="50000"/>
              </a:spcBef>
            </a:pPr>
            <a:r>
              <a:rPr lang="es-AR"/>
              <a:t>SI : El Sistema de Información transforma el dato en información</a:t>
            </a:r>
            <a:endParaRPr lang="es-ES"/>
          </a:p>
        </p:txBody>
      </p:sp>
      <p:sp>
        <p:nvSpPr>
          <p:cNvPr id="19464" name="Line 13"/>
          <p:cNvSpPr>
            <a:spLocks noChangeShapeType="1"/>
          </p:cNvSpPr>
          <p:nvPr/>
        </p:nvSpPr>
        <p:spPr bwMode="auto">
          <a:xfrm>
            <a:off x="4592638" y="2349500"/>
            <a:ext cx="0" cy="719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906000" cy="936625"/>
          </a:xfrm>
        </p:spPr>
        <p:txBody>
          <a:bodyPr lIns="92075" tIns="46038" rIns="92075" bIns="46038" anchor="ctr"/>
          <a:lstStyle/>
          <a:p>
            <a:pPr algn="ctr" eaLnBrk="1" hangingPunct="1"/>
            <a:r>
              <a:rPr lang="es-ES_tradnl" sz="3400" smtClean="0"/>
              <a:t>La información en la administración y los negocios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052513"/>
            <a:ext cx="8572500" cy="34290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400" dirty="0" smtClean="0"/>
              <a:t>La información en las organizaciones posibilita: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sz="2400" dirty="0" smtClean="0"/>
          </a:p>
          <a:p>
            <a:pPr algn="just" eaLnBrk="1" hangingPunct="1">
              <a:lnSpc>
                <a:spcPct val="80000"/>
              </a:lnSpc>
              <a:buClr>
                <a:schemeClr val="hlink"/>
              </a:buClr>
              <a:buSzPct val="125000"/>
              <a:buFont typeface="Wingdings" pitchFamily="2" charset="2"/>
              <a:buChar char="ü"/>
            </a:pPr>
            <a:r>
              <a:rPr lang="es-ES" sz="2400" dirty="0"/>
              <a:t>El conocimiento del funcionamiento interno de la organización</a:t>
            </a:r>
          </a:p>
          <a:p>
            <a:pPr algn="just" eaLnBrk="1" hangingPunct="1">
              <a:lnSpc>
                <a:spcPct val="80000"/>
              </a:lnSpc>
              <a:buClr>
                <a:schemeClr val="hlink"/>
              </a:buClr>
              <a:buSzPct val="125000"/>
              <a:buFont typeface="Wingdings" pitchFamily="2" charset="2"/>
              <a:buChar char="ü"/>
            </a:pPr>
            <a:r>
              <a:rPr lang="es-ES" sz="2400" dirty="0" smtClean="0"/>
              <a:t>El conocimiento y el control de cumplimiento de los objetivos y los cursos de acción planificados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125000"/>
              <a:buFont typeface="Wingdings" pitchFamily="2" charset="2"/>
              <a:buChar char="ü"/>
            </a:pPr>
            <a:r>
              <a:rPr lang="es-ES" sz="2400" dirty="0" smtClean="0"/>
              <a:t>La medición de los resultados operativos y el control de las responsabilidades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125000"/>
              <a:buFont typeface="Wingdings" pitchFamily="2" charset="2"/>
              <a:buChar char="ü"/>
            </a:pPr>
            <a:r>
              <a:rPr lang="es-ES" sz="2400" dirty="0" smtClean="0"/>
              <a:t>La toma de decisiones estratégicas y tácticas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125000"/>
              <a:buFont typeface="Wingdings" pitchFamily="2" charset="2"/>
              <a:buChar char="ü"/>
            </a:pPr>
            <a:r>
              <a:rPr lang="es-ES" sz="2400" dirty="0" smtClean="0"/>
              <a:t>Reduce la incertidumbre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125000"/>
              <a:buFont typeface="Wingdings" pitchFamily="2" charset="2"/>
              <a:buChar char="ü"/>
            </a:pPr>
            <a:r>
              <a:rPr lang="es-ES" sz="2400" dirty="0" smtClean="0"/>
              <a:t>El conocimiento y el control externo de su actividad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125000"/>
              <a:buFont typeface="Wingdings" pitchFamily="2" charset="2"/>
              <a:buChar char="ü"/>
            </a:pPr>
            <a:r>
              <a:rPr lang="es-ES_tradnl" sz="2400" dirty="0" smtClean="0"/>
              <a:t>La oportunidad de encarar con éxito nuevos negocios y/o actividades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524000" y="1600200"/>
            <a:ext cx="73152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469900" indent="-469900" algn="ctr"/>
            <a:endParaRPr lang="es-AR" sz="3600">
              <a:solidFill>
                <a:schemeClr val="tx2"/>
              </a:solidFill>
            </a:endParaRPr>
          </a:p>
        </p:txBody>
      </p:sp>
      <p:sp>
        <p:nvSpPr>
          <p:cNvPr id="333828" name="Text Box 4"/>
          <p:cNvSpPr txBox="1">
            <a:spLocks noChangeArrowheads="1"/>
          </p:cNvSpPr>
          <p:nvPr/>
        </p:nvSpPr>
        <p:spPr bwMode="auto">
          <a:xfrm>
            <a:off x="560388" y="5613400"/>
            <a:ext cx="8888412" cy="1200150"/>
          </a:xfrm>
          <a:prstGeom prst="rect">
            <a:avLst/>
          </a:prstGeom>
          <a:solidFill>
            <a:srgbClr val="00008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69900" indent="-469900" algn="ctr"/>
            <a:r>
              <a:rPr lang="es-ES_tradnl" sz="2400">
                <a:solidFill>
                  <a:schemeClr val="bg1"/>
                </a:solidFill>
              </a:rPr>
              <a:t>Poseer información no asegura la buena comunicación, ni la adecuada resolución de problemas o toma de decisiones, pero sienta las bases para estos procesos.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22300" y="-387350"/>
            <a:ext cx="866775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469900" indent="-469900" algn="ctr" eaLnBrk="1" hangingPunct="1"/>
            <a:r>
              <a:rPr lang="es-ES_tradnl" sz="3800">
                <a:solidFill>
                  <a:schemeClr val="tx2"/>
                </a:solidFill>
              </a:rPr>
              <a:t>Información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31825" y="268288"/>
            <a:ext cx="866775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469900" indent="-469900" algn="ctr" eaLnBrk="1" hangingPunct="1"/>
            <a:r>
              <a:rPr lang="es-ES_tradnl" sz="3800">
                <a:solidFill>
                  <a:schemeClr val="tx2"/>
                </a:solidFill>
              </a:rPr>
              <a:t>Características</a:t>
            </a:r>
          </a:p>
        </p:txBody>
      </p:sp>
      <p:sp>
        <p:nvSpPr>
          <p:cNvPr id="23556" name="AutoShape 4"/>
          <p:cNvSpPr>
            <a:spLocks noChangeAspect="1" noChangeArrowheads="1" noTextEdit="1"/>
          </p:cNvSpPr>
          <p:nvPr/>
        </p:nvSpPr>
        <p:spPr bwMode="auto">
          <a:xfrm>
            <a:off x="1209675" y="1697038"/>
            <a:ext cx="7559675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AR"/>
          </a:p>
        </p:txBody>
      </p:sp>
      <p:grpSp>
        <p:nvGrpSpPr>
          <p:cNvPr id="23557" name="Group 5"/>
          <p:cNvGrpSpPr>
            <a:grpSpLocks/>
          </p:cNvGrpSpPr>
          <p:nvPr/>
        </p:nvGrpSpPr>
        <p:grpSpPr bwMode="auto">
          <a:xfrm>
            <a:off x="1209675" y="1697038"/>
            <a:ext cx="7527925" cy="2822575"/>
            <a:chOff x="762" y="1069"/>
            <a:chExt cx="4742" cy="1778"/>
          </a:xfrm>
        </p:grpSpPr>
        <p:sp>
          <p:nvSpPr>
            <p:cNvPr id="23701" name="Rectangle 6"/>
            <p:cNvSpPr>
              <a:spLocks noChangeArrowheads="1"/>
            </p:cNvSpPr>
            <p:nvPr/>
          </p:nvSpPr>
          <p:spPr bwMode="auto">
            <a:xfrm>
              <a:off x="809" y="1119"/>
              <a:ext cx="5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Relevante</a:t>
              </a:r>
              <a:endParaRPr lang="es-AR"/>
            </a:p>
          </p:txBody>
        </p:sp>
        <p:sp>
          <p:nvSpPr>
            <p:cNvPr id="23702" name="Rectangle 7"/>
            <p:cNvSpPr>
              <a:spLocks noChangeArrowheads="1"/>
            </p:cNvSpPr>
            <p:nvPr/>
          </p:nvSpPr>
          <p:spPr bwMode="auto">
            <a:xfrm>
              <a:off x="1323" y="1119"/>
              <a:ext cx="3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 </a:t>
              </a:r>
              <a:endParaRPr lang="es-AR"/>
            </a:p>
          </p:txBody>
        </p:sp>
        <p:sp>
          <p:nvSpPr>
            <p:cNvPr id="23703" name="Rectangle 8"/>
            <p:cNvSpPr>
              <a:spLocks noChangeArrowheads="1"/>
            </p:cNvSpPr>
            <p:nvPr/>
          </p:nvSpPr>
          <p:spPr bwMode="auto">
            <a:xfrm>
              <a:off x="1895" y="1119"/>
              <a:ext cx="215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Mejora y aporta a la toma de decisiones.</a:t>
              </a:r>
              <a:endParaRPr lang="es-AR"/>
            </a:p>
          </p:txBody>
        </p:sp>
        <p:sp>
          <p:nvSpPr>
            <p:cNvPr id="23704" name="Rectangle 9"/>
            <p:cNvSpPr>
              <a:spLocks noChangeArrowheads="1"/>
            </p:cNvSpPr>
            <p:nvPr/>
          </p:nvSpPr>
          <p:spPr bwMode="auto">
            <a:xfrm>
              <a:off x="4013" y="1119"/>
              <a:ext cx="3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 </a:t>
              </a:r>
              <a:endParaRPr lang="es-AR"/>
            </a:p>
          </p:txBody>
        </p:sp>
        <p:sp>
          <p:nvSpPr>
            <p:cNvPr id="23705" name="Rectangle 10"/>
            <p:cNvSpPr>
              <a:spLocks noChangeArrowheads="1"/>
            </p:cNvSpPr>
            <p:nvPr/>
          </p:nvSpPr>
          <p:spPr bwMode="auto">
            <a:xfrm>
              <a:off x="762" y="1069"/>
              <a:ext cx="7" cy="51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06" name="Rectangle 11"/>
            <p:cNvSpPr>
              <a:spLocks noChangeArrowheads="1"/>
            </p:cNvSpPr>
            <p:nvPr/>
          </p:nvSpPr>
          <p:spPr bwMode="auto">
            <a:xfrm>
              <a:off x="762" y="1069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07" name="Rectangle 12"/>
            <p:cNvSpPr>
              <a:spLocks noChangeArrowheads="1"/>
            </p:cNvSpPr>
            <p:nvPr/>
          </p:nvSpPr>
          <p:spPr bwMode="auto">
            <a:xfrm>
              <a:off x="769" y="1069"/>
              <a:ext cx="1086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08" name="Rectangle 13"/>
            <p:cNvSpPr>
              <a:spLocks noChangeArrowheads="1"/>
            </p:cNvSpPr>
            <p:nvPr/>
          </p:nvSpPr>
          <p:spPr bwMode="auto">
            <a:xfrm>
              <a:off x="1855" y="1069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09" name="Rectangle 14"/>
            <p:cNvSpPr>
              <a:spLocks noChangeArrowheads="1"/>
            </p:cNvSpPr>
            <p:nvPr/>
          </p:nvSpPr>
          <p:spPr bwMode="auto">
            <a:xfrm>
              <a:off x="1862" y="1069"/>
              <a:ext cx="3635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10" name="Rectangle 15"/>
            <p:cNvSpPr>
              <a:spLocks noChangeArrowheads="1"/>
            </p:cNvSpPr>
            <p:nvPr/>
          </p:nvSpPr>
          <p:spPr bwMode="auto">
            <a:xfrm>
              <a:off x="5497" y="1069"/>
              <a:ext cx="7" cy="51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11" name="Rectangle 16"/>
            <p:cNvSpPr>
              <a:spLocks noChangeArrowheads="1"/>
            </p:cNvSpPr>
            <p:nvPr/>
          </p:nvSpPr>
          <p:spPr bwMode="auto">
            <a:xfrm>
              <a:off x="5497" y="1069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12" name="Rectangle 17"/>
            <p:cNvSpPr>
              <a:spLocks noChangeArrowheads="1"/>
            </p:cNvSpPr>
            <p:nvPr/>
          </p:nvSpPr>
          <p:spPr bwMode="auto">
            <a:xfrm>
              <a:off x="773" y="1083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13" name="Rectangle 18"/>
            <p:cNvSpPr>
              <a:spLocks noChangeArrowheads="1"/>
            </p:cNvSpPr>
            <p:nvPr/>
          </p:nvSpPr>
          <p:spPr bwMode="auto">
            <a:xfrm>
              <a:off x="773" y="1083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14" name="Rectangle 19"/>
            <p:cNvSpPr>
              <a:spLocks noChangeArrowheads="1"/>
            </p:cNvSpPr>
            <p:nvPr/>
          </p:nvSpPr>
          <p:spPr bwMode="auto">
            <a:xfrm>
              <a:off x="780" y="1083"/>
              <a:ext cx="1064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15" name="Rectangle 20"/>
            <p:cNvSpPr>
              <a:spLocks noChangeArrowheads="1"/>
            </p:cNvSpPr>
            <p:nvPr/>
          </p:nvSpPr>
          <p:spPr bwMode="auto">
            <a:xfrm>
              <a:off x="1844" y="1083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16" name="Rectangle 21"/>
            <p:cNvSpPr>
              <a:spLocks noChangeArrowheads="1"/>
            </p:cNvSpPr>
            <p:nvPr/>
          </p:nvSpPr>
          <p:spPr bwMode="auto">
            <a:xfrm>
              <a:off x="1844" y="1083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17" name="Rectangle 22"/>
            <p:cNvSpPr>
              <a:spLocks noChangeArrowheads="1"/>
            </p:cNvSpPr>
            <p:nvPr/>
          </p:nvSpPr>
          <p:spPr bwMode="auto">
            <a:xfrm>
              <a:off x="773" y="1293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18" name="Rectangle 23"/>
            <p:cNvSpPr>
              <a:spLocks noChangeArrowheads="1"/>
            </p:cNvSpPr>
            <p:nvPr/>
          </p:nvSpPr>
          <p:spPr bwMode="auto">
            <a:xfrm>
              <a:off x="773" y="1293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19" name="Rectangle 24"/>
            <p:cNvSpPr>
              <a:spLocks noChangeArrowheads="1"/>
            </p:cNvSpPr>
            <p:nvPr/>
          </p:nvSpPr>
          <p:spPr bwMode="auto">
            <a:xfrm>
              <a:off x="780" y="1293"/>
              <a:ext cx="1064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20" name="Rectangle 25"/>
            <p:cNvSpPr>
              <a:spLocks noChangeArrowheads="1"/>
            </p:cNvSpPr>
            <p:nvPr/>
          </p:nvSpPr>
          <p:spPr bwMode="auto">
            <a:xfrm>
              <a:off x="1844" y="1293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21" name="Rectangle 26"/>
            <p:cNvSpPr>
              <a:spLocks noChangeArrowheads="1"/>
            </p:cNvSpPr>
            <p:nvPr/>
          </p:nvSpPr>
          <p:spPr bwMode="auto">
            <a:xfrm>
              <a:off x="1844" y="1293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22" name="Rectangle 27"/>
            <p:cNvSpPr>
              <a:spLocks noChangeArrowheads="1"/>
            </p:cNvSpPr>
            <p:nvPr/>
          </p:nvSpPr>
          <p:spPr bwMode="auto">
            <a:xfrm>
              <a:off x="773" y="1090"/>
              <a:ext cx="7" cy="203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23" name="Rectangle 28"/>
            <p:cNvSpPr>
              <a:spLocks noChangeArrowheads="1"/>
            </p:cNvSpPr>
            <p:nvPr/>
          </p:nvSpPr>
          <p:spPr bwMode="auto">
            <a:xfrm>
              <a:off x="1844" y="1090"/>
              <a:ext cx="7" cy="203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24" name="Rectangle 29"/>
            <p:cNvSpPr>
              <a:spLocks noChangeArrowheads="1"/>
            </p:cNvSpPr>
            <p:nvPr/>
          </p:nvSpPr>
          <p:spPr bwMode="auto">
            <a:xfrm>
              <a:off x="762" y="1120"/>
              <a:ext cx="7" cy="184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25" name="Rectangle 30"/>
            <p:cNvSpPr>
              <a:spLocks noChangeArrowheads="1"/>
            </p:cNvSpPr>
            <p:nvPr/>
          </p:nvSpPr>
          <p:spPr bwMode="auto">
            <a:xfrm>
              <a:off x="1858" y="1083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26" name="Rectangle 31"/>
            <p:cNvSpPr>
              <a:spLocks noChangeArrowheads="1"/>
            </p:cNvSpPr>
            <p:nvPr/>
          </p:nvSpPr>
          <p:spPr bwMode="auto">
            <a:xfrm>
              <a:off x="1858" y="1083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27" name="Rectangle 32"/>
            <p:cNvSpPr>
              <a:spLocks noChangeArrowheads="1"/>
            </p:cNvSpPr>
            <p:nvPr/>
          </p:nvSpPr>
          <p:spPr bwMode="auto">
            <a:xfrm>
              <a:off x="1865" y="1083"/>
              <a:ext cx="3621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28" name="Rectangle 33"/>
            <p:cNvSpPr>
              <a:spLocks noChangeArrowheads="1"/>
            </p:cNvSpPr>
            <p:nvPr/>
          </p:nvSpPr>
          <p:spPr bwMode="auto">
            <a:xfrm>
              <a:off x="5486" y="1083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29" name="Rectangle 34"/>
            <p:cNvSpPr>
              <a:spLocks noChangeArrowheads="1"/>
            </p:cNvSpPr>
            <p:nvPr/>
          </p:nvSpPr>
          <p:spPr bwMode="auto">
            <a:xfrm>
              <a:off x="5486" y="1083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30" name="Rectangle 35"/>
            <p:cNvSpPr>
              <a:spLocks noChangeArrowheads="1"/>
            </p:cNvSpPr>
            <p:nvPr/>
          </p:nvSpPr>
          <p:spPr bwMode="auto">
            <a:xfrm>
              <a:off x="1858" y="1293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31" name="Rectangle 36"/>
            <p:cNvSpPr>
              <a:spLocks noChangeArrowheads="1"/>
            </p:cNvSpPr>
            <p:nvPr/>
          </p:nvSpPr>
          <p:spPr bwMode="auto">
            <a:xfrm>
              <a:off x="1858" y="1293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32" name="Rectangle 37"/>
            <p:cNvSpPr>
              <a:spLocks noChangeArrowheads="1"/>
            </p:cNvSpPr>
            <p:nvPr/>
          </p:nvSpPr>
          <p:spPr bwMode="auto">
            <a:xfrm>
              <a:off x="1865" y="1293"/>
              <a:ext cx="3621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33" name="Rectangle 38"/>
            <p:cNvSpPr>
              <a:spLocks noChangeArrowheads="1"/>
            </p:cNvSpPr>
            <p:nvPr/>
          </p:nvSpPr>
          <p:spPr bwMode="auto">
            <a:xfrm>
              <a:off x="5486" y="1293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34" name="Rectangle 39"/>
            <p:cNvSpPr>
              <a:spLocks noChangeArrowheads="1"/>
            </p:cNvSpPr>
            <p:nvPr/>
          </p:nvSpPr>
          <p:spPr bwMode="auto">
            <a:xfrm>
              <a:off x="5486" y="1293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35" name="Rectangle 40"/>
            <p:cNvSpPr>
              <a:spLocks noChangeArrowheads="1"/>
            </p:cNvSpPr>
            <p:nvPr/>
          </p:nvSpPr>
          <p:spPr bwMode="auto">
            <a:xfrm>
              <a:off x="1858" y="1090"/>
              <a:ext cx="7" cy="203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36" name="Rectangle 41"/>
            <p:cNvSpPr>
              <a:spLocks noChangeArrowheads="1"/>
            </p:cNvSpPr>
            <p:nvPr/>
          </p:nvSpPr>
          <p:spPr bwMode="auto">
            <a:xfrm>
              <a:off x="5486" y="1090"/>
              <a:ext cx="7" cy="203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37" name="Rectangle 42"/>
            <p:cNvSpPr>
              <a:spLocks noChangeArrowheads="1"/>
            </p:cNvSpPr>
            <p:nvPr/>
          </p:nvSpPr>
          <p:spPr bwMode="auto">
            <a:xfrm>
              <a:off x="5497" y="1120"/>
              <a:ext cx="7" cy="18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38" name="Rectangle 43"/>
            <p:cNvSpPr>
              <a:spLocks noChangeArrowheads="1"/>
            </p:cNvSpPr>
            <p:nvPr/>
          </p:nvSpPr>
          <p:spPr bwMode="auto">
            <a:xfrm>
              <a:off x="809" y="1343"/>
              <a:ext cx="48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Accesible</a:t>
              </a:r>
              <a:endParaRPr lang="es-AR"/>
            </a:p>
          </p:txBody>
        </p:sp>
        <p:sp>
          <p:nvSpPr>
            <p:cNvPr id="23739" name="Rectangle 44"/>
            <p:cNvSpPr>
              <a:spLocks noChangeArrowheads="1"/>
            </p:cNvSpPr>
            <p:nvPr/>
          </p:nvSpPr>
          <p:spPr bwMode="auto">
            <a:xfrm>
              <a:off x="1286" y="1343"/>
              <a:ext cx="3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 </a:t>
              </a:r>
              <a:endParaRPr lang="es-AR"/>
            </a:p>
          </p:txBody>
        </p:sp>
        <p:sp>
          <p:nvSpPr>
            <p:cNvPr id="23740" name="Rectangle 45"/>
            <p:cNvSpPr>
              <a:spLocks noChangeArrowheads="1"/>
            </p:cNvSpPr>
            <p:nvPr/>
          </p:nvSpPr>
          <p:spPr bwMode="auto">
            <a:xfrm>
              <a:off x="1895" y="1343"/>
              <a:ext cx="115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Facilidad de obtenerla</a:t>
              </a:r>
              <a:endParaRPr lang="es-AR"/>
            </a:p>
          </p:txBody>
        </p:sp>
        <p:sp>
          <p:nvSpPr>
            <p:cNvPr id="23741" name="Rectangle 46"/>
            <p:cNvSpPr>
              <a:spLocks noChangeArrowheads="1"/>
            </p:cNvSpPr>
            <p:nvPr/>
          </p:nvSpPr>
          <p:spPr bwMode="auto">
            <a:xfrm>
              <a:off x="3037" y="1343"/>
              <a:ext cx="3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 </a:t>
              </a:r>
              <a:endParaRPr lang="es-AR"/>
            </a:p>
          </p:txBody>
        </p:sp>
        <p:sp>
          <p:nvSpPr>
            <p:cNvPr id="23742" name="Rectangle 47"/>
            <p:cNvSpPr>
              <a:spLocks noChangeArrowheads="1"/>
            </p:cNvSpPr>
            <p:nvPr/>
          </p:nvSpPr>
          <p:spPr bwMode="auto">
            <a:xfrm>
              <a:off x="762" y="1304"/>
              <a:ext cx="7" cy="40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43" name="Rectangle 48"/>
            <p:cNvSpPr>
              <a:spLocks noChangeArrowheads="1"/>
            </p:cNvSpPr>
            <p:nvPr/>
          </p:nvSpPr>
          <p:spPr bwMode="auto">
            <a:xfrm>
              <a:off x="5497" y="1304"/>
              <a:ext cx="7" cy="40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44" name="Rectangle 49"/>
            <p:cNvSpPr>
              <a:spLocks noChangeArrowheads="1"/>
            </p:cNvSpPr>
            <p:nvPr/>
          </p:nvSpPr>
          <p:spPr bwMode="auto">
            <a:xfrm>
              <a:off x="773" y="1308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45" name="Rectangle 50"/>
            <p:cNvSpPr>
              <a:spLocks noChangeArrowheads="1"/>
            </p:cNvSpPr>
            <p:nvPr/>
          </p:nvSpPr>
          <p:spPr bwMode="auto">
            <a:xfrm>
              <a:off x="773" y="1308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46" name="Rectangle 51"/>
            <p:cNvSpPr>
              <a:spLocks noChangeArrowheads="1"/>
            </p:cNvSpPr>
            <p:nvPr/>
          </p:nvSpPr>
          <p:spPr bwMode="auto">
            <a:xfrm>
              <a:off x="780" y="1308"/>
              <a:ext cx="1064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47" name="Rectangle 52"/>
            <p:cNvSpPr>
              <a:spLocks noChangeArrowheads="1"/>
            </p:cNvSpPr>
            <p:nvPr/>
          </p:nvSpPr>
          <p:spPr bwMode="auto">
            <a:xfrm>
              <a:off x="1844" y="1308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48" name="Rectangle 53"/>
            <p:cNvSpPr>
              <a:spLocks noChangeArrowheads="1"/>
            </p:cNvSpPr>
            <p:nvPr/>
          </p:nvSpPr>
          <p:spPr bwMode="auto">
            <a:xfrm>
              <a:off x="1844" y="1308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49" name="Rectangle 54"/>
            <p:cNvSpPr>
              <a:spLocks noChangeArrowheads="1"/>
            </p:cNvSpPr>
            <p:nvPr/>
          </p:nvSpPr>
          <p:spPr bwMode="auto">
            <a:xfrm>
              <a:off x="773" y="1517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50" name="Rectangle 55"/>
            <p:cNvSpPr>
              <a:spLocks noChangeArrowheads="1"/>
            </p:cNvSpPr>
            <p:nvPr/>
          </p:nvSpPr>
          <p:spPr bwMode="auto">
            <a:xfrm>
              <a:off x="773" y="1517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51" name="Rectangle 56"/>
            <p:cNvSpPr>
              <a:spLocks noChangeArrowheads="1"/>
            </p:cNvSpPr>
            <p:nvPr/>
          </p:nvSpPr>
          <p:spPr bwMode="auto">
            <a:xfrm>
              <a:off x="780" y="1517"/>
              <a:ext cx="1064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52" name="Rectangle 57"/>
            <p:cNvSpPr>
              <a:spLocks noChangeArrowheads="1"/>
            </p:cNvSpPr>
            <p:nvPr/>
          </p:nvSpPr>
          <p:spPr bwMode="auto">
            <a:xfrm>
              <a:off x="1844" y="1517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53" name="Rectangle 58"/>
            <p:cNvSpPr>
              <a:spLocks noChangeArrowheads="1"/>
            </p:cNvSpPr>
            <p:nvPr/>
          </p:nvSpPr>
          <p:spPr bwMode="auto">
            <a:xfrm>
              <a:off x="1844" y="1517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54" name="Rectangle 59"/>
            <p:cNvSpPr>
              <a:spLocks noChangeArrowheads="1"/>
            </p:cNvSpPr>
            <p:nvPr/>
          </p:nvSpPr>
          <p:spPr bwMode="auto">
            <a:xfrm>
              <a:off x="773" y="1315"/>
              <a:ext cx="7" cy="202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55" name="Rectangle 60"/>
            <p:cNvSpPr>
              <a:spLocks noChangeArrowheads="1"/>
            </p:cNvSpPr>
            <p:nvPr/>
          </p:nvSpPr>
          <p:spPr bwMode="auto">
            <a:xfrm>
              <a:off x="1844" y="1315"/>
              <a:ext cx="7" cy="202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56" name="Rectangle 61"/>
            <p:cNvSpPr>
              <a:spLocks noChangeArrowheads="1"/>
            </p:cNvSpPr>
            <p:nvPr/>
          </p:nvSpPr>
          <p:spPr bwMode="auto">
            <a:xfrm>
              <a:off x="762" y="1344"/>
              <a:ext cx="7" cy="183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57" name="Rectangle 62"/>
            <p:cNvSpPr>
              <a:spLocks noChangeArrowheads="1"/>
            </p:cNvSpPr>
            <p:nvPr/>
          </p:nvSpPr>
          <p:spPr bwMode="auto">
            <a:xfrm>
              <a:off x="1858" y="1308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58" name="Rectangle 63"/>
            <p:cNvSpPr>
              <a:spLocks noChangeArrowheads="1"/>
            </p:cNvSpPr>
            <p:nvPr/>
          </p:nvSpPr>
          <p:spPr bwMode="auto">
            <a:xfrm>
              <a:off x="1858" y="1308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59" name="Rectangle 64"/>
            <p:cNvSpPr>
              <a:spLocks noChangeArrowheads="1"/>
            </p:cNvSpPr>
            <p:nvPr/>
          </p:nvSpPr>
          <p:spPr bwMode="auto">
            <a:xfrm>
              <a:off x="1865" y="1308"/>
              <a:ext cx="3621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60" name="Rectangle 65"/>
            <p:cNvSpPr>
              <a:spLocks noChangeArrowheads="1"/>
            </p:cNvSpPr>
            <p:nvPr/>
          </p:nvSpPr>
          <p:spPr bwMode="auto">
            <a:xfrm>
              <a:off x="5486" y="1308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61" name="Rectangle 66"/>
            <p:cNvSpPr>
              <a:spLocks noChangeArrowheads="1"/>
            </p:cNvSpPr>
            <p:nvPr/>
          </p:nvSpPr>
          <p:spPr bwMode="auto">
            <a:xfrm>
              <a:off x="5486" y="1308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62" name="Rectangle 67"/>
            <p:cNvSpPr>
              <a:spLocks noChangeArrowheads="1"/>
            </p:cNvSpPr>
            <p:nvPr/>
          </p:nvSpPr>
          <p:spPr bwMode="auto">
            <a:xfrm>
              <a:off x="1858" y="1517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63" name="Rectangle 68"/>
            <p:cNvSpPr>
              <a:spLocks noChangeArrowheads="1"/>
            </p:cNvSpPr>
            <p:nvPr/>
          </p:nvSpPr>
          <p:spPr bwMode="auto">
            <a:xfrm>
              <a:off x="1858" y="1517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64" name="Rectangle 69"/>
            <p:cNvSpPr>
              <a:spLocks noChangeArrowheads="1"/>
            </p:cNvSpPr>
            <p:nvPr/>
          </p:nvSpPr>
          <p:spPr bwMode="auto">
            <a:xfrm>
              <a:off x="1865" y="1517"/>
              <a:ext cx="3621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65" name="Rectangle 70"/>
            <p:cNvSpPr>
              <a:spLocks noChangeArrowheads="1"/>
            </p:cNvSpPr>
            <p:nvPr/>
          </p:nvSpPr>
          <p:spPr bwMode="auto">
            <a:xfrm>
              <a:off x="5486" y="1517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66" name="Rectangle 71"/>
            <p:cNvSpPr>
              <a:spLocks noChangeArrowheads="1"/>
            </p:cNvSpPr>
            <p:nvPr/>
          </p:nvSpPr>
          <p:spPr bwMode="auto">
            <a:xfrm>
              <a:off x="5486" y="1517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67" name="Rectangle 72"/>
            <p:cNvSpPr>
              <a:spLocks noChangeArrowheads="1"/>
            </p:cNvSpPr>
            <p:nvPr/>
          </p:nvSpPr>
          <p:spPr bwMode="auto">
            <a:xfrm>
              <a:off x="1858" y="1315"/>
              <a:ext cx="7" cy="202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68" name="Rectangle 73"/>
            <p:cNvSpPr>
              <a:spLocks noChangeArrowheads="1"/>
            </p:cNvSpPr>
            <p:nvPr/>
          </p:nvSpPr>
          <p:spPr bwMode="auto">
            <a:xfrm>
              <a:off x="5486" y="1315"/>
              <a:ext cx="7" cy="202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69" name="Rectangle 74"/>
            <p:cNvSpPr>
              <a:spLocks noChangeArrowheads="1"/>
            </p:cNvSpPr>
            <p:nvPr/>
          </p:nvSpPr>
          <p:spPr bwMode="auto">
            <a:xfrm>
              <a:off x="5497" y="1344"/>
              <a:ext cx="7" cy="183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70" name="Rectangle 75"/>
            <p:cNvSpPr>
              <a:spLocks noChangeArrowheads="1"/>
            </p:cNvSpPr>
            <p:nvPr/>
          </p:nvSpPr>
          <p:spPr bwMode="auto">
            <a:xfrm>
              <a:off x="809" y="1566"/>
              <a:ext cx="496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Oportuna</a:t>
              </a:r>
              <a:endParaRPr lang="es-AR"/>
            </a:p>
          </p:txBody>
        </p:sp>
        <p:sp>
          <p:nvSpPr>
            <p:cNvPr id="23771" name="Rectangle 76"/>
            <p:cNvSpPr>
              <a:spLocks noChangeArrowheads="1"/>
            </p:cNvSpPr>
            <p:nvPr/>
          </p:nvSpPr>
          <p:spPr bwMode="auto">
            <a:xfrm>
              <a:off x="1297" y="1566"/>
              <a:ext cx="3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 </a:t>
              </a:r>
              <a:endParaRPr lang="es-AR"/>
            </a:p>
          </p:txBody>
        </p:sp>
        <p:sp>
          <p:nvSpPr>
            <p:cNvPr id="23772" name="Rectangle 77"/>
            <p:cNvSpPr>
              <a:spLocks noChangeArrowheads="1"/>
            </p:cNvSpPr>
            <p:nvPr/>
          </p:nvSpPr>
          <p:spPr bwMode="auto">
            <a:xfrm>
              <a:off x="1895" y="1566"/>
              <a:ext cx="347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Menor tiempo desde la ocurrencia del evento y la información en </a:t>
              </a:r>
              <a:endParaRPr lang="es-AR"/>
            </a:p>
          </p:txBody>
        </p:sp>
        <p:sp>
          <p:nvSpPr>
            <p:cNvPr id="23773" name="Rectangle 78"/>
            <p:cNvSpPr>
              <a:spLocks noChangeArrowheads="1"/>
            </p:cNvSpPr>
            <p:nvPr/>
          </p:nvSpPr>
          <p:spPr bwMode="auto">
            <a:xfrm>
              <a:off x="1895" y="1708"/>
              <a:ext cx="358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manos de los receptores. Cuando este intervalo de tiempo es corto </a:t>
              </a:r>
              <a:endParaRPr lang="es-AR"/>
            </a:p>
          </p:txBody>
        </p:sp>
        <p:sp>
          <p:nvSpPr>
            <p:cNvPr id="23774" name="Rectangle 79"/>
            <p:cNvSpPr>
              <a:spLocks noChangeArrowheads="1"/>
            </p:cNvSpPr>
            <p:nvPr/>
          </p:nvSpPr>
          <p:spPr bwMode="auto">
            <a:xfrm>
              <a:off x="1895" y="1851"/>
              <a:ext cx="117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decimos que la inform</a:t>
              </a:r>
              <a:endParaRPr lang="es-AR"/>
            </a:p>
          </p:txBody>
        </p:sp>
        <p:sp>
          <p:nvSpPr>
            <p:cNvPr id="23775" name="Rectangle 80"/>
            <p:cNvSpPr>
              <a:spLocks noChangeArrowheads="1"/>
            </p:cNvSpPr>
            <p:nvPr/>
          </p:nvSpPr>
          <p:spPr bwMode="auto">
            <a:xfrm>
              <a:off x="3048" y="1851"/>
              <a:ext cx="133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ación es en Tiempo Real.</a:t>
              </a:r>
              <a:endParaRPr lang="es-AR"/>
            </a:p>
          </p:txBody>
        </p:sp>
        <p:sp>
          <p:nvSpPr>
            <p:cNvPr id="23776" name="Rectangle 81"/>
            <p:cNvSpPr>
              <a:spLocks noChangeArrowheads="1"/>
            </p:cNvSpPr>
            <p:nvPr/>
          </p:nvSpPr>
          <p:spPr bwMode="auto">
            <a:xfrm>
              <a:off x="4357" y="1851"/>
              <a:ext cx="3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 </a:t>
              </a:r>
              <a:endParaRPr lang="es-AR"/>
            </a:p>
          </p:txBody>
        </p:sp>
        <p:sp>
          <p:nvSpPr>
            <p:cNvPr id="23777" name="Rectangle 82"/>
            <p:cNvSpPr>
              <a:spLocks noChangeArrowheads="1"/>
            </p:cNvSpPr>
            <p:nvPr/>
          </p:nvSpPr>
          <p:spPr bwMode="auto">
            <a:xfrm>
              <a:off x="762" y="1527"/>
              <a:ext cx="7" cy="40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78" name="Rectangle 83"/>
            <p:cNvSpPr>
              <a:spLocks noChangeArrowheads="1"/>
            </p:cNvSpPr>
            <p:nvPr/>
          </p:nvSpPr>
          <p:spPr bwMode="auto">
            <a:xfrm>
              <a:off x="5497" y="1527"/>
              <a:ext cx="7" cy="40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79" name="Rectangle 84"/>
            <p:cNvSpPr>
              <a:spLocks noChangeArrowheads="1"/>
            </p:cNvSpPr>
            <p:nvPr/>
          </p:nvSpPr>
          <p:spPr bwMode="auto">
            <a:xfrm>
              <a:off x="773" y="1531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80" name="Rectangle 85"/>
            <p:cNvSpPr>
              <a:spLocks noChangeArrowheads="1"/>
            </p:cNvSpPr>
            <p:nvPr/>
          </p:nvSpPr>
          <p:spPr bwMode="auto">
            <a:xfrm>
              <a:off x="773" y="1531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81" name="Rectangle 86"/>
            <p:cNvSpPr>
              <a:spLocks noChangeArrowheads="1"/>
            </p:cNvSpPr>
            <p:nvPr/>
          </p:nvSpPr>
          <p:spPr bwMode="auto">
            <a:xfrm>
              <a:off x="780" y="1531"/>
              <a:ext cx="1064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82" name="Rectangle 87"/>
            <p:cNvSpPr>
              <a:spLocks noChangeArrowheads="1"/>
            </p:cNvSpPr>
            <p:nvPr/>
          </p:nvSpPr>
          <p:spPr bwMode="auto">
            <a:xfrm>
              <a:off x="1844" y="1531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83" name="Rectangle 88"/>
            <p:cNvSpPr>
              <a:spLocks noChangeArrowheads="1"/>
            </p:cNvSpPr>
            <p:nvPr/>
          </p:nvSpPr>
          <p:spPr bwMode="auto">
            <a:xfrm>
              <a:off x="1844" y="1531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84" name="Rectangle 89"/>
            <p:cNvSpPr>
              <a:spLocks noChangeArrowheads="1"/>
            </p:cNvSpPr>
            <p:nvPr/>
          </p:nvSpPr>
          <p:spPr bwMode="auto">
            <a:xfrm>
              <a:off x="773" y="2024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85" name="Rectangle 90"/>
            <p:cNvSpPr>
              <a:spLocks noChangeArrowheads="1"/>
            </p:cNvSpPr>
            <p:nvPr/>
          </p:nvSpPr>
          <p:spPr bwMode="auto">
            <a:xfrm>
              <a:off x="773" y="2024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86" name="Rectangle 91"/>
            <p:cNvSpPr>
              <a:spLocks noChangeArrowheads="1"/>
            </p:cNvSpPr>
            <p:nvPr/>
          </p:nvSpPr>
          <p:spPr bwMode="auto">
            <a:xfrm>
              <a:off x="780" y="2024"/>
              <a:ext cx="1064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87" name="Rectangle 92"/>
            <p:cNvSpPr>
              <a:spLocks noChangeArrowheads="1"/>
            </p:cNvSpPr>
            <p:nvPr/>
          </p:nvSpPr>
          <p:spPr bwMode="auto">
            <a:xfrm>
              <a:off x="1844" y="2024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88" name="Rectangle 93"/>
            <p:cNvSpPr>
              <a:spLocks noChangeArrowheads="1"/>
            </p:cNvSpPr>
            <p:nvPr/>
          </p:nvSpPr>
          <p:spPr bwMode="auto">
            <a:xfrm>
              <a:off x="1844" y="2024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89" name="Rectangle 94"/>
            <p:cNvSpPr>
              <a:spLocks noChangeArrowheads="1"/>
            </p:cNvSpPr>
            <p:nvPr/>
          </p:nvSpPr>
          <p:spPr bwMode="auto">
            <a:xfrm>
              <a:off x="773" y="1538"/>
              <a:ext cx="7" cy="486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90" name="Rectangle 95"/>
            <p:cNvSpPr>
              <a:spLocks noChangeArrowheads="1"/>
            </p:cNvSpPr>
            <p:nvPr/>
          </p:nvSpPr>
          <p:spPr bwMode="auto">
            <a:xfrm>
              <a:off x="1844" y="1538"/>
              <a:ext cx="7" cy="486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91" name="Rectangle 96"/>
            <p:cNvSpPr>
              <a:spLocks noChangeArrowheads="1"/>
            </p:cNvSpPr>
            <p:nvPr/>
          </p:nvSpPr>
          <p:spPr bwMode="auto">
            <a:xfrm>
              <a:off x="762" y="1567"/>
              <a:ext cx="7" cy="468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92" name="Rectangle 97"/>
            <p:cNvSpPr>
              <a:spLocks noChangeArrowheads="1"/>
            </p:cNvSpPr>
            <p:nvPr/>
          </p:nvSpPr>
          <p:spPr bwMode="auto">
            <a:xfrm>
              <a:off x="1858" y="1531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93" name="Rectangle 98"/>
            <p:cNvSpPr>
              <a:spLocks noChangeArrowheads="1"/>
            </p:cNvSpPr>
            <p:nvPr/>
          </p:nvSpPr>
          <p:spPr bwMode="auto">
            <a:xfrm>
              <a:off x="1858" y="1531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94" name="Rectangle 99"/>
            <p:cNvSpPr>
              <a:spLocks noChangeArrowheads="1"/>
            </p:cNvSpPr>
            <p:nvPr/>
          </p:nvSpPr>
          <p:spPr bwMode="auto">
            <a:xfrm>
              <a:off x="1865" y="1531"/>
              <a:ext cx="3621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95" name="Rectangle 100"/>
            <p:cNvSpPr>
              <a:spLocks noChangeArrowheads="1"/>
            </p:cNvSpPr>
            <p:nvPr/>
          </p:nvSpPr>
          <p:spPr bwMode="auto">
            <a:xfrm>
              <a:off x="5486" y="1531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96" name="Rectangle 101"/>
            <p:cNvSpPr>
              <a:spLocks noChangeArrowheads="1"/>
            </p:cNvSpPr>
            <p:nvPr/>
          </p:nvSpPr>
          <p:spPr bwMode="auto">
            <a:xfrm>
              <a:off x="5486" y="1531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97" name="Rectangle 102"/>
            <p:cNvSpPr>
              <a:spLocks noChangeArrowheads="1"/>
            </p:cNvSpPr>
            <p:nvPr/>
          </p:nvSpPr>
          <p:spPr bwMode="auto">
            <a:xfrm>
              <a:off x="1858" y="2024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98" name="Rectangle 103"/>
            <p:cNvSpPr>
              <a:spLocks noChangeArrowheads="1"/>
            </p:cNvSpPr>
            <p:nvPr/>
          </p:nvSpPr>
          <p:spPr bwMode="auto">
            <a:xfrm>
              <a:off x="1858" y="2024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799" name="Rectangle 104"/>
            <p:cNvSpPr>
              <a:spLocks noChangeArrowheads="1"/>
            </p:cNvSpPr>
            <p:nvPr/>
          </p:nvSpPr>
          <p:spPr bwMode="auto">
            <a:xfrm>
              <a:off x="1865" y="2024"/>
              <a:ext cx="3621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00" name="Rectangle 105"/>
            <p:cNvSpPr>
              <a:spLocks noChangeArrowheads="1"/>
            </p:cNvSpPr>
            <p:nvPr/>
          </p:nvSpPr>
          <p:spPr bwMode="auto">
            <a:xfrm>
              <a:off x="5486" y="2024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01" name="Rectangle 106"/>
            <p:cNvSpPr>
              <a:spLocks noChangeArrowheads="1"/>
            </p:cNvSpPr>
            <p:nvPr/>
          </p:nvSpPr>
          <p:spPr bwMode="auto">
            <a:xfrm>
              <a:off x="5486" y="2024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02" name="Rectangle 107"/>
            <p:cNvSpPr>
              <a:spLocks noChangeArrowheads="1"/>
            </p:cNvSpPr>
            <p:nvPr/>
          </p:nvSpPr>
          <p:spPr bwMode="auto">
            <a:xfrm>
              <a:off x="1858" y="1538"/>
              <a:ext cx="7" cy="486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03" name="Rectangle 108"/>
            <p:cNvSpPr>
              <a:spLocks noChangeArrowheads="1"/>
            </p:cNvSpPr>
            <p:nvPr/>
          </p:nvSpPr>
          <p:spPr bwMode="auto">
            <a:xfrm>
              <a:off x="5486" y="1538"/>
              <a:ext cx="7" cy="486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04" name="Rectangle 109"/>
            <p:cNvSpPr>
              <a:spLocks noChangeArrowheads="1"/>
            </p:cNvSpPr>
            <p:nvPr/>
          </p:nvSpPr>
          <p:spPr bwMode="auto">
            <a:xfrm>
              <a:off x="5497" y="1567"/>
              <a:ext cx="7" cy="468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05" name="Rectangle 110"/>
            <p:cNvSpPr>
              <a:spLocks noChangeArrowheads="1"/>
            </p:cNvSpPr>
            <p:nvPr/>
          </p:nvSpPr>
          <p:spPr bwMode="auto">
            <a:xfrm>
              <a:off x="809" y="2074"/>
              <a:ext cx="37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Precisa</a:t>
              </a:r>
              <a:endParaRPr lang="es-AR"/>
            </a:p>
          </p:txBody>
        </p:sp>
        <p:sp>
          <p:nvSpPr>
            <p:cNvPr id="23806" name="Rectangle 111"/>
            <p:cNvSpPr>
              <a:spLocks noChangeArrowheads="1"/>
            </p:cNvSpPr>
            <p:nvPr/>
          </p:nvSpPr>
          <p:spPr bwMode="auto">
            <a:xfrm>
              <a:off x="1175" y="2074"/>
              <a:ext cx="3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 </a:t>
              </a:r>
              <a:endParaRPr lang="es-AR"/>
            </a:p>
          </p:txBody>
        </p:sp>
        <p:sp>
          <p:nvSpPr>
            <p:cNvPr id="23807" name="Rectangle 112"/>
            <p:cNvSpPr>
              <a:spLocks noChangeArrowheads="1"/>
            </p:cNvSpPr>
            <p:nvPr/>
          </p:nvSpPr>
          <p:spPr bwMode="auto">
            <a:xfrm>
              <a:off x="1895" y="2074"/>
              <a:ext cx="338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Comparación de datos con el evento real. El grado de precisión </a:t>
              </a:r>
              <a:endParaRPr lang="es-AR"/>
            </a:p>
          </p:txBody>
        </p:sp>
        <p:sp>
          <p:nvSpPr>
            <p:cNvPr id="23808" name="Rectangle 113"/>
            <p:cNvSpPr>
              <a:spLocks noChangeArrowheads="1"/>
            </p:cNvSpPr>
            <p:nvPr/>
          </p:nvSpPr>
          <p:spPr bwMode="auto">
            <a:xfrm>
              <a:off x="1895" y="2217"/>
              <a:ext cx="185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necesario dependerá del contexto. </a:t>
              </a:r>
              <a:endParaRPr lang="es-AR"/>
            </a:p>
          </p:txBody>
        </p:sp>
        <p:sp>
          <p:nvSpPr>
            <p:cNvPr id="23809" name="Rectangle 114"/>
            <p:cNvSpPr>
              <a:spLocks noChangeArrowheads="1"/>
            </p:cNvSpPr>
            <p:nvPr/>
          </p:nvSpPr>
          <p:spPr bwMode="auto">
            <a:xfrm>
              <a:off x="3724" y="2217"/>
              <a:ext cx="3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 </a:t>
              </a:r>
              <a:endParaRPr lang="es-AR"/>
            </a:p>
          </p:txBody>
        </p:sp>
        <p:sp>
          <p:nvSpPr>
            <p:cNvPr id="23810" name="Rectangle 115"/>
            <p:cNvSpPr>
              <a:spLocks noChangeArrowheads="1"/>
            </p:cNvSpPr>
            <p:nvPr/>
          </p:nvSpPr>
          <p:spPr bwMode="auto">
            <a:xfrm>
              <a:off x="762" y="2035"/>
              <a:ext cx="7" cy="40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11" name="Rectangle 116"/>
            <p:cNvSpPr>
              <a:spLocks noChangeArrowheads="1"/>
            </p:cNvSpPr>
            <p:nvPr/>
          </p:nvSpPr>
          <p:spPr bwMode="auto">
            <a:xfrm>
              <a:off x="5497" y="2035"/>
              <a:ext cx="7" cy="40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12" name="Rectangle 117"/>
            <p:cNvSpPr>
              <a:spLocks noChangeArrowheads="1"/>
            </p:cNvSpPr>
            <p:nvPr/>
          </p:nvSpPr>
          <p:spPr bwMode="auto">
            <a:xfrm>
              <a:off x="773" y="2039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13" name="Rectangle 118"/>
            <p:cNvSpPr>
              <a:spLocks noChangeArrowheads="1"/>
            </p:cNvSpPr>
            <p:nvPr/>
          </p:nvSpPr>
          <p:spPr bwMode="auto">
            <a:xfrm>
              <a:off x="773" y="2039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14" name="Rectangle 119"/>
            <p:cNvSpPr>
              <a:spLocks noChangeArrowheads="1"/>
            </p:cNvSpPr>
            <p:nvPr/>
          </p:nvSpPr>
          <p:spPr bwMode="auto">
            <a:xfrm>
              <a:off x="780" y="2039"/>
              <a:ext cx="1064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15" name="Rectangle 120"/>
            <p:cNvSpPr>
              <a:spLocks noChangeArrowheads="1"/>
            </p:cNvSpPr>
            <p:nvPr/>
          </p:nvSpPr>
          <p:spPr bwMode="auto">
            <a:xfrm>
              <a:off x="1844" y="2039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16" name="Rectangle 121"/>
            <p:cNvSpPr>
              <a:spLocks noChangeArrowheads="1"/>
            </p:cNvSpPr>
            <p:nvPr/>
          </p:nvSpPr>
          <p:spPr bwMode="auto">
            <a:xfrm>
              <a:off x="1844" y="2039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17" name="Rectangle 122"/>
            <p:cNvSpPr>
              <a:spLocks noChangeArrowheads="1"/>
            </p:cNvSpPr>
            <p:nvPr/>
          </p:nvSpPr>
          <p:spPr bwMode="auto">
            <a:xfrm>
              <a:off x="773" y="2390"/>
              <a:ext cx="7" cy="8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18" name="Rectangle 123"/>
            <p:cNvSpPr>
              <a:spLocks noChangeArrowheads="1"/>
            </p:cNvSpPr>
            <p:nvPr/>
          </p:nvSpPr>
          <p:spPr bwMode="auto">
            <a:xfrm>
              <a:off x="773" y="2390"/>
              <a:ext cx="7" cy="8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19" name="Rectangle 124"/>
            <p:cNvSpPr>
              <a:spLocks noChangeArrowheads="1"/>
            </p:cNvSpPr>
            <p:nvPr/>
          </p:nvSpPr>
          <p:spPr bwMode="auto">
            <a:xfrm>
              <a:off x="780" y="2390"/>
              <a:ext cx="1064" cy="8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20" name="Rectangle 125"/>
            <p:cNvSpPr>
              <a:spLocks noChangeArrowheads="1"/>
            </p:cNvSpPr>
            <p:nvPr/>
          </p:nvSpPr>
          <p:spPr bwMode="auto">
            <a:xfrm>
              <a:off x="1844" y="2390"/>
              <a:ext cx="7" cy="8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21" name="Rectangle 126"/>
            <p:cNvSpPr>
              <a:spLocks noChangeArrowheads="1"/>
            </p:cNvSpPr>
            <p:nvPr/>
          </p:nvSpPr>
          <p:spPr bwMode="auto">
            <a:xfrm>
              <a:off x="1844" y="2390"/>
              <a:ext cx="7" cy="8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22" name="Rectangle 127"/>
            <p:cNvSpPr>
              <a:spLocks noChangeArrowheads="1"/>
            </p:cNvSpPr>
            <p:nvPr/>
          </p:nvSpPr>
          <p:spPr bwMode="auto">
            <a:xfrm>
              <a:off x="773" y="2046"/>
              <a:ext cx="7" cy="34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23" name="Rectangle 128"/>
            <p:cNvSpPr>
              <a:spLocks noChangeArrowheads="1"/>
            </p:cNvSpPr>
            <p:nvPr/>
          </p:nvSpPr>
          <p:spPr bwMode="auto">
            <a:xfrm>
              <a:off x="1844" y="2046"/>
              <a:ext cx="7" cy="344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24" name="Rectangle 129"/>
            <p:cNvSpPr>
              <a:spLocks noChangeArrowheads="1"/>
            </p:cNvSpPr>
            <p:nvPr/>
          </p:nvSpPr>
          <p:spPr bwMode="auto">
            <a:xfrm>
              <a:off x="762" y="2075"/>
              <a:ext cx="7" cy="326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25" name="Rectangle 130"/>
            <p:cNvSpPr>
              <a:spLocks noChangeArrowheads="1"/>
            </p:cNvSpPr>
            <p:nvPr/>
          </p:nvSpPr>
          <p:spPr bwMode="auto">
            <a:xfrm>
              <a:off x="1858" y="2039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26" name="Rectangle 131"/>
            <p:cNvSpPr>
              <a:spLocks noChangeArrowheads="1"/>
            </p:cNvSpPr>
            <p:nvPr/>
          </p:nvSpPr>
          <p:spPr bwMode="auto">
            <a:xfrm>
              <a:off x="1858" y="2039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27" name="Rectangle 132"/>
            <p:cNvSpPr>
              <a:spLocks noChangeArrowheads="1"/>
            </p:cNvSpPr>
            <p:nvPr/>
          </p:nvSpPr>
          <p:spPr bwMode="auto">
            <a:xfrm>
              <a:off x="1865" y="2039"/>
              <a:ext cx="3621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28" name="Rectangle 133"/>
            <p:cNvSpPr>
              <a:spLocks noChangeArrowheads="1"/>
            </p:cNvSpPr>
            <p:nvPr/>
          </p:nvSpPr>
          <p:spPr bwMode="auto">
            <a:xfrm>
              <a:off x="5486" y="2039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29" name="Rectangle 134"/>
            <p:cNvSpPr>
              <a:spLocks noChangeArrowheads="1"/>
            </p:cNvSpPr>
            <p:nvPr/>
          </p:nvSpPr>
          <p:spPr bwMode="auto">
            <a:xfrm>
              <a:off x="5486" y="2039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30" name="Rectangle 135"/>
            <p:cNvSpPr>
              <a:spLocks noChangeArrowheads="1"/>
            </p:cNvSpPr>
            <p:nvPr/>
          </p:nvSpPr>
          <p:spPr bwMode="auto">
            <a:xfrm>
              <a:off x="1858" y="2390"/>
              <a:ext cx="7" cy="8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31" name="Rectangle 136"/>
            <p:cNvSpPr>
              <a:spLocks noChangeArrowheads="1"/>
            </p:cNvSpPr>
            <p:nvPr/>
          </p:nvSpPr>
          <p:spPr bwMode="auto">
            <a:xfrm>
              <a:off x="1858" y="2390"/>
              <a:ext cx="7" cy="8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32" name="Rectangle 137"/>
            <p:cNvSpPr>
              <a:spLocks noChangeArrowheads="1"/>
            </p:cNvSpPr>
            <p:nvPr/>
          </p:nvSpPr>
          <p:spPr bwMode="auto">
            <a:xfrm>
              <a:off x="1865" y="2390"/>
              <a:ext cx="3621" cy="8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33" name="Rectangle 138"/>
            <p:cNvSpPr>
              <a:spLocks noChangeArrowheads="1"/>
            </p:cNvSpPr>
            <p:nvPr/>
          </p:nvSpPr>
          <p:spPr bwMode="auto">
            <a:xfrm>
              <a:off x="5486" y="2390"/>
              <a:ext cx="7" cy="8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34" name="Rectangle 139"/>
            <p:cNvSpPr>
              <a:spLocks noChangeArrowheads="1"/>
            </p:cNvSpPr>
            <p:nvPr/>
          </p:nvSpPr>
          <p:spPr bwMode="auto">
            <a:xfrm>
              <a:off x="5486" y="2390"/>
              <a:ext cx="7" cy="8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35" name="Rectangle 140"/>
            <p:cNvSpPr>
              <a:spLocks noChangeArrowheads="1"/>
            </p:cNvSpPr>
            <p:nvPr/>
          </p:nvSpPr>
          <p:spPr bwMode="auto">
            <a:xfrm>
              <a:off x="1858" y="2046"/>
              <a:ext cx="7" cy="34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36" name="Rectangle 141"/>
            <p:cNvSpPr>
              <a:spLocks noChangeArrowheads="1"/>
            </p:cNvSpPr>
            <p:nvPr/>
          </p:nvSpPr>
          <p:spPr bwMode="auto">
            <a:xfrm>
              <a:off x="5486" y="2046"/>
              <a:ext cx="7" cy="344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37" name="Rectangle 142"/>
            <p:cNvSpPr>
              <a:spLocks noChangeArrowheads="1"/>
            </p:cNvSpPr>
            <p:nvPr/>
          </p:nvSpPr>
          <p:spPr bwMode="auto">
            <a:xfrm>
              <a:off x="5497" y="2075"/>
              <a:ext cx="7" cy="326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38" name="Rectangle 143"/>
            <p:cNvSpPr>
              <a:spLocks noChangeArrowheads="1"/>
            </p:cNvSpPr>
            <p:nvPr/>
          </p:nvSpPr>
          <p:spPr bwMode="auto">
            <a:xfrm>
              <a:off x="809" y="2440"/>
              <a:ext cx="71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Comprensible</a:t>
              </a:r>
              <a:endParaRPr lang="es-AR"/>
            </a:p>
          </p:txBody>
        </p:sp>
        <p:sp>
          <p:nvSpPr>
            <p:cNvPr id="23839" name="Rectangle 144"/>
            <p:cNvSpPr>
              <a:spLocks noChangeArrowheads="1"/>
            </p:cNvSpPr>
            <p:nvPr/>
          </p:nvSpPr>
          <p:spPr bwMode="auto">
            <a:xfrm>
              <a:off x="1514" y="2440"/>
              <a:ext cx="3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 </a:t>
              </a:r>
              <a:endParaRPr lang="es-AR"/>
            </a:p>
          </p:txBody>
        </p:sp>
        <p:sp>
          <p:nvSpPr>
            <p:cNvPr id="23840" name="Rectangle 145"/>
            <p:cNvSpPr>
              <a:spLocks noChangeArrowheads="1"/>
            </p:cNvSpPr>
            <p:nvPr/>
          </p:nvSpPr>
          <p:spPr bwMode="auto">
            <a:xfrm>
              <a:off x="1895" y="2440"/>
              <a:ext cx="125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Clara sin ambigüedades</a:t>
              </a:r>
              <a:endParaRPr lang="es-AR"/>
            </a:p>
          </p:txBody>
        </p:sp>
        <p:sp>
          <p:nvSpPr>
            <p:cNvPr id="23841" name="Rectangle 146"/>
            <p:cNvSpPr>
              <a:spLocks noChangeArrowheads="1"/>
            </p:cNvSpPr>
            <p:nvPr/>
          </p:nvSpPr>
          <p:spPr bwMode="auto">
            <a:xfrm>
              <a:off x="3133" y="2440"/>
              <a:ext cx="3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 </a:t>
              </a:r>
              <a:endParaRPr lang="es-AR"/>
            </a:p>
          </p:txBody>
        </p:sp>
        <p:sp>
          <p:nvSpPr>
            <p:cNvPr id="23842" name="Rectangle 147"/>
            <p:cNvSpPr>
              <a:spLocks noChangeArrowheads="1"/>
            </p:cNvSpPr>
            <p:nvPr/>
          </p:nvSpPr>
          <p:spPr bwMode="auto">
            <a:xfrm>
              <a:off x="762" y="2401"/>
              <a:ext cx="7" cy="40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43" name="Rectangle 148"/>
            <p:cNvSpPr>
              <a:spLocks noChangeArrowheads="1"/>
            </p:cNvSpPr>
            <p:nvPr/>
          </p:nvSpPr>
          <p:spPr bwMode="auto">
            <a:xfrm>
              <a:off x="5497" y="2401"/>
              <a:ext cx="7" cy="40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44" name="Rectangle 149"/>
            <p:cNvSpPr>
              <a:spLocks noChangeArrowheads="1"/>
            </p:cNvSpPr>
            <p:nvPr/>
          </p:nvSpPr>
          <p:spPr bwMode="auto">
            <a:xfrm>
              <a:off x="773" y="2405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45" name="Rectangle 150"/>
            <p:cNvSpPr>
              <a:spLocks noChangeArrowheads="1"/>
            </p:cNvSpPr>
            <p:nvPr/>
          </p:nvSpPr>
          <p:spPr bwMode="auto">
            <a:xfrm>
              <a:off x="773" y="2405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46" name="Rectangle 151"/>
            <p:cNvSpPr>
              <a:spLocks noChangeArrowheads="1"/>
            </p:cNvSpPr>
            <p:nvPr/>
          </p:nvSpPr>
          <p:spPr bwMode="auto">
            <a:xfrm>
              <a:off x="780" y="2405"/>
              <a:ext cx="1064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47" name="Rectangle 152"/>
            <p:cNvSpPr>
              <a:spLocks noChangeArrowheads="1"/>
            </p:cNvSpPr>
            <p:nvPr/>
          </p:nvSpPr>
          <p:spPr bwMode="auto">
            <a:xfrm>
              <a:off x="1844" y="2405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48" name="Rectangle 153"/>
            <p:cNvSpPr>
              <a:spLocks noChangeArrowheads="1"/>
            </p:cNvSpPr>
            <p:nvPr/>
          </p:nvSpPr>
          <p:spPr bwMode="auto">
            <a:xfrm>
              <a:off x="1844" y="2405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49" name="Rectangle 154"/>
            <p:cNvSpPr>
              <a:spLocks noChangeArrowheads="1"/>
            </p:cNvSpPr>
            <p:nvPr/>
          </p:nvSpPr>
          <p:spPr bwMode="auto">
            <a:xfrm>
              <a:off x="773" y="2614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50" name="Rectangle 155"/>
            <p:cNvSpPr>
              <a:spLocks noChangeArrowheads="1"/>
            </p:cNvSpPr>
            <p:nvPr/>
          </p:nvSpPr>
          <p:spPr bwMode="auto">
            <a:xfrm>
              <a:off x="773" y="2614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51" name="Rectangle 156"/>
            <p:cNvSpPr>
              <a:spLocks noChangeArrowheads="1"/>
            </p:cNvSpPr>
            <p:nvPr/>
          </p:nvSpPr>
          <p:spPr bwMode="auto">
            <a:xfrm>
              <a:off x="780" y="2614"/>
              <a:ext cx="1064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52" name="Rectangle 157"/>
            <p:cNvSpPr>
              <a:spLocks noChangeArrowheads="1"/>
            </p:cNvSpPr>
            <p:nvPr/>
          </p:nvSpPr>
          <p:spPr bwMode="auto">
            <a:xfrm>
              <a:off x="1844" y="2614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53" name="Rectangle 158"/>
            <p:cNvSpPr>
              <a:spLocks noChangeArrowheads="1"/>
            </p:cNvSpPr>
            <p:nvPr/>
          </p:nvSpPr>
          <p:spPr bwMode="auto">
            <a:xfrm>
              <a:off x="1844" y="2614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54" name="Rectangle 159"/>
            <p:cNvSpPr>
              <a:spLocks noChangeArrowheads="1"/>
            </p:cNvSpPr>
            <p:nvPr/>
          </p:nvSpPr>
          <p:spPr bwMode="auto">
            <a:xfrm>
              <a:off x="773" y="2412"/>
              <a:ext cx="7" cy="202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55" name="Rectangle 160"/>
            <p:cNvSpPr>
              <a:spLocks noChangeArrowheads="1"/>
            </p:cNvSpPr>
            <p:nvPr/>
          </p:nvSpPr>
          <p:spPr bwMode="auto">
            <a:xfrm>
              <a:off x="1844" y="2412"/>
              <a:ext cx="7" cy="202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56" name="Rectangle 161"/>
            <p:cNvSpPr>
              <a:spLocks noChangeArrowheads="1"/>
            </p:cNvSpPr>
            <p:nvPr/>
          </p:nvSpPr>
          <p:spPr bwMode="auto">
            <a:xfrm>
              <a:off x="762" y="2441"/>
              <a:ext cx="7" cy="183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57" name="Rectangle 162"/>
            <p:cNvSpPr>
              <a:spLocks noChangeArrowheads="1"/>
            </p:cNvSpPr>
            <p:nvPr/>
          </p:nvSpPr>
          <p:spPr bwMode="auto">
            <a:xfrm>
              <a:off x="1858" y="2405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58" name="Rectangle 163"/>
            <p:cNvSpPr>
              <a:spLocks noChangeArrowheads="1"/>
            </p:cNvSpPr>
            <p:nvPr/>
          </p:nvSpPr>
          <p:spPr bwMode="auto">
            <a:xfrm>
              <a:off x="1858" y="2405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59" name="Rectangle 164"/>
            <p:cNvSpPr>
              <a:spLocks noChangeArrowheads="1"/>
            </p:cNvSpPr>
            <p:nvPr/>
          </p:nvSpPr>
          <p:spPr bwMode="auto">
            <a:xfrm>
              <a:off x="1865" y="2405"/>
              <a:ext cx="3621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60" name="Rectangle 165"/>
            <p:cNvSpPr>
              <a:spLocks noChangeArrowheads="1"/>
            </p:cNvSpPr>
            <p:nvPr/>
          </p:nvSpPr>
          <p:spPr bwMode="auto">
            <a:xfrm>
              <a:off x="5486" y="2405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61" name="Rectangle 166"/>
            <p:cNvSpPr>
              <a:spLocks noChangeArrowheads="1"/>
            </p:cNvSpPr>
            <p:nvPr/>
          </p:nvSpPr>
          <p:spPr bwMode="auto">
            <a:xfrm>
              <a:off x="5486" y="2405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62" name="Rectangle 167"/>
            <p:cNvSpPr>
              <a:spLocks noChangeArrowheads="1"/>
            </p:cNvSpPr>
            <p:nvPr/>
          </p:nvSpPr>
          <p:spPr bwMode="auto">
            <a:xfrm>
              <a:off x="1858" y="2614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63" name="Rectangle 168"/>
            <p:cNvSpPr>
              <a:spLocks noChangeArrowheads="1"/>
            </p:cNvSpPr>
            <p:nvPr/>
          </p:nvSpPr>
          <p:spPr bwMode="auto">
            <a:xfrm>
              <a:off x="1858" y="2614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64" name="Rectangle 169"/>
            <p:cNvSpPr>
              <a:spLocks noChangeArrowheads="1"/>
            </p:cNvSpPr>
            <p:nvPr/>
          </p:nvSpPr>
          <p:spPr bwMode="auto">
            <a:xfrm>
              <a:off x="1865" y="2614"/>
              <a:ext cx="3621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65" name="Rectangle 170"/>
            <p:cNvSpPr>
              <a:spLocks noChangeArrowheads="1"/>
            </p:cNvSpPr>
            <p:nvPr/>
          </p:nvSpPr>
          <p:spPr bwMode="auto">
            <a:xfrm>
              <a:off x="5486" y="2614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66" name="Rectangle 171"/>
            <p:cNvSpPr>
              <a:spLocks noChangeArrowheads="1"/>
            </p:cNvSpPr>
            <p:nvPr/>
          </p:nvSpPr>
          <p:spPr bwMode="auto">
            <a:xfrm>
              <a:off x="5486" y="2614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67" name="Rectangle 172"/>
            <p:cNvSpPr>
              <a:spLocks noChangeArrowheads="1"/>
            </p:cNvSpPr>
            <p:nvPr/>
          </p:nvSpPr>
          <p:spPr bwMode="auto">
            <a:xfrm>
              <a:off x="1858" y="2412"/>
              <a:ext cx="7" cy="202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68" name="Rectangle 173"/>
            <p:cNvSpPr>
              <a:spLocks noChangeArrowheads="1"/>
            </p:cNvSpPr>
            <p:nvPr/>
          </p:nvSpPr>
          <p:spPr bwMode="auto">
            <a:xfrm>
              <a:off x="5486" y="2412"/>
              <a:ext cx="7" cy="202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69" name="Rectangle 174"/>
            <p:cNvSpPr>
              <a:spLocks noChangeArrowheads="1"/>
            </p:cNvSpPr>
            <p:nvPr/>
          </p:nvSpPr>
          <p:spPr bwMode="auto">
            <a:xfrm>
              <a:off x="5497" y="2441"/>
              <a:ext cx="7" cy="183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70" name="Rectangle 175"/>
            <p:cNvSpPr>
              <a:spLocks noChangeArrowheads="1"/>
            </p:cNvSpPr>
            <p:nvPr/>
          </p:nvSpPr>
          <p:spPr bwMode="auto">
            <a:xfrm>
              <a:off x="809" y="2663"/>
              <a:ext cx="49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Imparcial</a:t>
              </a:r>
              <a:endParaRPr lang="es-AR"/>
            </a:p>
          </p:txBody>
        </p:sp>
        <p:sp>
          <p:nvSpPr>
            <p:cNvPr id="23871" name="Rectangle 176"/>
            <p:cNvSpPr>
              <a:spLocks noChangeArrowheads="1"/>
            </p:cNvSpPr>
            <p:nvPr/>
          </p:nvSpPr>
          <p:spPr bwMode="auto">
            <a:xfrm>
              <a:off x="1292" y="2663"/>
              <a:ext cx="3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 </a:t>
              </a:r>
              <a:endParaRPr lang="es-AR"/>
            </a:p>
          </p:txBody>
        </p:sp>
        <p:sp>
          <p:nvSpPr>
            <p:cNvPr id="23872" name="Rectangle 177"/>
            <p:cNvSpPr>
              <a:spLocks noChangeArrowheads="1"/>
            </p:cNvSpPr>
            <p:nvPr/>
          </p:nvSpPr>
          <p:spPr bwMode="auto">
            <a:xfrm>
              <a:off x="1895" y="2663"/>
              <a:ext cx="224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No puede ser alterada preconcebidamente</a:t>
              </a:r>
              <a:endParaRPr lang="es-AR"/>
            </a:p>
          </p:txBody>
        </p:sp>
        <p:sp>
          <p:nvSpPr>
            <p:cNvPr id="23873" name="Rectangle 178"/>
            <p:cNvSpPr>
              <a:spLocks noChangeArrowheads="1"/>
            </p:cNvSpPr>
            <p:nvPr/>
          </p:nvSpPr>
          <p:spPr bwMode="auto">
            <a:xfrm>
              <a:off x="4104" y="2663"/>
              <a:ext cx="3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469900" indent="-469900" eaLnBrk="1" hangingPunct="1"/>
              <a:r>
                <a:rPr lang="es-AR" sz="1500">
                  <a:solidFill>
                    <a:srgbClr val="000000"/>
                  </a:solidFill>
                </a:rPr>
                <a:t> </a:t>
              </a:r>
              <a:endParaRPr lang="es-AR"/>
            </a:p>
          </p:txBody>
        </p:sp>
        <p:sp>
          <p:nvSpPr>
            <p:cNvPr id="23874" name="Rectangle 179"/>
            <p:cNvSpPr>
              <a:spLocks noChangeArrowheads="1"/>
            </p:cNvSpPr>
            <p:nvPr/>
          </p:nvSpPr>
          <p:spPr bwMode="auto">
            <a:xfrm>
              <a:off x="762" y="2624"/>
              <a:ext cx="7" cy="40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75" name="Rectangle 180"/>
            <p:cNvSpPr>
              <a:spLocks noChangeArrowheads="1"/>
            </p:cNvSpPr>
            <p:nvPr/>
          </p:nvSpPr>
          <p:spPr bwMode="auto">
            <a:xfrm>
              <a:off x="5497" y="2624"/>
              <a:ext cx="7" cy="40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76" name="Rectangle 181"/>
            <p:cNvSpPr>
              <a:spLocks noChangeArrowheads="1"/>
            </p:cNvSpPr>
            <p:nvPr/>
          </p:nvSpPr>
          <p:spPr bwMode="auto">
            <a:xfrm>
              <a:off x="773" y="2628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77" name="Rectangle 182"/>
            <p:cNvSpPr>
              <a:spLocks noChangeArrowheads="1"/>
            </p:cNvSpPr>
            <p:nvPr/>
          </p:nvSpPr>
          <p:spPr bwMode="auto">
            <a:xfrm>
              <a:off x="773" y="2628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78" name="Rectangle 183"/>
            <p:cNvSpPr>
              <a:spLocks noChangeArrowheads="1"/>
            </p:cNvSpPr>
            <p:nvPr/>
          </p:nvSpPr>
          <p:spPr bwMode="auto">
            <a:xfrm>
              <a:off x="780" y="2628"/>
              <a:ext cx="1064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79" name="Rectangle 184"/>
            <p:cNvSpPr>
              <a:spLocks noChangeArrowheads="1"/>
            </p:cNvSpPr>
            <p:nvPr/>
          </p:nvSpPr>
          <p:spPr bwMode="auto">
            <a:xfrm>
              <a:off x="1844" y="2628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80" name="Rectangle 185"/>
            <p:cNvSpPr>
              <a:spLocks noChangeArrowheads="1"/>
            </p:cNvSpPr>
            <p:nvPr/>
          </p:nvSpPr>
          <p:spPr bwMode="auto">
            <a:xfrm>
              <a:off x="1844" y="2628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81" name="Rectangle 186"/>
            <p:cNvSpPr>
              <a:spLocks noChangeArrowheads="1"/>
            </p:cNvSpPr>
            <p:nvPr/>
          </p:nvSpPr>
          <p:spPr bwMode="auto">
            <a:xfrm>
              <a:off x="773" y="2837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82" name="Rectangle 187"/>
            <p:cNvSpPr>
              <a:spLocks noChangeArrowheads="1"/>
            </p:cNvSpPr>
            <p:nvPr/>
          </p:nvSpPr>
          <p:spPr bwMode="auto">
            <a:xfrm>
              <a:off x="773" y="2837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83" name="Rectangle 188"/>
            <p:cNvSpPr>
              <a:spLocks noChangeArrowheads="1"/>
            </p:cNvSpPr>
            <p:nvPr/>
          </p:nvSpPr>
          <p:spPr bwMode="auto">
            <a:xfrm>
              <a:off x="780" y="2837"/>
              <a:ext cx="1064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84" name="Rectangle 189"/>
            <p:cNvSpPr>
              <a:spLocks noChangeArrowheads="1"/>
            </p:cNvSpPr>
            <p:nvPr/>
          </p:nvSpPr>
          <p:spPr bwMode="auto">
            <a:xfrm>
              <a:off x="1844" y="2837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85" name="Rectangle 190"/>
            <p:cNvSpPr>
              <a:spLocks noChangeArrowheads="1"/>
            </p:cNvSpPr>
            <p:nvPr/>
          </p:nvSpPr>
          <p:spPr bwMode="auto">
            <a:xfrm>
              <a:off x="1844" y="2837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86" name="Rectangle 191"/>
            <p:cNvSpPr>
              <a:spLocks noChangeArrowheads="1"/>
            </p:cNvSpPr>
            <p:nvPr/>
          </p:nvSpPr>
          <p:spPr bwMode="auto">
            <a:xfrm>
              <a:off x="773" y="2635"/>
              <a:ext cx="7" cy="202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87" name="Rectangle 192"/>
            <p:cNvSpPr>
              <a:spLocks noChangeArrowheads="1"/>
            </p:cNvSpPr>
            <p:nvPr/>
          </p:nvSpPr>
          <p:spPr bwMode="auto">
            <a:xfrm>
              <a:off x="1844" y="2635"/>
              <a:ext cx="7" cy="202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88" name="Rectangle 193"/>
            <p:cNvSpPr>
              <a:spLocks noChangeArrowheads="1"/>
            </p:cNvSpPr>
            <p:nvPr/>
          </p:nvSpPr>
          <p:spPr bwMode="auto">
            <a:xfrm>
              <a:off x="762" y="2664"/>
              <a:ext cx="7" cy="183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89" name="Rectangle 194"/>
            <p:cNvSpPr>
              <a:spLocks noChangeArrowheads="1"/>
            </p:cNvSpPr>
            <p:nvPr/>
          </p:nvSpPr>
          <p:spPr bwMode="auto">
            <a:xfrm>
              <a:off x="1858" y="2628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90" name="Rectangle 195"/>
            <p:cNvSpPr>
              <a:spLocks noChangeArrowheads="1"/>
            </p:cNvSpPr>
            <p:nvPr/>
          </p:nvSpPr>
          <p:spPr bwMode="auto">
            <a:xfrm>
              <a:off x="1858" y="2628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91" name="Rectangle 196"/>
            <p:cNvSpPr>
              <a:spLocks noChangeArrowheads="1"/>
            </p:cNvSpPr>
            <p:nvPr/>
          </p:nvSpPr>
          <p:spPr bwMode="auto">
            <a:xfrm>
              <a:off x="1865" y="2628"/>
              <a:ext cx="3621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92" name="Rectangle 197"/>
            <p:cNvSpPr>
              <a:spLocks noChangeArrowheads="1"/>
            </p:cNvSpPr>
            <p:nvPr/>
          </p:nvSpPr>
          <p:spPr bwMode="auto">
            <a:xfrm>
              <a:off x="5486" y="2628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93" name="Rectangle 198"/>
            <p:cNvSpPr>
              <a:spLocks noChangeArrowheads="1"/>
            </p:cNvSpPr>
            <p:nvPr/>
          </p:nvSpPr>
          <p:spPr bwMode="auto">
            <a:xfrm>
              <a:off x="5486" y="2628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94" name="Rectangle 199"/>
            <p:cNvSpPr>
              <a:spLocks noChangeArrowheads="1"/>
            </p:cNvSpPr>
            <p:nvPr/>
          </p:nvSpPr>
          <p:spPr bwMode="auto">
            <a:xfrm>
              <a:off x="1858" y="2837"/>
              <a:ext cx="7" cy="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95" name="Rectangle 200"/>
            <p:cNvSpPr>
              <a:spLocks noChangeArrowheads="1"/>
            </p:cNvSpPr>
            <p:nvPr/>
          </p:nvSpPr>
          <p:spPr bwMode="auto">
            <a:xfrm>
              <a:off x="1858" y="2837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96" name="Rectangle 201"/>
            <p:cNvSpPr>
              <a:spLocks noChangeArrowheads="1"/>
            </p:cNvSpPr>
            <p:nvPr/>
          </p:nvSpPr>
          <p:spPr bwMode="auto">
            <a:xfrm>
              <a:off x="1865" y="2837"/>
              <a:ext cx="3621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97" name="Rectangle 202"/>
            <p:cNvSpPr>
              <a:spLocks noChangeArrowheads="1"/>
            </p:cNvSpPr>
            <p:nvPr/>
          </p:nvSpPr>
          <p:spPr bwMode="auto">
            <a:xfrm>
              <a:off x="5486" y="2837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98" name="Rectangle 203"/>
            <p:cNvSpPr>
              <a:spLocks noChangeArrowheads="1"/>
            </p:cNvSpPr>
            <p:nvPr/>
          </p:nvSpPr>
          <p:spPr bwMode="auto">
            <a:xfrm>
              <a:off x="5486" y="2837"/>
              <a:ext cx="7" cy="7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899" name="Rectangle 204"/>
            <p:cNvSpPr>
              <a:spLocks noChangeArrowheads="1"/>
            </p:cNvSpPr>
            <p:nvPr/>
          </p:nvSpPr>
          <p:spPr bwMode="auto">
            <a:xfrm>
              <a:off x="1858" y="2635"/>
              <a:ext cx="7" cy="202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  <p:sp>
          <p:nvSpPr>
            <p:cNvPr id="23900" name="Rectangle 205"/>
            <p:cNvSpPr>
              <a:spLocks noChangeArrowheads="1"/>
            </p:cNvSpPr>
            <p:nvPr/>
          </p:nvSpPr>
          <p:spPr bwMode="auto">
            <a:xfrm>
              <a:off x="5486" y="2635"/>
              <a:ext cx="7" cy="202"/>
            </a:xfrm>
            <a:prstGeom prst="rect">
              <a:avLst/>
            </a:prstGeom>
            <a:solidFill>
              <a:srgbClr val="D4D0C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69900" indent="-469900" eaLnBrk="1" hangingPunct="1"/>
              <a:endParaRPr lang="es-ES"/>
            </a:p>
          </p:txBody>
        </p:sp>
      </p:grpSp>
      <p:sp>
        <p:nvSpPr>
          <p:cNvPr id="23558" name="Rectangle 206"/>
          <p:cNvSpPr>
            <a:spLocks noChangeArrowheads="1"/>
          </p:cNvSpPr>
          <p:nvPr/>
        </p:nvSpPr>
        <p:spPr bwMode="auto">
          <a:xfrm>
            <a:off x="8726488" y="4229100"/>
            <a:ext cx="11112" cy="290513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59" name="Rectangle 207"/>
          <p:cNvSpPr>
            <a:spLocks noChangeArrowheads="1"/>
          </p:cNvSpPr>
          <p:nvPr/>
        </p:nvSpPr>
        <p:spPr bwMode="auto">
          <a:xfrm>
            <a:off x="1284288" y="4583113"/>
            <a:ext cx="9985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Confiable o </a:t>
            </a:r>
            <a:endParaRPr lang="es-AR"/>
          </a:p>
        </p:txBody>
      </p:sp>
      <p:sp>
        <p:nvSpPr>
          <p:cNvPr id="23560" name="Rectangle 208"/>
          <p:cNvSpPr>
            <a:spLocks noChangeArrowheads="1"/>
          </p:cNvSpPr>
          <p:nvPr/>
        </p:nvSpPr>
        <p:spPr bwMode="auto">
          <a:xfrm>
            <a:off x="1284288" y="4808538"/>
            <a:ext cx="844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verificable</a:t>
            </a:r>
            <a:endParaRPr lang="es-AR"/>
          </a:p>
        </p:txBody>
      </p:sp>
      <p:sp>
        <p:nvSpPr>
          <p:cNvPr id="23561" name="Rectangle 209"/>
          <p:cNvSpPr>
            <a:spLocks noChangeArrowheads="1"/>
          </p:cNvSpPr>
          <p:nvPr/>
        </p:nvSpPr>
        <p:spPr bwMode="auto">
          <a:xfrm>
            <a:off x="2120900" y="4808538"/>
            <a:ext cx="60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 </a:t>
            </a:r>
            <a:endParaRPr lang="es-AR"/>
          </a:p>
        </p:txBody>
      </p:sp>
      <p:sp>
        <p:nvSpPr>
          <p:cNvPr id="23562" name="Rectangle 210"/>
          <p:cNvSpPr>
            <a:spLocks noChangeArrowheads="1"/>
          </p:cNvSpPr>
          <p:nvPr/>
        </p:nvSpPr>
        <p:spPr bwMode="auto">
          <a:xfrm>
            <a:off x="3008313" y="4583113"/>
            <a:ext cx="57483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Debe provenir de fuentes fidedignas. Varias personas pueden llegar </a:t>
            </a:r>
            <a:endParaRPr lang="es-AR"/>
          </a:p>
        </p:txBody>
      </p:sp>
      <p:sp>
        <p:nvSpPr>
          <p:cNvPr id="23563" name="Rectangle 211"/>
          <p:cNvSpPr>
            <a:spLocks noChangeArrowheads="1"/>
          </p:cNvSpPr>
          <p:nvPr/>
        </p:nvSpPr>
        <p:spPr bwMode="auto">
          <a:xfrm>
            <a:off x="3008313" y="4808538"/>
            <a:ext cx="18446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a la misma conclusión</a:t>
            </a:r>
            <a:endParaRPr lang="es-AR"/>
          </a:p>
        </p:txBody>
      </p:sp>
      <p:sp>
        <p:nvSpPr>
          <p:cNvPr id="23564" name="Rectangle 212"/>
          <p:cNvSpPr>
            <a:spLocks noChangeArrowheads="1"/>
          </p:cNvSpPr>
          <p:nvPr/>
        </p:nvSpPr>
        <p:spPr bwMode="auto">
          <a:xfrm>
            <a:off x="4821238" y="4808538"/>
            <a:ext cx="60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 </a:t>
            </a:r>
            <a:endParaRPr lang="es-AR"/>
          </a:p>
        </p:txBody>
      </p:sp>
      <p:sp>
        <p:nvSpPr>
          <p:cNvPr id="23565" name="Rectangle 213"/>
          <p:cNvSpPr>
            <a:spLocks noChangeArrowheads="1"/>
          </p:cNvSpPr>
          <p:nvPr/>
        </p:nvSpPr>
        <p:spPr bwMode="auto">
          <a:xfrm>
            <a:off x="1209675" y="4519613"/>
            <a:ext cx="11113" cy="65087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66" name="Rectangle 214"/>
          <p:cNvSpPr>
            <a:spLocks noChangeArrowheads="1"/>
          </p:cNvSpPr>
          <p:nvPr/>
        </p:nvSpPr>
        <p:spPr bwMode="auto">
          <a:xfrm>
            <a:off x="8726488" y="4519613"/>
            <a:ext cx="11112" cy="65087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67" name="Rectangle 215"/>
          <p:cNvSpPr>
            <a:spLocks noChangeArrowheads="1"/>
          </p:cNvSpPr>
          <p:nvPr/>
        </p:nvSpPr>
        <p:spPr bwMode="auto">
          <a:xfrm>
            <a:off x="1227138" y="4525963"/>
            <a:ext cx="11112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68" name="Rectangle 216"/>
          <p:cNvSpPr>
            <a:spLocks noChangeArrowheads="1"/>
          </p:cNvSpPr>
          <p:nvPr/>
        </p:nvSpPr>
        <p:spPr bwMode="auto">
          <a:xfrm>
            <a:off x="1227138" y="4525963"/>
            <a:ext cx="11112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69" name="Rectangle 217"/>
          <p:cNvSpPr>
            <a:spLocks noChangeArrowheads="1"/>
          </p:cNvSpPr>
          <p:nvPr/>
        </p:nvSpPr>
        <p:spPr bwMode="auto">
          <a:xfrm>
            <a:off x="1238250" y="4525963"/>
            <a:ext cx="1689100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70" name="Rectangle 218"/>
          <p:cNvSpPr>
            <a:spLocks noChangeArrowheads="1"/>
          </p:cNvSpPr>
          <p:nvPr/>
        </p:nvSpPr>
        <p:spPr bwMode="auto">
          <a:xfrm>
            <a:off x="2927350" y="4525963"/>
            <a:ext cx="11113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71" name="Rectangle 219"/>
          <p:cNvSpPr>
            <a:spLocks noChangeArrowheads="1"/>
          </p:cNvSpPr>
          <p:nvPr/>
        </p:nvSpPr>
        <p:spPr bwMode="auto">
          <a:xfrm>
            <a:off x="2927350" y="4525963"/>
            <a:ext cx="11113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72" name="Rectangle 220"/>
          <p:cNvSpPr>
            <a:spLocks noChangeArrowheads="1"/>
          </p:cNvSpPr>
          <p:nvPr/>
        </p:nvSpPr>
        <p:spPr bwMode="auto">
          <a:xfrm>
            <a:off x="1227138" y="5084763"/>
            <a:ext cx="11112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73" name="Rectangle 221"/>
          <p:cNvSpPr>
            <a:spLocks noChangeArrowheads="1"/>
          </p:cNvSpPr>
          <p:nvPr/>
        </p:nvSpPr>
        <p:spPr bwMode="auto">
          <a:xfrm>
            <a:off x="1227138" y="5084763"/>
            <a:ext cx="11112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74" name="Rectangle 222"/>
          <p:cNvSpPr>
            <a:spLocks noChangeArrowheads="1"/>
          </p:cNvSpPr>
          <p:nvPr/>
        </p:nvSpPr>
        <p:spPr bwMode="auto">
          <a:xfrm>
            <a:off x="1238250" y="5084763"/>
            <a:ext cx="1689100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75" name="Rectangle 223"/>
          <p:cNvSpPr>
            <a:spLocks noChangeArrowheads="1"/>
          </p:cNvSpPr>
          <p:nvPr/>
        </p:nvSpPr>
        <p:spPr bwMode="auto">
          <a:xfrm>
            <a:off x="2927350" y="5084763"/>
            <a:ext cx="11113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76" name="Rectangle 224"/>
          <p:cNvSpPr>
            <a:spLocks noChangeArrowheads="1"/>
          </p:cNvSpPr>
          <p:nvPr/>
        </p:nvSpPr>
        <p:spPr bwMode="auto">
          <a:xfrm>
            <a:off x="2927350" y="5084763"/>
            <a:ext cx="11113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77" name="Rectangle 225"/>
          <p:cNvSpPr>
            <a:spLocks noChangeArrowheads="1"/>
          </p:cNvSpPr>
          <p:nvPr/>
        </p:nvSpPr>
        <p:spPr bwMode="auto">
          <a:xfrm>
            <a:off x="1227138" y="4537075"/>
            <a:ext cx="11112" cy="547688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78" name="Rectangle 226"/>
          <p:cNvSpPr>
            <a:spLocks noChangeArrowheads="1"/>
          </p:cNvSpPr>
          <p:nvPr/>
        </p:nvSpPr>
        <p:spPr bwMode="auto">
          <a:xfrm>
            <a:off x="2927350" y="4537075"/>
            <a:ext cx="11113" cy="547688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79" name="Rectangle 227"/>
          <p:cNvSpPr>
            <a:spLocks noChangeArrowheads="1"/>
          </p:cNvSpPr>
          <p:nvPr/>
        </p:nvSpPr>
        <p:spPr bwMode="auto">
          <a:xfrm>
            <a:off x="1209675" y="4584700"/>
            <a:ext cx="11113" cy="517525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80" name="Rectangle 228"/>
          <p:cNvSpPr>
            <a:spLocks noChangeArrowheads="1"/>
          </p:cNvSpPr>
          <p:nvPr/>
        </p:nvSpPr>
        <p:spPr bwMode="auto">
          <a:xfrm>
            <a:off x="2949575" y="4525963"/>
            <a:ext cx="11113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81" name="Rectangle 229"/>
          <p:cNvSpPr>
            <a:spLocks noChangeArrowheads="1"/>
          </p:cNvSpPr>
          <p:nvPr/>
        </p:nvSpPr>
        <p:spPr bwMode="auto">
          <a:xfrm>
            <a:off x="2949575" y="4525963"/>
            <a:ext cx="11113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82" name="Rectangle 230"/>
          <p:cNvSpPr>
            <a:spLocks noChangeArrowheads="1"/>
          </p:cNvSpPr>
          <p:nvPr/>
        </p:nvSpPr>
        <p:spPr bwMode="auto">
          <a:xfrm>
            <a:off x="2960688" y="4525963"/>
            <a:ext cx="5748337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83" name="Rectangle 231"/>
          <p:cNvSpPr>
            <a:spLocks noChangeArrowheads="1"/>
          </p:cNvSpPr>
          <p:nvPr/>
        </p:nvSpPr>
        <p:spPr bwMode="auto">
          <a:xfrm>
            <a:off x="8709025" y="4525963"/>
            <a:ext cx="11113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84" name="Rectangle 232"/>
          <p:cNvSpPr>
            <a:spLocks noChangeArrowheads="1"/>
          </p:cNvSpPr>
          <p:nvPr/>
        </p:nvSpPr>
        <p:spPr bwMode="auto">
          <a:xfrm>
            <a:off x="8709025" y="4525963"/>
            <a:ext cx="11113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85" name="Rectangle 233"/>
          <p:cNvSpPr>
            <a:spLocks noChangeArrowheads="1"/>
          </p:cNvSpPr>
          <p:nvPr/>
        </p:nvSpPr>
        <p:spPr bwMode="auto">
          <a:xfrm>
            <a:off x="2949575" y="5084763"/>
            <a:ext cx="11113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86" name="Rectangle 234"/>
          <p:cNvSpPr>
            <a:spLocks noChangeArrowheads="1"/>
          </p:cNvSpPr>
          <p:nvPr/>
        </p:nvSpPr>
        <p:spPr bwMode="auto">
          <a:xfrm>
            <a:off x="2949575" y="5084763"/>
            <a:ext cx="11113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87" name="Rectangle 235"/>
          <p:cNvSpPr>
            <a:spLocks noChangeArrowheads="1"/>
          </p:cNvSpPr>
          <p:nvPr/>
        </p:nvSpPr>
        <p:spPr bwMode="auto">
          <a:xfrm>
            <a:off x="2960688" y="5084763"/>
            <a:ext cx="5748337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88" name="Rectangle 236"/>
          <p:cNvSpPr>
            <a:spLocks noChangeArrowheads="1"/>
          </p:cNvSpPr>
          <p:nvPr/>
        </p:nvSpPr>
        <p:spPr bwMode="auto">
          <a:xfrm>
            <a:off x="8709025" y="5084763"/>
            <a:ext cx="11113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89" name="Rectangle 237"/>
          <p:cNvSpPr>
            <a:spLocks noChangeArrowheads="1"/>
          </p:cNvSpPr>
          <p:nvPr/>
        </p:nvSpPr>
        <p:spPr bwMode="auto">
          <a:xfrm>
            <a:off x="8709025" y="5084763"/>
            <a:ext cx="11113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90" name="Rectangle 238"/>
          <p:cNvSpPr>
            <a:spLocks noChangeArrowheads="1"/>
          </p:cNvSpPr>
          <p:nvPr/>
        </p:nvSpPr>
        <p:spPr bwMode="auto">
          <a:xfrm>
            <a:off x="2949575" y="4537075"/>
            <a:ext cx="11113" cy="547688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91" name="Rectangle 239"/>
          <p:cNvSpPr>
            <a:spLocks noChangeArrowheads="1"/>
          </p:cNvSpPr>
          <p:nvPr/>
        </p:nvSpPr>
        <p:spPr bwMode="auto">
          <a:xfrm>
            <a:off x="8709025" y="4537075"/>
            <a:ext cx="11113" cy="547688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92" name="Rectangle 240"/>
          <p:cNvSpPr>
            <a:spLocks noChangeArrowheads="1"/>
          </p:cNvSpPr>
          <p:nvPr/>
        </p:nvSpPr>
        <p:spPr bwMode="auto">
          <a:xfrm>
            <a:off x="8726488" y="4584700"/>
            <a:ext cx="11112" cy="517525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93" name="Rectangle 241"/>
          <p:cNvSpPr>
            <a:spLocks noChangeArrowheads="1"/>
          </p:cNvSpPr>
          <p:nvPr/>
        </p:nvSpPr>
        <p:spPr bwMode="auto">
          <a:xfrm>
            <a:off x="1284288" y="5164138"/>
            <a:ext cx="9969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Manipulable</a:t>
            </a:r>
            <a:endParaRPr lang="es-AR"/>
          </a:p>
        </p:txBody>
      </p:sp>
      <p:sp>
        <p:nvSpPr>
          <p:cNvPr id="23594" name="Rectangle 242"/>
          <p:cNvSpPr>
            <a:spLocks noChangeArrowheads="1"/>
          </p:cNvSpPr>
          <p:nvPr/>
        </p:nvSpPr>
        <p:spPr bwMode="auto">
          <a:xfrm>
            <a:off x="2268538" y="5164138"/>
            <a:ext cx="60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 </a:t>
            </a:r>
            <a:endParaRPr lang="es-AR"/>
          </a:p>
        </p:txBody>
      </p:sp>
      <p:sp>
        <p:nvSpPr>
          <p:cNvPr id="23595" name="Rectangle 243"/>
          <p:cNvSpPr>
            <a:spLocks noChangeArrowheads="1"/>
          </p:cNvSpPr>
          <p:nvPr/>
        </p:nvSpPr>
        <p:spPr bwMode="auto">
          <a:xfrm>
            <a:off x="3008313" y="5164138"/>
            <a:ext cx="433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Debe</a:t>
            </a:r>
            <a:endParaRPr lang="es-AR"/>
          </a:p>
        </p:txBody>
      </p:sp>
      <p:sp>
        <p:nvSpPr>
          <p:cNvPr id="23596" name="Rectangle 244"/>
          <p:cNvSpPr>
            <a:spLocks noChangeArrowheads="1"/>
          </p:cNvSpPr>
          <p:nvPr/>
        </p:nvSpPr>
        <p:spPr bwMode="auto">
          <a:xfrm>
            <a:off x="3436938" y="5164138"/>
            <a:ext cx="2914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 ser fácil de procesar e interpretar.</a:t>
            </a:r>
            <a:endParaRPr lang="es-AR"/>
          </a:p>
        </p:txBody>
      </p:sp>
      <p:sp>
        <p:nvSpPr>
          <p:cNvPr id="23597" name="Rectangle 245"/>
          <p:cNvSpPr>
            <a:spLocks noChangeArrowheads="1"/>
          </p:cNvSpPr>
          <p:nvPr/>
        </p:nvSpPr>
        <p:spPr bwMode="auto">
          <a:xfrm>
            <a:off x="6303963" y="5164138"/>
            <a:ext cx="60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 </a:t>
            </a:r>
            <a:endParaRPr lang="es-AR"/>
          </a:p>
        </p:txBody>
      </p:sp>
      <p:sp>
        <p:nvSpPr>
          <p:cNvPr id="23598" name="Rectangle 246"/>
          <p:cNvSpPr>
            <a:spLocks noChangeArrowheads="1"/>
          </p:cNvSpPr>
          <p:nvPr/>
        </p:nvSpPr>
        <p:spPr bwMode="auto">
          <a:xfrm>
            <a:off x="1209675" y="5102225"/>
            <a:ext cx="11113" cy="63500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599" name="Rectangle 247"/>
          <p:cNvSpPr>
            <a:spLocks noChangeArrowheads="1"/>
          </p:cNvSpPr>
          <p:nvPr/>
        </p:nvSpPr>
        <p:spPr bwMode="auto">
          <a:xfrm>
            <a:off x="8726488" y="5102225"/>
            <a:ext cx="11112" cy="635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00" name="Rectangle 248"/>
          <p:cNvSpPr>
            <a:spLocks noChangeArrowheads="1"/>
          </p:cNvSpPr>
          <p:nvPr/>
        </p:nvSpPr>
        <p:spPr bwMode="auto">
          <a:xfrm>
            <a:off x="1227138" y="5106988"/>
            <a:ext cx="11112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01" name="Rectangle 249"/>
          <p:cNvSpPr>
            <a:spLocks noChangeArrowheads="1"/>
          </p:cNvSpPr>
          <p:nvPr/>
        </p:nvSpPr>
        <p:spPr bwMode="auto">
          <a:xfrm>
            <a:off x="1227138" y="5106988"/>
            <a:ext cx="11112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02" name="Rectangle 250"/>
          <p:cNvSpPr>
            <a:spLocks noChangeArrowheads="1"/>
          </p:cNvSpPr>
          <p:nvPr/>
        </p:nvSpPr>
        <p:spPr bwMode="auto">
          <a:xfrm>
            <a:off x="1238250" y="5106988"/>
            <a:ext cx="1689100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03" name="Rectangle 251"/>
          <p:cNvSpPr>
            <a:spLocks noChangeArrowheads="1"/>
          </p:cNvSpPr>
          <p:nvPr/>
        </p:nvSpPr>
        <p:spPr bwMode="auto">
          <a:xfrm>
            <a:off x="2927350" y="5106988"/>
            <a:ext cx="11113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04" name="Rectangle 252"/>
          <p:cNvSpPr>
            <a:spLocks noChangeArrowheads="1"/>
          </p:cNvSpPr>
          <p:nvPr/>
        </p:nvSpPr>
        <p:spPr bwMode="auto">
          <a:xfrm>
            <a:off x="2927350" y="5106988"/>
            <a:ext cx="11113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05" name="Rectangle 253"/>
          <p:cNvSpPr>
            <a:spLocks noChangeArrowheads="1"/>
          </p:cNvSpPr>
          <p:nvPr/>
        </p:nvSpPr>
        <p:spPr bwMode="auto">
          <a:xfrm>
            <a:off x="1227138" y="5438775"/>
            <a:ext cx="11112" cy="11113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06" name="Rectangle 254"/>
          <p:cNvSpPr>
            <a:spLocks noChangeArrowheads="1"/>
          </p:cNvSpPr>
          <p:nvPr/>
        </p:nvSpPr>
        <p:spPr bwMode="auto">
          <a:xfrm>
            <a:off x="1227138" y="5438775"/>
            <a:ext cx="11112" cy="11113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07" name="Rectangle 255"/>
          <p:cNvSpPr>
            <a:spLocks noChangeArrowheads="1"/>
          </p:cNvSpPr>
          <p:nvPr/>
        </p:nvSpPr>
        <p:spPr bwMode="auto">
          <a:xfrm>
            <a:off x="1238250" y="5438775"/>
            <a:ext cx="1689100" cy="11113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08" name="Rectangle 256"/>
          <p:cNvSpPr>
            <a:spLocks noChangeArrowheads="1"/>
          </p:cNvSpPr>
          <p:nvPr/>
        </p:nvSpPr>
        <p:spPr bwMode="auto">
          <a:xfrm>
            <a:off x="2927350" y="5438775"/>
            <a:ext cx="11113" cy="11113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09" name="Rectangle 257"/>
          <p:cNvSpPr>
            <a:spLocks noChangeArrowheads="1"/>
          </p:cNvSpPr>
          <p:nvPr/>
        </p:nvSpPr>
        <p:spPr bwMode="auto">
          <a:xfrm>
            <a:off x="2927350" y="5438775"/>
            <a:ext cx="11113" cy="11113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10" name="Rectangle 258"/>
          <p:cNvSpPr>
            <a:spLocks noChangeArrowheads="1"/>
          </p:cNvSpPr>
          <p:nvPr/>
        </p:nvSpPr>
        <p:spPr bwMode="auto">
          <a:xfrm>
            <a:off x="1227138" y="5118100"/>
            <a:ext cx="11112" cy="320675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11" name="Rectangle 259"/>
          <p:cNvSpPr>
            <a:spLocks noChangeArrowheads="1"/>
          </p:cNvSpPr>
          <p:nvPr/>
        </p:nvSpPr>
        <p:spPr bwMode="auto">
          <a:xfrm>
            <a:off x="2927350" y="5118100"/>
            <a:ext cx="11113" cy="320675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12" name="Rectangle 260"/>
          <p:cNvSpPr>
            <a:spLocks noChangeArrowheads="1"/>
          </p:cNvSpPr>
          <p:nvPr/>
        </p:nvSpPr>
        <p:spPr bwMode="auto">
          <a:xfrm>
            <a:off x="1209675" y="5165725"/>
            <a:ext cx="11113" cy="290513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13" name="Rectangle 261"/>
          <p:cNvSpPr>
            <a:spLocks noChangeArrowheads="1"/>
          </p:cNvSpPr>
          <p:nvPr/>
        </p:nvSpPr>
        <p:spPr bwMode="auto">
          <a:xfrm>
            <a:off x="2949575" y="5106988"/>
            <a:ext cx="11113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14" name="Rectangle 262"/>
          <p:cNvSpPr>
            <a:spLocks noChangeArrowheads="1"/>
          </p:cNvSpPr>
          <p:nvPr/>
        </p:nvSpPr>
        <p:spPr bwMode="auto">
          <a:xfrm>
            <a:off x="2949575" y="5106988"/>
            <a:ext cx="11113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15" name="Rectangle 263"/>
          <p:cNvSpPr>
            <a:spLocks noChangeArrowheads="1"/>
          </p:cNvSpPr>
          <p:nvPr/>
        </p:nvSpPr>
        <p:spPr bwMode="auto">
          <a:xfrm>
            <a:off x="2960688" y="5106988"/>
            <a:ext cx="5748337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16" name="Rectangle 264"/>
          <p:cNvSpPr>
            <a:spLocks noChangeArrowheads="1"/>
          </p:cNvSpPr>
          <p:nvPr/>
        </p:nvSpPr>
        <p:spPr bwMode="auto">
          <a:xfrm>
            <a:off x="8709025" y="5106988"/>
            <a:ext cx="11113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17" name="Rectangle 265"/>
          <p:cNvSpPr>
            <a:spLocks noChangeArrowheads="1"/>
          </p:cNvSpPr>
          <p:nvPr/>
        </p:nvSpPr>
        <p:spPr bwMode="auto">
          <a:xfrm>
            <a:off x="8709025" y="5106988"/>
            <a:ext cx="11113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18" name="Rectangle 266"/>
          <p:cNvSpPr>
            <a:spLocks noChangeArrowheads="1"/>
          </p:cNvSpPr>
          <p:nvPr/>
        </p:nvSpPr>
        <p:spPr bwMode="auto">
          <a:xfrm>
            <a:off x="2949575" y="5438775"/>
            <a:ext cx="11113" cy="11113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19" name="Rectangle 267"/>
          <p:cNvSpPr>
            <a:spLocks noChangeArrowheads="1"/>
          </p:cNvSpPr>
          <p:nvPr/>
        </p:nvSpPr>
        <p:spPr bwMode="auto">
          <a:xfrm>
            <a:off x="2949575" y="5438775"/>
            <a:ext cx="11113" cy="11113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20" name="Rectangle 268"/>
          <p:cNvSpPr>
            <a:spLocks noChangeArrowheads="1"/>
          </p:cNvSpPr>
          <p:nvPr/>
        </p:nvSpPr>
        <p:spPr bwMode="auto">
          <a:xfrm>
            <a:off x="2960688" y="5438775"/>
            <a:ext cx="5748337" cy="11113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21" name="Rectangle 269"/>
          <p:cNvSpPr>
            <a:spLocks noChangeArrowheads="1"/>
          </p:cNvSpPr>
          <p:nvPr/>
        </p:nvSpPr>
        <p:spPr bwMode="auto">
          <a:xfrm>
            <a:off x="8709025" y="5438775"/>
            <a:ext cx="11113" cy="11113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22" name="Rectangle 270"/>
          <p:cNvSpPr>
            <a:spLocks noChangeArrowheads="1"/>
          </p:cNvSpPr>
          <p:nvPr/>
        </p:nvSpPr>
        <p:spPr bwMode="auto">
          <a:xfrm>
            <a:off x="8709025" y="5438775"/>
            <a:ext cx="11113" cy="11113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23" name="Rectangle 271"/>
          <p:cNvSpPr>
            <a:spLocks noChangeArrowheads="1"/>
          </p:cNvSpPr>
          <p:nvPr/>
        </p:nvSpPr>
        <p:spPr bwMode="auto">
          <a:xfrm>
            <a:off x="2949575" y="5118100"/>
            <a:ext cx="11113" cy="320675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24" name="Rectangle 272"/>
          <p:cNvSpPr>
            <a:spLocks noChangeArrowheads="1"/>
          </p:cNvSpPr>
          <p:nvPr/>
        </p:nvSpPr>
        <p:spPr bwMode="auto">
          <a:xfrm>
            <a:off x="8709025" y="5118100"/>
            <a:ext cx="11113" cy="320675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25" name="Rectangle 273"/>
          <p:cNvSpPr>
            <a:spLocks noChangeArrowheads="1"/>
          </p:cNvSpPr>
          <p:nvPr/>
        </p:nvSpPr>
        <p:spPr bwMode="auto">
          <a:xfrm>
            <a:off x="8726488" y="5165725"/>
            <a:ext cx="11112" cy="290513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26" name="Rectangle 274"/>
          <p:cNvSpPr>
            <a:spLocks noChangeArrowheads="1"/>
          </p:cNvSpPr>
          <p:nvPr/>
        </p:nvSpPr>
        <p:spPr bwMode="auto">
          <a:xfrm>
            <a:off x="1284288" y="5518150"/>
            <a:ext cx="10715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Cuantificable</a:t>
            </a:r>
            <a:endParaRPr lang="es-AR"/>
          </a:p>
        </p:txBody>
      </p:sp>
      <p:sp>
        <p:nvSpPr>
          <p:cNvPr id="23627" name="Rectangle 275"/>
          <p:cNvSpPr>
            <a:spLocks noChangeArrowheads="1"/>
          </p:cNvSpPr>
          <p:nvPr/>
        </p:nvSpPr>
        <p:spPr bwMode="auto">
          <a:xfrm>
            <a:off x="2341563" y="5518150"/>
            <a:ext cx="60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 </a:t>
            </a:r>
            <a:endParaRPr lang="es-AR"/>
          </a:p>
        </p:txBody>
      </p:sp>
      <p:sp>
        <p:nvSpPr>
          <p:cNvPr id="23628" name="Rectangle 276"/>
          <p:cNvSpPr>
            <a:spLocks noChangeArrowheads="1"/>
          </p:cNvSpPr>
          <p:nvPr/>
        </p:nvSpPr>
        <p:spPr bwMode="auto">
          <a:xfrm>
            <a:off x="3008313" y="5518150"/>
            <a:ext cx="30432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Con valor, sin conjeturas ni rumores</a:t>
            </a:r>
            <a:endParaRPr lang="es-AR"/>
          </a:p>
        </p:txBody>
      </p:sp>
      <p:sp>
        <p:nvSpPr>
          <p:cNvPr id="23629" name="Rectangle 277"/>
          <p:cNvSpPr>
            <a:spLocks noChangeArrowheads="1"/>
          </p:cNvSpPr>
          <p:nvPr/>
        </p:nvSpPr>
        <p:spPr bwMode="auto">
          <a:xfrm>
            <a:off x="6000750" y="5518150"/>
            <a:ext cx="60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 </a:t>
            </a:r>
            <a:endParaRPr lang="es-AR"/>
          </a:p>
        </p:txBody>
      </p:sp>
      <p:sp>
        <p:nvSpPr>
          <p:cNvPr id="23630" name="Rectangle 278"/>
          <p:cNvSpPr>
            <a:spLocks noChangeArrowheads="1"/>
          </p:cNvSpPr>
          <p:nvPr/>
        </p:nvSpPr>
        <p:spPr bwMode="auto">
          <a:xfrm>
            <a:off x="1209675" y="5456238"/>
            <a:ext cx="11113" cy="63500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31" name="Rectangle 279"/>
          <p:cNvSpPr>
            <a:spLocks noChangeArrowheads="1"/>
          </p:cNvSpPr>
          <p:nvPr/>
        </p:nvSpPr>
        <p:spPr bwMode="auto">
          <a:xfrm>
            <a:off x="8726488" y="5456238"/>
            <a:ext cx="11112" cy="635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32" name="Rectangle 280"/>
          <p:cNvSpPr>
            <a:spLocks noChangeArrowheads="1"/>
          </p:cNvSpPr>
          <p:nvPr/>
        </p:nvSpPr>
        <p:spPr bwMode="auto">
          <a:xfrm>
            <a:off x="1227138" y="5461000"/>
            <a:ext cx="11112" cy="11113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33" name="Rectangle 281"/>
          <p:cNvSpPr>
            <a:spLocks noChangeArrowheads="1"/>
          </p:cNvSpPr>
          <p:nvPr/>
        </p:nvSpPr>
        <p:spPr bwMode="auto">
          <a:xfrm>
            <a:off x="1227138" y="5461000"/>
            <a:ext cx="11112" cy="11113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34" name="Rectangle 282"/>
          <p:cNvSpPr>
            <a:spLocks noChangeArrowheads="1"/>
          </p:cNvSpPr>
          <p:nvPr/>
        </p:nvSpPr>
        <p:spPr bwMode="auto">
          <a:xfrm>
            <a:off x="1238250" y="5461000"/>
            <a:ext cx="1689100" cy="11113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35" name="Rectangle 283"/>
          <p:cNvSpPr>
            <a:spLocks noChangeArrowheads="1"/>
          </p:cNvSpPr>
          <p:nvPr/>
        </p:nvSpPr>
        <p:spPr bwMode="auto">
          <a:xfrm>
            <a:off x="2927350" y="5461000"/>
            <a:ext cx="11113" cy="11113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36" name="Rectangle 284"/>
          <p:cNvSpPr>
            <a:spLocks noChangeArrowheads="1"/>
          </p:cNvSpPr>
          <p:nvPr/>
        </p:nvSpPr>
        <p:spPr bwMode="auto">
          <a:xfrm>
            <a:off x="2927350" y="5461000"/>
            <a:ext cx="11113" cy="11113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37" name="Rectangle 285"/>
          <p:cNvSpPr>
            <a:spLocks noChangeArrowheads="1"/>
          </p:cNvSpPr>
          <p:nvPr/>
        </p:nvSpPr>
        <p:spPr bwMode="auto">
          <a:xfrm>
            <a:off x="1227138" y="5792788"/>
            <a:ext cx="11112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38" name="Rectangle 286"/>
          <p:cNvSpPr>
            <a:spLocks noChangeArrowheads="1"/>
          </p:cNvSpPr>
          <p:nvPr/>
        </p:nvSpPr>
        <p:spPr bwMode="auto">
          <a:xfrm>
            <a:off x="1227138" y="5792788"/>
            <a:ext cx="11112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39" name="Rectangle 287"/>
          <p:cNvSpPr>
            <a:spLocks noChangeArrowheads="1"/>
          </p:cNvSpPr>
          <p:nvPr/>
        </p:nvSpPr>
        <p:spPr bwMode="auto">
          <a:xfrm>
            <a:off x="1238250" y="5792788"/>
            <a:ext cx="1689100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40" name="Rectangle 288"/>
          <p:cNvSpPr>
            <a:spLocks noChangeArrowheads="1"/>
          </p:cNvSpPr>
          <p:nvPr/>
        </p:nvSpPr>
        <p:spPr bwMode="auto">
          <a:xfrm>
            <a:off x="2927350" y="5792788"/>
            <a:ext cx="11113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41" name="Rectangle 289"/>
          <p:cNvSpPr>
            <a:spLocks noChangeArrowheads="1"/>
          </p:cNvSpPr>
          <p:nvPr/>
        </p:nvSpPr>
        <p:spPr bwMode="auto">
          <a:xfrm>
            <a:off x="2927350" y="5792788"/>
            <a:ext cx="11113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42" name="Rectangle 290"/>
          <p:cNvSpPr>
            <a:spLocks noChangeArrowheads="1"/>
          </p:cNvSpPr>
          <p:nvPr/>
        </p:nvSpPr>
        <p:spPr bwMode="auto">
          <a:xfrm>
            <a:off x="1227138" y="5472113"/>
            <a:ext cx="11112" cy="320675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43" name="Rectangle 291"/>
          <p:cNvSpPr>
            <a:spLocks noChangeArrowheads="1"/>
          </p:cNvSpPr>
          <p:nvPr/>
        </p:nvSpPr>
        <p:spPr bwMode="auto">
          <a:xfrm>
            <a:off x="2927350" y="5472113"/>
            <a:ext cx="11113" cy="320675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44" name="Rectangle 292"/>
          <p:cNvSpPr>
            <a:spLocks noChangeArrowheads="1"/>
          </p:cNvSpPr>
          <p:nvPr/>
        </p:nvSpPr>
        <p:spPr bwMode="auto">
          <a:xfrm>
            <a:off x="1209675" y="5519738"/>
            <a:ext cx="11113" cy="2905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45" name="Rectangle 293"/>
          <p:cNvSpPr>
            <a:spLocks noChangeArrowheads="1"/>
          </p:cNvSpPr>
          <p:nvPr/>
        </p:nvSpPr>
        <p:spPr bwMode="auto">
          <a:xfrm>
            <a:off x="2949575" y="5461000"/>
            <a:ext cx="11113" cy="11113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46" name="Rectangle 294"/>
          <p:cNvSpPr>
            <a:spLocks noChangeArrowheads="1"/>
          </p:cNvSpPr>
          <p:nvPr/>
        </p:nvSpPr>
        <p:spPr bwMode="auto">
          <a:xfrm>
            <a:off x="2949575" y="5461000"/>
            <a:ext cx="11113" cy="11113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47" name="Rectangle 295"/>
          <p:cNvSpPr>
            <a:spLocks noChangeArrowheads="1"/>
          </p:cNvSpPr>
          <p:nvPr/>
        </p:nvSpPr>
        <p:spPr bwMode="auto">
          <a:xfrm>
            <a:off x="2960688" y="5461000"/>
            <a:ext cx="5748337" cy="11113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48" name="Rectangle 296"/>
          <p:cNvSpPr>
            <a:spLocks noChangeArrowheads="1"/>
          </p:cNvSpPr>
          <p:nvPr/>
        </p:nvSpPr>
        <p:spPr bwMode="auto">
          <a:xfrm>
            <a:off x="8709025" y="5461000"/>
            <a:ext cx="11113" cy="11113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49" name="Rectangle 297"/>
          <p:cNvSpPr>
            <a:spLocks noChangeArrowheads="1"/>
          </p:cNvSpPr>
          <p:nvPr/>
        </p:nvSpPr>
        <p:spPr bwMode="auto">
          <a:xfrm>
            <a:off x="8709025" y="5461000"/>
            <a:ext cx="11113" cy="11113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50" name="Rectangle 298"/>
          <p:cNvSpPr>
            <a:spLocks noChangeArrowheads="1"/>
          </p:cNvSpPr>
          <p:nvPr/>
        </p:nvSpPr>
        <p:spPr bwMode="auto">
          <a:xfrm>
            <a:off x="2949575" y="5792788"/>
            <a:ext cx="11113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51" name="Rectangle 299"/>
          <p:cNvSpPr>
            <a:spLocks noChangeArrowheads="1"/>
          </p:cNvSpPr>
          <p:nvPr/>
        </p:nvSpPr>
        <p:spPr bwMode="auto">
          <a:xfrm>
            <a:off x="2949575" y="5792788"/>
            <a:ext cx="11113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52" name="Rectangle 300"/>
          <p:cNvSpPr>
            <a:spLocks noChangeArrowheads="1"/>
          </p:cNvSpPr>
          <p:nvPr/>
        </p:nvSpPr>
        <p:spPr bwMode="auto">
          <a:xfrm>
            <a:off x="2960688" y="5792788"/>
            <a:ext cx="5748337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53" name="Rectangle 301"/>
          <p:cNvSpPr>
            <a:spLocks noChangeArrowheads="1"/>
          </p:cNvSpPr>
          <p:nvPr/>
        </p:nvSpPr>
        <p:spPr bwMode="auto">
          <a:xfrm>
            <a:off x="8709025" y="5792788"/>
            <a:ext cx="11113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54" name="Rectangle 302"/>
          <p:cNvSpPr>
            <a:spLocks noChangeArrowheads="1"/>
          </p:cNvSpPr>
          <p:nvPr/>
        </p:nvSpPr>
        <p:spPr bwMode="auto">
          <a:xfrm>
            <a:off x="8709025" y="5792788"/>
            <a:ext cx="11113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55" name="Rectangle 303"/>
          <p:cNvSpPr>
            <a:spLocks noChangeArrowheads="1"/>
          </p:cNvSpPr>
          <p:nvPr/>
        </p:nvSpPr>
        <p:spPr bwMode="auto">
          <a:xfrm>
            <a:off x="2949575" y="5472113"/>
            <a:ext cx="11113" cy="320675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56" name="Rectangle 304"/>
          <p:cNvSpPr>
            <a:spLocks noChangeArrowheads="1"/>
          </p:cNvSpPr>
          <p:nvPr/>
        </p:nvSpPr>
        <p:spPr bwMode="auto">
          <a:xfrm>
            <a:off x="8709025" y="5472113"/>
            <a:ext cx="11113" cy="320675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57" name="Rectangle 305"/>
          <p:cNvSpPr>
            <a:spLocks noChangeArrowheads="1"/>
          </p:cNvSpPr>
          <p:nvPr/>
        </p:nvSpPr>
        <p:spPr bwMode="auto">
          <a:xfrm>
            <a:off x="8726488" y="5519738"/>
            <a:ext cx="11112" cy="2905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58" name="Rectangle 306"/>
          <p:cNvSpPr>
            <a:spLocks noChangeArrowheads="1"/>
          </p:cNvSpPr>
          <p:nvPr/>
        </p:nvSpPr>
        <p:spPr bwMode="auto">
          <a:xfrm>
            <a:off x="1284288" y="5872163"/>
            <a:ext cx="14255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Efectiva en costo</a:t>
            </a:r>
            <a:endParaRPr lang="es-AR"/>
          </a:p>
        </p:txBody>
      </p:sp>
      <p:sp>
        <p:nvSpPr>
          <p:cNvPr id="23659" name="Rectangle 307"/>
          <p:cNvSpPr>
            <a:spLocks noChangeArrowheads="1"/>
          </p:cNvSpPr>
          <p:nvPr/>
        </p:nvSpPr>
        <p:spPr bwMode="auto">
          <a:xfrm>
            <a:off x="2686050" y="5872163"/>
            <a:ext cx="60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 </a:t>
            </a:r>
            <a:endParaRPr lang="es-AR"/>
          </a:p>
        </p:txBody>
      </p:sp>
      <p:sp>
        <p:nvSpPr>
          <p:cNvPr id="23660" name="Rectangle 308"/>
          <p:cNvSpPr>
            <a:spLocks noChangeArrowheads="1"/>
          </p:cNvSpPr>
          <p:nvPr/>
        </p:nvSpPr>
        <p:spPr bwMode="auto">
          <a:xfrm>
            <a:off x="3008313" y="5872163"/>
            <a:ext cx="34528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La utilidad que presta debe ser mayor al </a:t>
            </a:r>
            <a:endParaRPr lang="es-AR"/>
          </a:p>
        </p:txBody>
      </p:sp>
      <p:sp>
        <p:nvSpPr>
          <p:cNvPr id="23661" name="Rectangle 309"/>
          <p:cNvSpPr>
            <a:spLocks noChangeArrowheads="1"/>
          </p:cNvSpPr>
          <p:nvPr/>
        </p:nvSpPr>
        <p:spPr bwMode="auto">
          <a:xfrm>
            <a:off x="6400800" y="5872163"/>
            <a:ext cx="5032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248B0"/>
                </a:solidFill>
              </a:rPr>
              <a:t> costo</a:t>
            </a:r>
            <a:endParaRPr lang="es-AR"/>
          </a:p>
        </p:txBody>
      </p:sp>
      <p:sp>
        <p:nvSpPr>
          <p:cNvPr id="23662" name="Rectangle 310"/>
          <p:cNvSpPr>
            <a:spLocks noChangeArrowheads="1"/>
          </p:cNvSpPr>
          <p:nvPr/>
        </p:nvSpPr>
        <p:spPr bwMode="auto">
          <a:xfrm>
            <a:off x="6400800" y="6073775"/>
            <a:ext cx="438150" cy="12700"/>
          </a:xfrm>
          <a:prstGeom prst="rect">
            <a:avLst/>
          </a:prstGeom>
          <a:solidFill>
            <a:srgbClr val="0248B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63" name="Rectangle 311"/>
          <p:cNvSpPr>
            <a:spLocks noChangeArrowheads="1"/>
          </p:cNvSpPr>
          <p:nvPr/>
        </p:nvSpPr>
        <p:spPr bwMode="auto">
          <a:xfrm>
            <a:off x="6838950" y="5872163"/>
            <a:ext cx="13033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  por obtenerla.</a:t>
            </a:r>
            <a:endParaRPr lang="es-AR"/>
          </a:p>
        </p:txBody>
      </p:sp>
      <p:sp>
        <p:nvSpPr>
          <p:cNvPr id="23664" name="Rectangle 312"/>
          <p:cNvSpPr>
            <a:spLocks noChangeArrowheads="1"/>
          </p:cNvSpPr>
          <p:nvPr/>
        </p:nvSpPr>
        <p:spPr bwMode="auto">
          <a:xfrm>
            <a:off x="8062913" y="5872163"/>
            <a:ext cx="60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</a:rPr>
              <a:t> </a:t>
            </a:r>
            <a:endParaRPr lang="es-AR"/>
          </a:p>
        </p:txBody>
      </p:sp>
      <p:sp>
        <p:nvSpPr>
          <p:cNvPr id="23665" name="Rectangle 313"/>
          <p:cNvSpPr>
            <a:spLocks noChangeArrowheads="1"/>
          </p:cNvSpPr>
          <p:nvPr/>
        </p:nvSpPr>
        <p:spPr bwMode="auto">
          <a:xfrm>
            <a:off x="1209675" y="5810250"/>
            <a:ext cx="11113" cy="63500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66" name="Rectangle 314"/>
          <p:cNvSpPr>
            <a:spLocks noChangeArrowheads="1"/>
          </p:cNvSpPr>
          <p:nvPr/>
        </p:nvSpPr>
        <p:spPr bwMode="auto">
          <a:xfrm>
            <a:off x="8726488" y="5810250"/>
            <a:ext cx="11112" cy="635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67" name="Rectangle 315"/>
          <p:cNvSpPr>
            <a:spLocks noChangeArrowheads="1"/>
          </p:cNvSpPr>
          <p:nvPr/>
        </p:nvSpPr>
        <p:spPr bwMode="auto">
          <a:xfrm>
            <a:off x="1227138" y="5815013"/>
            <a:ext cx="11112" cy="127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68" name="Rectangle 316"/>
          <p:cNvSpPr>
            <a:spLocks noChangeArrowheads="1"/>
          </p:cNvSpPr>
          <p:nvPr/>
        </p:nvSpPr>
        <p:spPr bwMode="auto">
          <a:xfrm>
            <a:off x="1227138" y="5815013"/>
            <a:ext cx="11112" cy="127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69" name="Rectangle 317"/>
          <p:cNvSpPr>
            <a:spLocks noChangeArrowheads="1"/>
          </p:cNvSpPr>
          <p:nvPr/>
        </p:nvSpPr>
        <p:spPr bwMode="auto">
          <a:xfrm>
            <a:off x="1238250" y="5815013"/>
            <a:ext cx="1689100" cy="127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70" name="Rectangle 318"/>
          <p:cNvSpPr>
            <a:spLocks noChangeArrowheads="1"/>
          </p:cNvSpPr>
          <p:nvPr/>
        </p:nvSpPr>
        <p:spPr bwMode="auto">
          <a:xfrm>
            <a:off x="2927350" y="5815013"/>
            <a:ext cx="11113" cy="12700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71" name="Rectangle 319"/>
          <p:cNvSpPr>
            <a:spLocks noChangeArrowheads="1"/>
          </p:cNvSpPr>
          <p:nvPr/>
        </p:nvSpPr>
        <p:spPr bwMode="auto">
          <a:xfrm>
            <a:off x="2927350" y="5815013"/>
            <a:ext cx="11113" cy="127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72" name="Rectangle 320"/>
          <p:cNvSpPr>
            <a:spLocks noChangeArrowheads="1"/>
          </p:cNvSpPr>
          <p:nvPr/>
        </p:nvSpPr>
        <p:spPr bwMode="auto">
          <a:xfrm>
            <a:off x="1227138" y="6146800"/>
            <a:ext cx="11112" cy="127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73" name="Rectangle 321"/>
          <p:cNvSpPr>
            <a:spLocks noChangeArrowheads="1"/>
          </p:cNvSpPr>
          <p:nvPr/>
        </p:nvSpPr>
        <p:spPr bwMode="auto">
          <a:xfrm>
            <a:off x="1227138" y="6146800"/>
            <a:ext cx="11112" cy="12700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74" name="Rectangle 322"/>
          <p:cNvSpPr>
            <a:spLocks noChangeArrowheads="1"/>
          </p:cNvSpPr>
          <p:nvPr/>
        </p:nvSpPr>
        <p:spPr bwMode="auto">
          <a:xfrm>
            <a:off x="1238250" y="6146800"/>
            <a:ext cx="1689100" cy="12700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75" name="Rectangle 323"/>
          <p:cNvSpPr>
            <a:spLocks noChangeArrowheads="1"/>
          </p:cNvSpPr>
          <p:nvPr/>
        </p:nvSpPr>
        <p:spPr bwMode="auto">
          <a:xfrm>
            <a:off x="2927350" y="6146800"/>
            <a:ext cx="11113" cy="12700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76" name="Rectangle 324"/>
          <p:cNvSpPr>
            <a:spLocks noChangeArrowheads="1"/>
          </p:cNvSpPr>
          <p:nvPr/>
        </p:nvSpPr>
        <p:spPr bwMode="auto">
          <a:xfrm>
            <a:off x="2927350" y="6146800"/>
            <a:ext cx="11113" cy="12700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77" name="Rectangle 325"/>
          <p:cNvSpPr>
            <a:spLocks noChangeArrowheads="1"/>
          </p:cNvSpPr>
          <p:nvPr/>
        </p:nvSpPr>
        <p:spPr bwMode="auto">
          <a:xfrm>
            <a:off x="1227138" y="5827713"/>
            <a:ext cx="11112" cy="319087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78" name="Rectangle 326"/>
          <p:cNvSpPr>
            <a:spLocks noChangeArrowheads="1"/>
          </p:cNvSpPr>
          <p:nvPr/>
        </p:nvSpPr>
        <p:spPr bwMode="auto">
          <a:xfrm>
            <a:off x="2927350" y="5827713"/>
            <a:ext cx="11113" cy="319087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79" name="Rectangle 327"/>
          <p:cNvSpPr>
            <a:spLocks noChangeArrowheads="1"/>
          </p:cNvSpPr>
          <p:nvPr/>
        </p:nvSpPr>
        <p:spPr bwMode="auto">
          <a:xfrm>
            <a:off x="1209675" y="5873750"/>
            <a:ext cx="11113" cy="296863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80" name="Rectangle 328"/>
          <p:cNvSpPr>
            <a:spLocks noChangeArrowheads="1"/>
          </p:cNvSpPr>
          <p:nvPr/>
        </p:nvSpPr>
        <p:spPr bwMode="auto">
          <a:xfrm>
            <a:off x="1209675" y="6170613"/>
            <a:ext cx="11113" cy="11112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81" name="Rectangle 329"/>
          <p:cNvSpPr>
            <a:spLocks noChangeArrowheads="1"/>
          </p:cNvSpPr>
          <p:nvPr/>
        </p:nvSpPr>
        <p:spPr bwMode="auto">
          <a:xfrm>
            <a:off x="1209675" y="6170613"/>
            <a:ext cx="11113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82" name="Rectangle 330"/>
          <p:cNvSpPr>
            <a:spLocks noChangeArrowheads="1"/>
          </p:cNvSpPr>
          <p:nvPr/>
        </p:nvSpPr>
        <p:spPr bwMode="auto">
          <a:xfrm>
            <a:off x="1220788" y="6170613"/>
            <a:ext cx="1724025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83" name="Rectangle 331"/>
          <p:cNvSpPr>
            <a:spLocks noChangeArrowheads="1"/>
          </p:cNvSpPr>
          <p:nvPr/>
        </p:nvSpPr>
        <p:spPr bwMode="auto">
          <a:xfrm>
            <a:off x="2949575" y="5815013"/>
            <a:ext cx="11113" cy="127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84" name="Rectangle 332"/>
          <p:cNvSpPr>
            <a:spLocks noChangeArrowheads="1"/>
          </p:cNvSpPr>
          <p:nvPr/>
        </p:nvSpPr>
        <p:spPr bwMode="auto">
          <a:xfrm>
            <a:off x="2949575" y="5815013"/>
            <a:ext cx="11113" cy="127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85" name="Rectangle 333"/>
          <p:cNvSpPr>
            <a:spLocks noChangeArrowheads="1"/>
          </p:cNvSpPr>
          <p:nvPr/>
        </p:nvSpPr>
        <p:spPr bwMode="auto">
          <a:xfrm>
            <a:off x="2960688" y="5815013"/>
            <a:ext cx="5748337" cy="127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86" name="Rectangle 334"/>
          <p:cNvSpPr>
            <a:spLocks noChangeArrowheads="1"/>
          </p:cNvSpPr>
          <p:nvPr/>
        </p:nvSpPr>
        <p:spPr bwMode="auto">
          <a:xfrm>
            <a:off x="8709025" y="5815013"/>
            <a:ext cx="11113" cy="12700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87" name="Rectangle 335"/>
          <p:cNvSpPr>
            <a:spLocks noChangeArrowheads="1"/>
          </p:cNvSpPr>
          <p:nvPr/>
        </p:nvSpPr>
        <p:spPr bwMode="auto">
          <a:xfrm>
            <a:off x="8709025" y="5815013"/>
            <a:ext cx="11113" cy="127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88" name="Rectangle 336"/>
          <p:cNvSpPr>
            <a:spLocks noChangeArrowheads="1"/>
          </p:cNvSpPr>
          <p:nvPr/>
        </p:nvSpPr>
        <p:spPr bwMode="auto">
          <a:xfrm>
            <a:off x="2949575" y="6146800"/>
            <a:ext cx="11113" cy="127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89" name="Rectangle 337"/>
          <p:cNvSpPr>
            <a:spLocks noChangeArrowheads="1"/>
          </p:cNvSpPr>
          <p:nvPr/>
        </p:nvSpPr>
        <p:spPr bwMode="auto">
          <a:xfrm>
            <a:off x="2949575" y="6146800"/>
            <a:ext cx="11113" cy="12700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90" name="Rectangle 338"/>
          <p:cNvSpPr>
            <a:spLocks noChangeArrowheads="1"/>
          </p:cNvSpPr>
          <p:nvPr/>
        </p:nvSpPr>
        <p:spPr bwMode="auto">
          <a:xfrm>
            <a:off x="2960688" y="6146800"/>
            <a:ext cx="5748337" cy="12700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91" name="Rectangle 339"/>
          <p:cNvSpPr>
            <a:spLocks noChangeArrowheads="1"/>
          </p:cNvSpPr>
          <p:nvPr/>
        </p:nvSpPr>
        <p:spPr bwMode="auto">
          <a:xfrm>
            <a:off x="8709025" y="6146800"/>
            <a:ext cx="11113" cy="12700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92" name="Rectangle 340"/>
          <p:cNvSpPr>
            <a:spLocks noChangeArrowheads="1"/>
          </p:cNvSpPr>
          <p:nvPr/>
        </p:nvSpPr>
        <p:spPr bwMode="auto">
          <a:xfrm>
            <a:off x="8709025" y="6146800"/>
            <a:ext cx="11113" cy="12700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93" name="Rectangle 341"/>
          <p:cNvSpPr>
            <a:spLocks noChangeArrowheads="1"/>
          </p:cNvSpPr>
          <p:nvPr/>
        </p:nvSpPr>
        <p:spPr bwMode="auto">
          <a:xfrm>
            <a:off x="2949575" y="5827713"/>
            <a:ext cx="11113" cy="319087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94" name="Rectangle 342"/>
          <p:cNvSpPr>
            <a:spLocks noChangeArrowheads="1"/>
          </p:cNvSpPr>
          <p:nvPr/>
        </p:nvSpPr>
        <p:spPr bwMode="auto">
          <a:xfrm>
            <a:off x="8709025" y="5827713"/>
            <a:ext cx="11113" cy="319087"/>
          </a:xfrm>
          <a:prstGeom prst="rect">
            <a:avLst/>
          </a:prstGeom>
          <a:solidFill>
            <a:srgbClr val="D4D0C8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95" name="Rectangle 343"/>
          <p:cNvSpPr>
            <a:spLocks noChangeArrowheads="1"/>
          </p:cNvSpPr>
          <p:nvPr/>
        </p:nvSpPr>
        <p:spPr bwMode="auto">
          <a:xfrm>
            <a:off x="2944813" y="6170613"/>
            <a:ext cx="11112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96" name="Rectangle 344"/>
          <p:cNvSpPr>
            <a:spLocks noChangeArrowheads="1"/>
          </p:cNvSpPr>
          <p:nvPr/>
        </p:nvSpPr>
        <p:spPr bwMode="auto">
          <a:xfrm>
            <a:off x="2955925" y="6170613"/>
            <a:ext cx="5770563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97" name="Rectangle 345"/>
          <p:cNvSpPr>
            <a:spLocks noChangeArrowheads="1"/>
          </p:cNvSpPr>
          <p:nvPr/>
        </p:nvSpPr>
        <p:spPr bwMode="auto">
          <a:xfrm>
            <a:off x="8726488" y="5873750"/>
            <a:ext cx="11112" cy="296863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98" name="Rectangle 346"/>
          <p:cNvSpPr>
            <a:spLocks noChangeArrowheads="1"/>
          </p:cNvSpPr>
          <p:nvPr/>
        </p:nvSpPr>
        <p:spPr bwMode="auto">
          <a:xfrm>
            <a:off x="8726488" y="6170613"/>
            <a:ext cx="11112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699" name="Rectangle 347"/>
          <p:cNvSpPr>
            <a:spLocks noChangeArrowheads="1"/>
          </p:cNvSpPr>
          <p:nvPr/>
        </p:nvSpPr>
        <p:spPr bwMode="auto">
          <a:xfrm>
            <a:off x="8726488" y="6170613"/>
            <a:ext cx="11112" cy="11112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/>
            <a:endParaRPr lang="es-ES"/>
          </a:p>
        </p:txBody>
      </p:sp>
      <p:sp>
        <p:nvSpPr>
          <p:cNvPr id="23700" name="Rectangle 348"/>
          <p:cNvSpPr>
            <a:spLocks noChangeArrowheads="1"/>
          </p:cNvSpPr>
          <p:nvPr/>
        </p:nvSpPr>
        <p:spPr bwMode="auto">
          <a:xfrm>
            <a:off x="1284288" y="61817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22300" y="-387350"/>
            <a:ext cx="866775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469900" indent="-469900" algn="ctr" eaLnBrk="1" hangingPunct="1"/>
            <a:r>
              <a:rPr lang="es-ES_tradnl" sz="3800">
                <a:solidFill>
                  <a:schemeClr val="tx2"/>
                </a:solidFill>
              </a:rPr>
              <a:t>Información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31825" y="268288"/>
            <a:ext cx="866775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469900" indent="-469900" algn="ctr" eaLnBrk="1" hangingPunct="1"/>
            <a:r>
              <a:rPr lang="es-ES_tradnl" sz="3800" dirty="0">
                <a:solidFill>
                  <a:schemeClr val="tx2"/>
                </a:solidFill>
              </a:rPr>
              <a:t>Características frente a las NIIF</a:t>
            </a:r>
          </a:p>
        </p:txBody>
      </p:sp>
      <p:sp>
        <p:nvSpPr>
          <p:cNvPr id="25604" name="AutoShape 4"/>
          <p:cNvSpPr>
            <a:spLocks noChangeAspect="1" noChangeArrowheads="1" noTextEdit="1"/>
          </p:cNvSpPr>
          <p:nvPr/>
        </p:nvSpPr>
        <p:spPr bwMode="auto">
          <a:xfrm>
            <a:off x="1209675" y="1697038"/>
            <a:ext cx="7559675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5605" name="Rectangle 348"/>
          <p:cNvSpPr>
            <a:spLocks noChangeArrowheads="1"/>
          </p:cNvSpPr>
          <p:nvPr/>
        </p:nvSpPr>
        <p:spPr bwMode="auto">
          <a:xfrm>
            <a:off x="1284288" y="61817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9900" indent="-469900" eaLnBrk="1" hangingPunct="1"/>
            <a:r>
              <a:rPr lang="es-AR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s-AR"/>
          </a:p>
        </p:txBody>
      </p:sp>
      <p:sp>
        <p:nvSpPr>
          <p:cNvPr id="2" name="CuadroTexto 1"/>
          <p:cNvSpPr txBox="1"/>
          <p:nvPr/>
        </p:nvSpPr>
        <p:spPr>
          <a:xfrm>
            <a:off x="648134" y="1781880"/>
            <a:ext cx="86419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Los mercados globalizados necesitan contar con información homogénea y comparable de las empresas.</a:t>
            </a:r>
          </a:p>
          <a:p>
            <a:endParaRPr lang="es-AR" dirty="0" smtClean="0"/>
          </a:p>
          <a:p>
            <a:r>
              <a:rPr lang="es-AR" dirty="0" smtClean="0"/>
              <a:t>Para lograrlo se dictan normas Internacionales de Información Financiera que en Argentina son de aplicación obligatoria desde 2012 para determinadas organizaciones de acuerdo a la Res 26 de la FACPCE y normativas de la CNV.</a:t>
            </a:r>
          </a:p>
          <a:p>
            <a:endParaRPr lang="es-AR" dirty="0" smtClean="0"/>
          </a:p>
          <a:p>
            <a:r>
              <a:rPr lang="es-AR" dirty="0" smtClean="0"/>
              <a:t>Estas normas contienen una sección de Información a Revelar y un marco conceptual que contiene las características que debe contener la información preparada de acuerdo a las NIIF.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fil">
  <a:themeElements>
    <a:clrScheme name="Per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erfi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er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Pages>22</Pages>
  <Words>2368</Words>
  <Application>Microsoft Office PowerPoint</Application>
  <PresentationFormat>A4 (210 x 297 mm)</PresentationFormat>
  <Paragraphs>486</Paragraphs>
  <Slides>34</Slides>
  <Notes>28</Notes>
  <HiddenSlides>1</HiddenSlides>
  <MMClips>0</MMClips>
  <ScaleCrop>false</ScaleCrop>
  <HeadingPairs>
    <vt:vector size="8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4" baseType="lpstr">
      <vt:lpstr>Arial</vt:lpstr>
      <vt:lpstr>Arial Unicode MS</vt:lpstr>
      <vt:lpstr>Calibri</vt:lpstr>
      <vt:lpstr>Monotype Sorts</vt:lpstr>
      <vt:lpstr>Symbol</vt:lpstr>
      <vt:lpstr>Tahoma</vt:lpstr>
      <vt:lpstr>Times New Roman</vt:lpstr>
      <vt:lpstr>Wingdings</vt:lpstr>
      <vt:lpstr>Perfil</vt:lpstr>
      <vt:lpstr>Document</vt:lpstr>
      <vt:lpstr>Unidad 3: RECURSOS DE TECNOLOGIA DE INFORMACIÓN - Información   La Información: Propiedades de la Información.  </vt:lpstr>
      <vt:lpstr>Presentación de PowerPoint</vt:lpstr>
      <vt:lpstr>Presentación de PowerPoint</vt:lpstr>
      <vt:lpstr>Presentación de PowerPoint</vt:lpstr>
      <vt:lpstr>Presentación de PowerPoint</vt:lpstr>
      <vt:lpstr>Dato vs. Información</vt:lpstr>
      <vt:lpstr>La información en la administración y los negocios</vt:lpstr>
      <vt:lpstr>Presentación de PowerPoint</vt:lpstr>
      <vt:lpstr>Presentación de PowerPoint</vt:lpstr>
      <vt:lpstr>Presentación de PowerPoint</vt:lpstr>
      <vt:lpstr>Información</vt:lpstr>
      <vt:lpstr>Tipos de Información</vt:lpstr>
      <vt:lpstr>Información</vt:lpstr>
      <vt:lpstr>Información</vt:lpstr>
      <vt:lpstr>Presentación de PowerPoint</vt:lpstr>
      <vt:lpstr>Presentación de PowerPoint</vt:lpstr>
      <vt:lpstr>Presentación de PowerPoint</vt:lpstr>
      <vt:lpstr>Proceso Informático</vt:lpstr>
      <vt:lpstr>Sistemas de Información</vt:lpstr>
      <vt:lpstr>Sistemas de Información Elementos Integrantes</vt:lpstr>
      <vt:lpstr>Presentación de PowerPoint</vt:lpstr>
      <vt:lpstr>Presentación de PowerPoint</vt:lpstr>
      <vt:lpstr>Presentación de PowerPoint</vt:lpstr>
      <vt:lpstr>Relación entre Organización y Sistemas de Información</vt:lpstr>
      <vt:lpstr>Relación entre Organización y Sistemas de Información</vt:lpstr>
      <vt:lpstr>Relación entre Organización y Sistemas de Información</vt:lpstr>
      <vt:lpstr>Presentación de PowerPoint</vt:lpstr>
      <vt:lpstr>Presentación de PowerPoint</vt:lpstr>
      <vt:lpstr>Presentación de PowerPoint</vt:lpstr>
      <vt:lpstr>Area / Subsistemas de Recursos Humanos </vt:lpstr>
      <vt:lpstr>Subsistemas de Marketing y Ventas</vt:lpstr>
      <vt:lpstr>Subsistemas de Producción</vt:lpstr>
      <vt:lpstr>Subsistemas de Logística</vt:lpstr>
      <vt:lpstr>Subsistemas de Contabilidad y Finanzas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COMUNICACION</dc:title>
  <dc:creator>Facultad de Ciencias Economicas</dc:creator>
  <cp:lastModifiedBy>LOPEZ JORGE LUIS (AARSLA)</cp:lastModifiedBy>
  <cp:revision>157</cp:revision>
  <cp:lastPrinted>2019-03-01T21:18:44Z</cp:lastPrinted>
  <dcterms:created xsi:type="dcterms:W3CDTF">1997-06-13T06:13:04Z</dcterms:created>
  <dcterms:modified xsi:type="dcterms:W3CDTF">2021-03-24T23:47:34Z</dcterms:modified>
</cp:coreProperties>
</file>