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329" r:id="rId2"/>
    <p:sldId id="330" r:id="rId3"/>
    <p:sldId id="334" r:id="rId4"/>
    <p:sldId id="335" r:id="rId5"/>
    <p:sldId id="336" r:id="rId6"/>
    <p:sldId id="298" r:id="rId7"/>
    <p:sldId id="340" r:id="rId8"/>
    <p:sldId id="343" r:id="rId9"/>
    <p:sldId id="342" r:id="rId10"/>
    <p:sldId id="344" r:id="rId11"/>
    <p:sldId id="346" r:id="rId12"/>
    <p:sldId id="312" r:id="rId13"/>
    <p:sldId id="299" r:id="rId14"/>
    <p:sldId id="306" r:id="rId15"/>
    <p:sldId id="301" r:id="rId16"/>
    <p:sldId id="259" r:id="rId17"/>
    <p:sldId id="268" r:id="rId18"/>
    <p:sldId id="269" r:id="rId19"/>
    <p:sldId id="267" r:id="rId20"/>
    <p:sldId id="278" r:id="rId21"/>
    <p:sldId id="339" r:id="rId22"/>
    <p:sldId id="338" r:id="rId23"/>
    <p:sldId id="274" r:id="rId24"/>
    <p:sldId id="300" r:id="rId25"/>
    <p:sldId id="322" r:id="rId26"/>
    <p:sldId id="302" r:id="rId27"/>
    <p:sldId id="323" r:id="rId28"/>
    <p:sldId id="304" r:id="rId29"/>
    <p:sldId id="305" r:id="rId30"/>
    <p:sldId id="347" r:id="rId31"/>
    <p:sldId id="297" r:id="rId32"/>
    <p:sldId id="326" r:id="rId33"/>
    <p:sldId id="327" r:id="rId34"/>
  </p:sldIdLst>
  <p:sldSz cx="9906000" cy="6858000" type="A4"/>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CC0000"/>
    <a:srgbClr val="2D2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22" autoAdjust="0"/>
    <p:restoredTop sz="94640" autoAdjust="0"/>
  </p:normalViewPr>
  <p:slideViewPr>
    <p:cSldViewPr>
      <p:cViewPr varScale="1">
        <p:scale>
          <a:sx n="65" d="100"/>
          <a:sy n="65" d="100"/>
        </p:scale>
        <p:origin x="1020" y="4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
          </a:p>
        </p:txBody>
      </p:sp>
      <p:sp>
        <p:nvSpPr>
          <p:cNvPr id="50180"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BAF2DFC-4FA1-46C9-8905-8696E26CB2F2}"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CE4D1449-5F09-4311-8CE6-3577BB1C4E04}" type="datetime8">
              <a:rPr lang="es-ES_tradnl" smtClean="0"/>
              <a:pPr/>
              <a:t>24/03/2021 20:45</a:t>
            </a:fld>
            <a:endParaRPr lang="es-ES_tradnl"/>
          </a:p>
        </p:txBody>
      </p:sp>
      <p:sp>
        <p:nvSpPr>
          <p:cNvPr id="36867" name="Rectangle 5"/>
          <p:cNvSpPr>
            <a:spLocks noGrp="1" noChangeArrowheads="1"/>
          </p:cNvSpPr>
          <p:nvPr>
            <p:ph type="sldNum" sz="quarter" idx="5"/>
          </p:nvPr>
        </p:nvSpPr>
        <p:spPr>
          <a:noFill/>
        </p:spPr>
        <p:txBody>
          <a:bodyPr/>
          <a:lstStyle/>
          <a:p>
            <a:fld id="{B009ECAF-3D96-44CE-B1CE-7EBD8AAF75B5}" type="slidenum">
              <a:rPr lang="es-ES_tradnl" smtClean="0"/>
              <a:pPr/>
              <a:t>1</a:t>
            </a:fld>
            <a:endParaRPr lang="es-ES_tradnl"/>
          </a:p>
        </p:txBody>
      </p:sp>
      <p:sp>
        <p:nvSpPr>
          <p:cNvPr id="36868" name="Rectangle 2"/>
          <p:cNvSpPr>
            <a:spLocks noGrp="1" noRot="1" noChangeAspect="1" noChangeArrowheads="1" noTextEdit="1"/>
          </p:cNvSpPr>
          <p:nvPr>
            <p:ph type="sldImg"/>
          </p:nvPr>
        </p:nvSpPr>
        <p:spPr>
          <a:xfrm>
            <a:off x="952500" y="685800"/>
            <a:ext cx="4953000" cy="3429000"/>
          </a:xfrm>
          <a:ln/>
        </p:spPr>
      </p:sp>
      <p:sp>
        <p:nvSpPr>
          <p:cNvPr id="36869"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305574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D14CF3A1-1234-41F2-A8AA-53E3DE0879FD}" type="slidenum">
              <a:rPr lang="es-ES" smtClean="0"/>
              <a:pPr/>
              <a:t>17</a:t>
            </a:fld>
            <a:endParaRPr lang="es-ES" smtClean="0"/>
          </a:p>
        </p:txBody>
      </p:sp>
      <p:sp>
        <p:nvSpPr>
          <p:cNvPr id="62467" name="Rectangle 2"/>
          <p:cNvSpPr>
            <a:spLocks noGrp="1" noRot="1" noChangeAspect="1" noChangeArrowheads="1" noTextEdit="1"/>
          </p:cNvSpPr>
          <p:nvPr>
            <p:ph type="sldImg"/>
          </p:nvPr>
        </p:nvSpPr>
        <p:spPr>
          <a:xfrm>
            <a:off x="952500" y="685800"/>
            <a:ext cx="4953000" cy="3429000"/>
          </a:xfrm>
          <a:ln/>
        </p:spPr>
      </p:sp>
      <p:sp>
        <p:nvSpPr>
          <p:cNvPr id="62468"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D65873CB-6BA7-4C06-BB67-B759ECE7A295}" type="slidenum">
              <a:rPr lang="es-ES" smtClean="0"/>
              <a:pPr/>
              <a:t>18</a:t>
            </a:fld>
            <a:endParaRPr lang="es-ES" smtClean="0"/>
          </a:p>
        </p:txBody>
      </p:sp>
      <p:sp>
        <p:nvSpPr>
          <p:cNvPr id="63491" name="Rectangle 2"/>
          <p:cNvSpPr>
            <a:spLocks noGrp="1" noRot="1" noChangeAspect="1" noChangeArrowheads="1" noTextEdit="1"/>
          </p:cNvSpPr>
          <p:nvPr>
            <p:ph type="sldImg"/>
          </p:nvPr>
        </p:nvSpPr>
        <p:spPr>
          <a:xfrm>
            <a:off x="952500" y="685800"/>
            <a:ext cx="4953000" cy="3429000"/>
          </a:xfrm>
          <a:ln/>
        </p:spPr>
      </p:sp>
      <p:sp>
        <p:nvSpPr>
          <p:cNvPr id="63492"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27AC2090-A0F3-48E4-B601-755A6851F6F0}" type="slidenum">
              <a:rPr lang="es-ES" smtClean="0"/>
              <a:pPr/>
              <a:t>19</a:t>
            </a:fld>
            <a:endParaRPr lang="es-ES" smtClean="0"/>
          </a:p>
        </p:txBody>
      </p:sp>
      <p:sp>
        <p:nvSpPr>
          <p:cNvPr id="61443" name="Rectangle 2"/>
          <p:cNvSpPr>
            <a:spLocks noGrp="1" noRot="1" noChangeAspect="1" noChangeArrowheads="1" noTextEdit="1"/>
          </p:cNvSpPr>
          <p:nvPr>
            <p:ph type="sldImg"/>
          </p:nvPr>
        </p:nvSpPr>
        <p:spPr>
          <a:xfrm>
            <a:off x="952500" y="685800"/>
            <a:ext cx="4953000" cy="3429000"/>
          </a:xfrm>
          <a:ln/>
        </p:spPr>
      </p:sp>
      <p:sp>
        <p:nvSpPr>
          <p:cNvPr id="61444"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7C97E104-D781-4012-A0D0-67BBC510309C}" type="slidenum">
              <a:rPr lang="es-ES" smtClean="0"/>
              <a:pPr/>
              <a:t>20</a:t>
            </a:fld>
            <a:endParaRPr lang="es-ES" smtClean="0"/>
          </a:p>
        </p:txBody>
      </p:sp>
      <p:sp>
        <p:nvSpPr>
          <p:cNvPr id="56323" name="Rectangle 2"/>
          <p:cNvSpPr>
            <a:spLocks noGrp="1" noRot="1" noChangeAspect="1" noChangeArrowheads="1" noTextEdit="1"/>
          </p:cNvSpPr>
          <p:nvPr>
            <p:ph type="sldImg"/>
          </p:nvPr>
        </p:nvSpPr>
        <p:spPr>
          <a:xfrm>
            <a:off x="952500" y="685800"/>
            <a:ext cx="4953000" cy="3429000"/>
          </a:xfrm>
          <a:ln/>
        </p:spPr>
      </p:sp>
      <p:sp>
        <p:nvSpPr>
          <p:cNvPr id="56324"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615C0F0-1E27-4024-83C4-FB31DFE95C7C}" type="slidenum">
              <a:rPr lang="es-ES" sz="1200"/>
              <a:pPr algn="r"/>
              <a:t>21</a:t>
            </a:fld>
            <a:endParaRPr lang="es-ES" sz="1200"/>
          </a:p>
        </p:txBody>
      </p:sp>
      <p:sp>
        <p:nvSpPr>
          <p:cNvPr id="136195" name="Rectangle 2"/>
          <p:cNvSpPr>
            <a:spLocks noGrp="1" noRot="1" noChangeAspect="1" noChangeArrowheads="1" noTextEdit="1"/>
          </p:cNvSpPr>
          <p:nvPr>
            <p:ph type="sldImg"/>
          </p:nvPr>
        </p:nvSpPr>
        <p:spPr>
          <a:xfrm>
            <a:off x="952500" y="685800"/>
            <a:ext cx="4953000" cy="3429000"/>
          </a:xfrm>
          <a:ln/>
        </p:spPr>
      </p:sp>
      <p:sp>
        <p:nvSpPr>
          <p:cNvPr id="136196"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7C97E104-D781-4012-A0D0-67BBC510309C}" type="slidenum">
              <a:rPr lang="es-ES" smtClean="0"/>
              <a:pPr/>
              <a:t>22</a:t>
            </a:fld>
            <a:endParaRPr lang="es-ES" smtClean="0"/>
          </a:p>
        </p:txBody>
      </p:sp>
      <p:sp>
        <p:nvSpPr>
          <p:cNvPr id="56323" name="Rectangle 2"/>
          <p:cNvSpPr>
            <a:spLocks noGrp="1" noRot="1" noChangeAspect="1" noChangeArrowheads="1" noTextEdit="1"/>
          </p:cNvSpPr>
          <p:nvPr>
            <p:ph type="sldImg"/>
          </p:nvPr>
        </p:nvSpPr>
        <p:spPr>
          <a:xfrm>
            <a:off x="952500" y="685800"/>
            <a:ext cx="4953000" cy="3429000"/>
          </a:xfrm>
          <a:ln/>
        </p:spPr>
      </p:sp>
      <p:sp>
        <p:nvSpPr>
          <p:cNvPr id="56324"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C36533F-2A2A-45CD-9A0A-0F00104674CF}" type="slidenum">
              <a:rPr lang="es-ES" smtClean="0"/>
              <a:pPr/>
              <a:t>23</a:t>
            </a:fld>
            <a:endParaRPr lang="es-ES" smtClean="0"/>
          </a:p>
        </p:txBody>
      </p:sp>
      <p:sp>
        <p:nvSpPr>
          <p:cNvPr id="68611" name="Rectangle 2"/>
          <p:cNvSpPr>
            <a:spLocks noGrp="1" noRot="1" noChangeAspect="1" noChangeArrowheads="1" noTextEdit="1"/>
          </p:cNvSpPr>
          <p:nvPr>
            <p:ph type="sldImg"/>
          </p:nvPr>
        </p:nvSpPr>
        <p:spPr>
          <a:xfrm>
            <a:off x="952500" y="685800"/>
            <a:ext cx="4953000" cy="3429000"/>
          </a:xfrm>
          <a:ln/>
        </p:spPr>
      </p:sp>
      <p:sp>
        <p:nvSpPr>
          <p:cNvPr id="68612"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952500" y="685800"/>
            <a:ext cx="4953000" cy="3429000"/>
          </a:xfrm>
          <a:ln/>
        </p:spPr>
      </p:sp>
      <p:sp>
        <p:nvSpPr>
          <p:cNvPr id="107523"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952500" y="685800"/>
            <a:ext cx="4953000" cy="3429000"/>
          </a:xfrm>
          <a:ln/>
        </p:spPr>
      </p:sp>
      <p:sp>
        <p:nvSpPr>
          <p:cNvPr id="150531"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952500" y="685800"/>
            <a:ext cx="4953000" cy="3429000"/>
          </a:xfrm>
          <a:ln/>
        </p:spPr>
      </p:sp>
      <p:sp>
        <p:nvSpPr>
          <p:cNvPr id="108547"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p:spPr>
        <p:txBody>
          <a:bodyPr/>
          <a:lstStyle/>
          <a:p>
            <a:fld id="{F0DE9ECE-667B-41F3-B3DD-E433B7CB353C}" type="datetime8">
              <a:rPr lang="es-ES_tradnl" smtClean="0"/>
              <a:pPr/>
              <a:t>24/03/2021 20:45</a:t>
            </a:fld>
            <a:endParaRPr lang="es-ES_tradnl"/>
          </a:p>
        </p:txBody>
      </p:sp>
      <p:sp>
        <p:nvSpPr>
          <p:cNvPr id="37891" name="Rectangle 5"/>
          <p:cNvSpPr>
            <a:spLocks noGrp="1" noChangeArrowheads="1"/>
          </p:cNvSpPr>
          <p:nvPr>
            <p:ph type="sldNum" sz="quarter" idx="5"/>
          </p:nvPr>
        </p:nvSpPr>
        <p:spPr>
          <a:noFill/>
        </p:spPr>
        <p:txBody>
          <a:bodyPr/>
          <a:lstStyle/>
          <a:p>
            <a:fld id="{ADF52FED-8EF9-4E79-88EF-BF1B7DB48ADD}" type="slidenum">
              <a:rPr lang="es-ES_tradnl" smtClean="0"/>
              <a:pPr/>
              <a:t>2</a:t>
            </a:fld>
            <a:endParaRPr lang="es-ES_tradnl"/>
          </a:p>
        </p:txBody>
      </p:sp>
      <p:sp>
        <p:nvSpPr>
          <p:cNvPr id="37892" name="Rectangle 2"/>
          <p:cNvSpPr>
            <a:spLocks noGrp="1" noRot="1" noChangeAspect="1" noChangeArrowheads="1" noTextEdit="1"/>
          </p:cNvSpPr>
          <p:nvPr>
            <p:ph type="sldImg"/>
          </p:nvPr>
        </p:nvSpPr>
        <p:spPr>
          <a:xfrm>
            <a:off x="952500" y="685800"/>
            <a:ext cx="4953000" cy="3429000"/>
          </a:xfrm>
          <a:ln/>
        </p:spPr>
      </p:sp>
      <p:sp>
        <p:nvSpPr>
          <p:cNvPr id="37893"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25409764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xfrm>
            <a:off x="952500" y="685800"/>
            <a:ext cx="4953000" cy="3429000"/>
          </a:xfrm>
          <a:ln/>
        </p:spPr>
      </p:sp>
      <p:sp>
        <p:nvSpPr>
          <p:cNvPr id="152579"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952500" y="685800"/>
            <a:ext cx="4953000" cy="3429000"/>
          </a:xfrm>
          <a:ln/>
        </p:spPr>
      </p:sp>
      <p:sp>
        <p:nvSpPr>
          <p:cNvPr id="109571"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952500" y="685800"/>
            <a:ext cx="4953000" cy="3429000"/>
          </a:xfrm>
          <a:ln/>
        </p:spPr>
      </p:sp>
      <p:sp>
        <p:nvSpPr>
          <p:cNvPr id="111619"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7DC2FA42-96BA-4A77-B2B0-72B405ED24AC}" type="slidenum">
              <a:rPr lang="es-ES" smtClean="0"/>
              <a:pPr/>
              <a:t>31</a:t>
            </a:fld>
            <a:endParaRPr lang="es-ES" smtClean="0"/>
          </a:p>
        </p:txBody>
      </p:sp>
      <p:sp>
        <p:nvSpPr>
          <p:cNvPr id="91139" name="Rectangle 2"/>
          <p:cNvSpPr>
            <a:spLocks noGrp="1" noRot="1" noChangeAspect="1" noChangeArrowheads="1" noTextEdit="1"/>
          </p:cNvSpPr>
          <p:nvPr>
            <p:ph type="sldImg"/>
          </p:nvPr>
        </p:nvSpPr>
        <p:spPr>
          <a:xfrm>
            <a:off x="952500" y="685800"/>
            <a:ext cx="4953000" cy="3429000"/>
          </a:xfrm>
          <a:ln/>
        </p:spPr>
      </p:sp>
      <p:sp>
        <p:nvSpPr>
          <p:cNvPr id="91140"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952500" y="685800"/>
            <a:ext cx="4953000" cy="3429000"/>
          </a:xfrm>
          <a:ln/>
        </p:spPr>
      </p:sp>
      <p:sp>
        <p:nvSpPr>
          <p:cNvPr id="104451"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3BF75E-B2DB-4F2A-803B-16F3011E6F57}" type="slidenum">
              <a:rPr lang="es-ES"/>
              <a:pPr/>
              <a:t>11</a:t>
            </a:fld>
            <a:endParaRPr lang="es-E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23F80F5-F192-4158-9D9F-2EA3201E81EB}" type="slidenum">
              <a:rPr lang="es-ES" sz="1200"/>
              <a:pPr algn="r"/>
              <a:t>12</a:t>
            </a:fld>
            <a:endParaRPr lang="es-ES" sz="1200"/>
          </a:p>
        </p:txBody>
      </p:sp>
      <p:sp>
        <p:nvSpPr>
          <p:cNvPr id="128003" name="Rectangle 2"/>
          <p:cNvSpPr>
            <a:spLocks noGrp="1" noRot="1" noChangeAspect="1" noChangeArrowheads="1" noTextEdit="1"/>
          </p:cNvSpPr>
          <p:nvPr>
            <p:ph type="sldImg"/>
          </p:nvPr>
        </p:nvSpPr>
        <p:spPr>
          <a:xfrm>
            <a:off x="952500" y="685800"/>
            <a:ext cx="4953000" cy="3429000"/>
          </a:xfrm>
          <a:ln/>
        </p:spPr>
      </p:sp>
      <p:sp>
        <p:nvSpPr>
          <p:cNvPr id="128004"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952500" y="685800"/>
            <a:ext cx="4953000" cy="3429000"/>
          </a:xfrm>
          <a:ln/>
        </p:spPr>
      </p:sp>
      <p:sp>
        <p:nvSpPr>
          <p:cNvPr id="105475"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952500" y="685800"/>
            <a:ext cx="4953000" cy="3429000"/>
          </a:xfrm>
          <a:ln/>
        </p:spPr>
      </p:sp>
      <p:sp>
        <p:nvSpPr>
          <p:cNvPr id="115715"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952500" y="685800"/>
            <a:ext cx="4953000" cy="3429000"/>
          </a:xfrm>
          <a:ln/>
        </p:spPr>
      </p:sp>
      <p:sp>
        <p:nvSpPr>
          <p:cNvPr id="106499" name="Rectangle 3"/>
          <p:cNvSpPr>
            <a:spLocks noGrp="1" noChangeArrowheads="1"/>
          </p:cNvSpPr>
          <p:nvPr>
            <p:ph type="body" idx="1"/>
          </p:nvPr>
        </p:nvSpPr>
        <p:spPr>
          <a:noFill/>
          <a:ln/>
        </p:spPr>
        <p:txBody>
          <a:bodyPr/>
          <a:lstStyle/>
          <a:p>
            <a:endParaRPr lang="es-A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D7C35E78-1878-4F23-8E88-9C01D99E830D}" type="slidenum">
              <a:rPr lang="es-ES" smtClean="0"/>
              <a:pPr/>
              <a:t>16</a:t>
            </a:fld>
            <a:endParaRPr lang="es-ES" smtClean="0"/>
          </a:p>
        </p:txBody>
      </p:sp>
      <p:sp>
        <p:nvSpPr>
          <p:cNvPr id="60419" name="Rectangle 2"/>
          <p:cNvSpPr>
            <a:spLocks noGrp="1" noRot="1" noChangeAspect="1" noChangeArrowheads="1" noTextEdit="1"/>
          </p:cNvSpPr>
          <p:nvPr>
            <p:ph type="sldImg"/>
          </p:nvPr>
        </p:nvSpPr>
        <p:spPr>
          <a:xfrm>
            <a:off x="952500" y="685800"/>
            <a:ext cx="4953000" cy="3429000"/>
          </a:xfrm>
          <a:ln/>
        </p:spPr>
      </p:sp>
      <p:sp>
        <p:nvSpPr>
          <p:cNvPr id="60420"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AutoShape 7"/>
          <p:cNvSpPr>
            <a:spLocks noChangeArrowheads="1"/>
          </p:cNvSpPr>
          <p:nvPr/>
        </p:nvSpPr>
        <p:spPr bwMode="auto">
          <a:xfrm>
            <a:off x="742950" y="2393950"/>
            <a:ext cx="84201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s-AR" sz="2400">
              <a:latin typeface="Times New Roman" pitchFamily="18" charset="0"/>
            </a:endParaRPr>
          </a:p>
        </p:txBody>
      </p:sp>
      <p:sp>
        <p:nvSpPr>
          <p:cNvPr id="249858" name="Rectangle 2"/>
          <p:cNvSpPr>
            <a:spLocks noGrp="1" noChangeArrowheads="1"/>
          </p:cNvSpPr>
          <p:nvPr>
            <p:ph type="ctrTitle"/>
          </p:nvPr>
        </p:nvSpPr>
        <p:spPr>
          <a:xfrm>
            <a:off x="742950" y="990600"/>
            <a:ext cx="8420100" cy="1371600"/>
          </a:xfrm>
        </p:spPr>
        <p:txBody>
          <a:bodyPr/>
          <a:lstStyle>
            <a:lvl1pPr>
              <a:defRPr sz="4000"/>
            </a:lvl1pPr>
          </a:lstStyle>
          <a:p>
            <a:r>
              <a:rPr lang="es-ES" smtClean="0"/>
              <a:t>Haga clic para modificar el estilo de título del patrón</a:t>
            </a:r>
            <a:endParaRPr lang="es-AR"/>
          </a:p>
        </p:txBody>
      </p:sp>
      <p:sp>
        <p:nvSpPr>
          <p:cNvPr id="249859" name="Rectangle 3"/>
          <p:cNvSpPr>
            <a:spLocks noGrp="1" noChangeArrowheads="1"/>
          </p:cNvSpPr>
          <p:nvPr>
            <p:ph type="subTitle" idx="1"/>
          </p:nvPr>
        </p:nvSpPr>
        <p:spPr>
          <a:xfrm>
            <a:off x="1568450" y="3429000"/>
            <a:ext cx="7594600" cy="1600200"/>
          </a:xfrm>
        </p:spPr>
        <p:txBody>
          <a:bodyPr/>
          <a:lstStyle>
            <a:lvl1pPr marL="0" indent="0">
              <a:buFont typeface="Wingdings" pitchFamily="2" charset="2"/>
              <a:buNone/>
              <a:defRPr sz="2800"/>
            </a:lvl1pPr>
          </a:lstStyle>
          <a:p>
            <a:r>
              <a:rPr lang="es-ES" smtClean="0"/>
              <a:t>Haga clic para modificar el estilo de subtítulo del patrón</a:t>
            </a:r>
            <a:endParaRPr lang="es-AR"/>
          </a:p>
        </p:txBody>
      </p:sp>
      <p:sp>
        <p:nvSpPr>
          <p:cNvPr id="5" name="Rectangle 4"/>
          <p:cNvSpPr>
            <a:spLocks noGrp="1" noChangeArrowheads="1"/>
          </p:cNvSpPr>
          <p:nvPr>
            <p:ph type="dt" sz="half" idx="10"/>
          </p:nvPr>
        </p:nvSpPr>
        <p:spPr>
          <a:xfrm>
            <a:off x="742950" y="6248400"/>
            <a:ext cx="2063750" cy="457200"/>
          </a:xfrm>
        </p:spPr>
        <p:txBody>
          <a:bodyPr/>
          <a:lstStyle>
            <a:lvl1pPr>
              <a:defRPr/>
            </a:lvl1pPr>
          </a:lstStyle>
          <a:p>
            <a:pPr>
              <a:defRPr/>
            </a:pPr>
            <a:endParaRPr lang="es-ES"/>
          </a:p>
        </p:txBody>
      </p:sp>
      <p:sp>
        <p:nvSpPr>
          <p:cNvPr id="6" name="Rectangle 5"/>
          <p:cNvSpPr>
            <a:spLocks noGrp="1" noChangeArrowheads="1"/>
          </p:cNvSpPr>
          <p:nvPr>
            <p:ph type="ftr" sz="quarter" idx="11"/>
          </p:nvPr>
        </p:nvSpPr>
        <p:spPr>
          <a:xfrm>
            <a:off x="3384550" y="6248400"/>
            <a:ext cx="3136900" cy="457200"/>
          </a:xfrm>
        </p:spPr>
        <p:txBody>
          <a:bodyPr/>
          <a:lstStyle>
            <a:lvl1pPr>
              <a:defRPr/>
            </a:lvl1pPr>
          </a:lstStyle>
          <a:p>
            <a:pPr>
              <a:defRPr/>
            </a:pPr>
            <a:endParaRPr lang="es-ES"/>
          </a:p>
        </p:txBody>
      </p:sp>
      <p:sp>
        <p:nvSpPr>
          <p:cNvPr id="7" name="Rectangle 6"/>
          <p:cNvSpPr>
            <a:spLocks noGrp="1" noChangeArrowheads="1"/>
          </p:cNvSpPr>
          <p:nvPr>
            <p:ph type="sldNum" sz="quarter" idx="12"/>
          </p:nvPr>
        </p:nvSpPr>
        <p:spPr>
          <a:xfrm>
            <a:off x="7099300" y="6248400"/>
            <a:ext cx="2063750" cy="457200"/>
          </a:xfrm>
        </p:spPr>
        <p:txBody>
          <a:bodyPr/>
          <a:lstStyle>
            <a:lvl1pPr>
              <a:defRPr/>
            </a:lvl1pPr>
          </a:lstStyle>
          <a:p>
            <a:pPr>
              <a:defRPr/>
            </a:pPr>
            <a:fld id="{08DF8285-FA7C-41AC-A963-C17BA3DB5106}" type="slidenum">
              <a:rPr lang="es-ES" smtClean="0"/>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5FE776FF-FC5B-466C-A9FF-122D8B6A8792}" type="slidenum">
              <a:rPr lang="es-ES" smtClean="0"/>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121526" y="304800"/>
            <a:ext cx="2168525" cy="57150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14363" y="304800"/>
            <a:ext cx="6354762" cy="57150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D38671AB-2F87-46B6-8B4C-E312740C4898}" type="slidenum">
              <a:rPr lang="es-ES" smtClean="0"/>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614364" y="304800"/>
            <a:ext cx="8675687" cy="5715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Rectangle 6"/>
          <p:cNvSpPr>
            <a:spLocks noGrp="1" noChangeArrowheads="1"/>
          </p:cNvSpPr>
          <p:nvPr>
            <p:ph type="dt" sz="half" idx="10"/>
          </p:nvPr>
        </p:nvSpPr>
        <p:spPr>
          <a:ln/>
        </p:spPr>
        <p:txBody>
          <a:bodyPr/>
          <a:lstStyle>
            <a:lvl1pPr>
              <a:defRPr/>
            </a:lvl1pPr>
          </a:lstStyle>
          <a:p>
            <a:pPr>
              <a:defRPr/>
            </a:pPr>
            <a:endParaRPr lang="es-ES"/>
          </a:p>
        </p:txBody>
      </p:sp>
      <p:sp>
        <p:nvSpPr>
          <p:cNvPr id="4" name="Rectangle 7"/>
          <p:cNvSpPr>
            <a:spLocks noGrp="1" noChangeArrowheads="1"/>
          </p:cNvSpPr>
          <p:nvPr>
            <p:ph type="ftr" sz="quarter" idx="11"/>
          </p:nvPr>
        </p:nvSpPr>
        <p:spPr>
          <a:ln/>
        </p:spPr>
        <p:txBody>
          <a:bodyPr/>
          <a:lstStyle>
            <a:lvl1pPr>
              <a:defRPr/>
            </a:lvl1pPr>
          </a:lstStyle>
          <a:p>
            <a:pPr>
              <a:defRPr/>
            </a:pPr>
            <a:endParaRPr lang="es-ES"/>
          </a:p>
        </p:txBody>
      </p:sp>
      <p:sp>
        <p:nvSpPr>
          <p:cNvPr id="5" name="Rectangle 8"/>
          <p:cNvSpPr>
            <a:spLocks noGrp="1" noChangeArrowheads="1"/>
          </p:cNvSpPr>
          <p:nvPr>
            <p:ph type="sldNum" sz="quarter" idx="12"/>
          </p:nvPr>
        </p:nvSpPr>
        <p:spPr>
          <a:ln/>
        </p:spPr>
        <p:txBody>
          <a:bodyPr/>
          <a:lstStyle>
            <a:lvl1pPr>
              <a:defRPr/>
            </a:lvl1pPr>
          </a:lstStyle>
          <a:p>
            <a:pPr>
              <a:defRPr/>
            </a:pPr>
            <a:fld id="{9A26B987-041D-4029-A418-743A1FD455DB}" type="slidenum">
              <a:rPr lang="es-ES" smtClean="0"/>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F764A4C0-6EF2-4363-B4CF-92A35B60A531}" type="slidenum">
              <a:rPr lang="es-ES" smtClean="0"/>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638" y="4406902"/>
            <a:ext cx="84201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5F93B326-1BC0-4BC1-AFBF-CE1AA6FED8A5}" type="slidenum">
              <a:rPr lang="es-ES" smtClean="0"/>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14364" y="1752600"/>
            <a:ext cx="4257676"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024438" y="1752600"/>
            <a:ext cx="4257676"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6"/>
          <p:cNvSpPr>
            <a:spLocks noGrp="1" noChangeArrowheads="1"/>
          </p:cNvSpPr>
          <p:nvPr>
            <p:ph type="dt" sz="half" idx="10"/>
          </p:nvPr>
        </p:nvSpPr>
        <p:spPr>
          <a:ln/>
        </p:spPr>
        <p:txBody>
          <a:bodyPr/>
          <a:lstStyle>
            <a:lvl1pPr>
              <a:defRPr/>
            </a:lvl1pPr>
          </a:lstStyle>
          <a:p>
            <a:pPr>
              <a:defRPr/>
            </a:pPr>
            <a:endParaRPr lang="es-ES"/>
          </a:p>
        </p:txBody>
      </p:sp>
      <p:sp>
        <p:nvSpPr>
          <p:cNvPr id="6" name="Rectangle 7"/>
          <p:cNvSpPr>
            <a:spLocks noGrp="1" noChangeArrowheads="1"/>
          </p:cNvSpPr>
          <p:nvPr>
            <p:ph type="ftr" sz="quarter" idx="11"/>
          </p:nvPr>
        </p:nvSpPr>
        <p:spPr>
          <a:ln/>
        </p:spPr>
        <p:txBody>
          <a:bodyPr/>
          <a:lstStyle>
            <a:lvl1pPr>
              <a:defRPr/>
            </a:lvl1pPr>
          </a:lstStyle>
          <a:p>
            <a:pPr>
              <a:defRPr/>
            </a:pPr>
            <a:endParaRPr lang="es-ES"/>
          </a:p>
        </p:txBody>
      </p:sp>
      <p:sp>
        <p:nvSpPr>
          <p:cNvPr id="7" name="Rectangle 8"/>
          <p:cNvSpPr>
            <a:spLocks noGrp="1" noChangeArrowheads="1"/>
          </p:cNvSpPr>
          <p:nvPr>
            <p:ph type="sldNum" sz="quarter" idx="12"/>
          </p:nvPr>
        </p:nvSpPr>
        <p:spPr>
          <a:ln/>
        </p:spPr>
        <p:txBody>
          <a:bodyPr/>
          <a:lstStyle>
            <a:lvl1pPr>
              <a:defRPr/>
            </a:lvl1pPr>
          </a:lstStyle>
          <a:p>
            <a:pPr>
              <a:defRPr/>
            </a:pPr>
            <a:fld id="{5267F6AB-52B7-4F4C-BAFC-950389F0D577}" type="slidenum">
              <a:rPr lang="es-ES" smtClean="0"/>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5032377"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032377"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6"/>
          <p:cNvSpPr>
            <a:spLocks noGrp="1" noChangeArrowheads="1"/>
          </p:cNvSpPr>
          <p:nvPr>
            <p:ph type="dt" sz="half" idx="10"/>
          </p:nvPr>
        </p:nvSpPr>
        <p:spPr>
          <a:ln/>
        </p:spPr>
        <p:txBody>
          <a:bodyPr/>
          <a:lstStyle>
            <a:lvl1pPr>
              <a:defRPr/>
            </a:lvl1pPr>
          </a:lstStyle>
          <a:p>
            <a:pPr>
              <a:defRPr/>
            </a:pPr>
            <a:endParaRPr lang="es-ES"/>
          </a:p>
        </p:txBody>
      </p:sp>
      <p:sp>
        <p:nvSpPr>
          <p:cNvPr id="8" name="Rectangle 7"/>
          <p:cNvSpPr>
            <a:spLocks noGrp="1" noChangeArrowheads="1"/>
          </p:cNvSpPr>
          <p:nvPr>
            <p:ph type="ftr" sz="quarter" idx="11"/>
          </p:nvPr>
        </p:nvSpPr>
        <p:spPr>
          <a:ln/>
        </p:spPr>
        <p:txBody>
          <a:bodyPr/>
          <a:lstStyle>
            <a:lvl1pPr>
              <a:defRPr/>
            </a:lvl1pPr>
          </a:lstStyle>
          <a:p>
            <a:pPr>
              <a:defRPr/>
            </a:pPr>
            <a:endParaRPr lang="es-ES"/>
          </a:p>
        </p:txBody>
      </p:sp>
      <p:sp>
        <p:nvSpPr>
          <p:cNvPr id="9" name="Rectangle 8"/>
          <p:cNvSpPr>
            <a:spLocks noGrp="1" noChangeArrowheads="1"/>
          </p:cNvSpPr>
          <p:nvPr>
            <p:ph type="sldNum" sz="quarter" idx="12"/>
          </p:nvPr>
        </p:nvSpPr>
        <p:spPr>
          <a:ln/>
        </p:spPr>
        <p:txBody>
          <a:bodyPr/>
          <a:lstStyle>
            <a:lvl1pPr>
              <a:defRPr/>
            </a:lvl1pPr>
          </a:lstStyle>
          <a:p>
            <a:pPr>
              <a:defRPr/>
            </a:pPr>
            <a:fld id="{222B703E-5542-47E2-B7C8-3A64928D9C80}" type="slidenum">
              <a:rPr lang="es-ES" smtClean="0"/>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6"/>
          <p:cNvSpPr>
            <a:spLocks noGrp="1" noChangeArrowheads="1"/>
          </p:cNvSpPr>
          <p:nvPr>
            <p:ph type="dt" sz="half" idx="10"/>
          </p:nvPr>
        </p:nvSpPr>
        <p:spPr>
          <a:ln/>
        </p:spPr>
        <p:txBody>
          <a:bodyPr/>
          <a:lstStyle>
            <a:lvl1pPr>
              <a:defRPr/>
            </a:lvl1pPr>
          </a:lstStyle>
          <a:p>
            <a:pPr>
              <a:defRPr/>
            </a:pPr>
            <a:endParaRPr lang="es-ES"/>
          </a:p>
        </p:txBody>
      </p:sp>
      <p:sp>
        <p:nvSpPr>
          <p:cNvPr id="4" name="Rectangle 7"/>
          <p:cNvSpPr>
            <a:spLocks noGrp="1" noChangeArrowheads="1"/>
          </p:cNvSpPr>
          <p:nvPr>
            <p:ph type="ftr" sz="quarter" idx="11"/>
          </p:nvPr>
        </p:nvSpPr>
        <p:spPr>
          <a:ln/>
        </p:spPr>
        <p:txBody>
          <a:bodyPr/>
          <a:lstStyle>
            <a:lvl1pPr>
              <a:defRPr/>
            </a:lvl1pPr>
          </a:lstStyle>
          <a:p>
            <a:pPr>
              <a:defRPr/>
            </a:pPr>
            <a:endParaRPr lang="es-ES"/>
          </a:p>
        </p:txBody>
      </p:sp>
      <p:sp>
        <p:nvSpPr>
          <p:cNvPr id="5" name="Rectangle 8"/>
          <p:cNvSpPr>
            <a:spLocks noGrp="1" noChangeArrowheads="1"/>
          </p:cNvSpPr>
          <p:nvPr>
            <p:ph type="sldNum" sz="quarter" idx="12"/>
          </p:nvPr>
        </p:nvSpPr>
        <p:spPr>
          <a:ln/>
        </p:spPr>
        <p:txBody>
          <a:bodyPr/>
          <a:lstStyle>
            <a:lvl1pPr>
              <a:defRPr/>
            </a:lvl1pPr>
          </a:lstStyle>
          <a:p>
            <a:pPr>
              <a:defRPr/>
            </a:pPr>
            <a:fld id="{C164978C-F670-49B4-82FB-08A4F1C3C622}" type="slidenum">
              <a:rPr lang="es-ES" smtClean="0"/>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s-ES"/>
          </a:p>
        </p:txBody>
      </p:sp>
      <p:sp>
        <p:nvSpPr>
          <p:cNvPr id="3" name="Rectangle 7"/>
          <p:cNvSpPr>
            <a:spLocks noGrp="1" noChangeArrowheads="1"/>
          </p:cNvSpPr>
          <p:nvPr>
            <p:ph type="ftr" sz="quarter" idx="11"/>
          </p:nvPr>
        </p:nvSpPr>
        <p:spPr>
          <a:ln/>
        </p:spPr>
        <p:txBody>
          <a:bodyPr/>
          <a:lstStyle>
            <a:lvl1pPr>
              <a:defRPr/>
            </a:lvl1pPr>
          </a:lstStyle>
          <a:p>
            <a:pPr>
              <a:defRPr/>
            </a:pPr>
            <a:endParaRPr lang="es-ES"/>
          </a:p>
        </p:txBody>
      </p:sp>
      <p:sp>
        <p:nvSpPr>
          <p:cNvPr id="4" name="Rectangle 8"/>
          <p:cNvSpPr>
            <a:spLocks noGrp="1" noChangeArrowheads="1"/>
          </p:cNvSpPr>
          <p:nvPr>
            <p:ph type="sldNum" sz="quarter" idx="12"/>
          </p:nvPr>
        </p:nvSpPr>
        <p:spPr>
          <a:ln/>
        </p:spPr>
        <p:txBody>
          <a:bodyPr/>
          <a:lstStyle>
            <a:lvl1pPr>
              <a:defRPr/>
            </a:lvl1pPr>
          </a:lstStyle>
          <a:p>
            <a:pPr>
              <a:defRPr/>
            </a:pPr>
            <a:fld id="{2AFFDFBA-D899-43AF-B004-C90565AA9F5C}" type="slidenum">
              <a:rPr lang="es-ES" smtClean="0"/>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1" y="273050"/>
            <a:ext cx="3259138"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95301"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endParaRPr lang="es-ES"/>
          </a:p>
        </p:txBody>
      </p:sp>
      <p:sp>
        <p:nvSpPr>
          <p:cNvPr id="6" name="Rectangle 7"/>
          <p:cNvSpPr>
            <a:spLocks noGrp="1" noChangeArrowheads="1"/>
          </p:cNvSpPr>
          <p:nvPr>
            <p:ph type="ftr" sz="quarter" idx="11"/>
          </p:nvPr>
        </p:nvSpPr>
        <p:spPr>
          <a:ln/>
        </p:spPr>
        <p:txBody>
          <a:bodyPr/>
          <a:lstStyle>
            <a:lvl1pPr>
              <a:defRPr/>
            </a:lvl1pPr>
          </a:lstStyle>
          <a:p>
            <a:pPr>
              <a:defRPr/>
            </a:pPr>
            <a:endParaRPr lang="es-ES"/>
          </a:p>
        </p:txBody>
      </p:sp>
      <p:sp>
        <p:nvSpPr>
          <p:cNvPr id="7" name="Rectangle 8"/>
          <p:cNvSpPr>
            <a:spLocks noGrp="1" noChangeArrowheads="1"/>
          </p:cNvSpPr>
          <p:nvPr>
            <p:ph type="sldNum" sz="quarter" idx="12"/>
          </p:nvPr>
        </p:nvSpPr>
        <p:spPr>
          <a:ln/>
        </p:spPr>
        <p:txBody>
          <a:bodyPr/>
          <a:lstStyle>
            <a:lvl1pPr>
              <a:defRPr/>
            </a:lvl1pPr>
          </a:lstStyle>
          <a:p>
            <a:pPr>
              <a:defRPr/>
            </a:pPr>
            <a:fld id="{AEA66F15-3E40-4614-89BE-C9659A1A0AA1}" type="slidenum">
              <a:rPr lang="es-ES" smtClean="0"/>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513" y="4800600"/>
            <a:ext cx="59436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 noProof="0"/>
          </a:p>
        </p:txBody>
      </p:sp>
      <p:sp>
        <p:nvSpPr>
          <p:cNvPr id="4" name="3 Marcador de texto"/>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endParaRPr lang="es-ES"/>
          </a:p>
        </p:txBody>
      </p:sp>
      <p:sp>
        <p:nvSpPr>
          <p:cNvPr id="6" name="Rectangle 7"/>
          <p:cNvSpPr>
            <a:spLocks noGrp="1" noChangeArrowheads="1"/>
          </p:cNvSpPr>
          <p:nvPr>
            <p:ph type="ftr" sz="quarter" idx="11"/>
          </p:nvPr>
        </p:nvSpPr>
        <p:spPr>
          <a:ln/>
        </p:spPr>
        <p:txBody>
          <a:bodyPr/>
          <a:lstStyle>
            <a:lvl1pPr>
              <a:defRPr/>
            </a:lvl1pPr>
          </a:lstStyle>
          <a:p>
            <a:pPr>
              <a:defRPr/>
            </a:pPr>
            <a:endParaRPr lang="es-ES"/>
          </a:p>
        </p:txBody>
      </p:sp>
      <p:sp>
        <p:nvSpPr>
          <p:cNvPr id="7" name="Rectangle 8"/>
          <p:cNvSpPr>
            <a:spLocks noGrp="1" noChangeArrowheads="1"/>
          </p:cNvSpPr>
          <p:nvPr>
            <p:ph type="sldNum" sz="quarter" idx="12"/>
          </p:nvPr>
        </p:nvSpPr>
        <p:spPr>
          <a:ln/>
        </p:spPr>
        <p:txBody>
          <a:bodyPr/>
          <a:lstStyle>
            <a:lvl1pPr>
              <a:defRPr/>
            </a:lvl1pPr>
          </a:lstStyle>
          <a:p>
            <a:pPr>
              <a:defRPr/>
            </a:pPr>
            <a:fld id="{BBDBC488-EA9B-4B39-B9DA-5FD2DE75DD89}" type="slidenum">
              <a:rPr lang="es-ES" smtClean="0"/>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22300" y="304801"/>
            <a:ext cx="866775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AR"/>
              <a:t>Haga clic para cambiar el estilo de título	</a:t>
            </a:r>
          </a:p>
        </p:txBody>
      </p:sp>
      <p:sp>
        <p:nvSpPr>
          <p:cNvPr id="6147" name="Rectangle 3"/>
          <p:cNvSpPr>
            <a:spLocks noGrp="1" noChangeArrowheads="1"/>
          </p:cNvSpPr>
          <p:nvPr>
            <p:ph type="body" idx="1"/>
          </p:nvPr>
        </p:nvSpPr>
        <p:spPr bwMode="auto">
          <a:xfrm>
            <a:off x="614363" y="1752600"/>
            <a:ext cx="866775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AR"/>
              <a:t>Haga clic para modificar el estilo de texto del patrón</a:t>
            </a:r>
          </a:p>
          <a:p>
            <a:pPr lvl="1"/>
            <a:r>
              <a:rPr lang="es-AR"/>
              <a:t>Segundo nivel</a:t>
            </a:r>
          </a:p>
          <a:p>
            <a:pPr lvl="2"/>
            <a:r>
              <a:rPr lang="es-AR"/>
              <a:t>Tercer nivel</a:t>
            </a:r>
          </a:p>
          <a:p>
            <a:pPr lvl="3"/>
            <a:r>
              <a:rPr lang="es-AR"/>
              <a:t>Cuarto nivel</a:t>
            </a:r>
          </a:p>
          <a:p>
            <a:pPr lvl="4"/>
            <a:r>
              <a:rPr lang="es-AR"/>
              <a:t>Quinto nivel</a:t>
            </a:r>
          </a:p>
        </p:txBody>
      </p:sp>
      <p:sp>
        <p:nvSpPr>
          <p:cNvPr id="248836" name="AutoShape 4"/>
          <p:cNvSpPr>
            <a:spLocks noChangeArrowheads="1"/>
          </p:cNvSpPr>
          <p:nvPr/>
        </p:nvSpPr>
        <p:spPr bwMode="auto">
          <a:xfrm>
            <a:off x="660401" y="1566865"/>
            <a:ext cx="8621713"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s-AR" sz="2400">
              <a:latin typeface="Times New Roman" pitchFamily="18" charset="0"/>
            </a:endParaRPr>
          </a:p>
        </p:txBody>
      </p:sp>
      <p:sp>
        <p:nvSpPr>
          <p:cNvPr id="248837" name="Line 5"/>
          <p:cNvSpPr>
            <a:spLocks noChangeShapeType="1"/>
          </p:cNvSpPr>
          <p:nvPr/>
        </p:nvSpPr>
        <p:spPr bwMode="auto">
          <a:xfrm flipV="1">
            <a:off x="660400" y="6172200"/>
            <a:ext cx="8585200" cy="0"/>
          </a:xfrm>
          <a:prstGeom prst="line">
            <a:avLst/>
          </a:prstGeom>
          <a:noFill/>
          <a:ln w="3175">
            <a:solidFill>
              <a:schemeClr val="accent2"/>
            </a:solidFill>
            <a:round/>
            <a:headEnd/>
            <a:tailEnd/>
          </a:ln>
          <a:effectLst/>
        </p:spPr>
        <p:txBody>
          <a:bodyPr/>
          <a:lstStyle/>
          <a:p>
            <a:pPr>
              <a:defRPr/>
            </a:pPr>
            <a:endParaRPr lang="es-ES"/>
          </a:p>
        </p:txBody>
      </p:sp>
      <p:sp>
        <p:nvSpPr>
          <p:cNvPr id="248838" name="Rectangle 6"/>
          <p:cNvSpPr>
            <a:spLocks noGrp="1" noChangeArrowheads="1"/>
          </p:cNvSpPr>
          <p:nvPr>
            <p:ph type="dt" sz="half" idx="2"/>
          </p:nvPr>
        </p:nvSpPr>
        <p:spPr bwMode="auto">
          <a:xfrm>
            <a:off x="660400" y="6245225"/>
            <a:ext cx="2146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248839" name="Rectangle 7"/>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pPr>
              <a:defRPr/>
            </a:pPr>
            <a:endParaRPr lang="es-ES"/>
          </a:p>
        </p:txBody>
      </p:sp>
      <p:sp>
        <p:nvSpPr>
          <p:cNvPr id="248840" name="Rectangle 8"/>
          <p:cNvSpPr>
            <a:spLocks noGrp="1" noChangeArrowheads="1"/>
          </p:cNvSpPr>
          <p:nvPr>
            <p:ph type="sldNum" sz="quarter" idx="4"/>
          </p:nvPr>
        </p:nvSpPr>
        <p:spPr bwMode="auto">
          <a:xfrm>
            <a:off x="7099300" y="6245225"/>
            <a:ext cx="2146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9A26B987-041D-4029-A418-743A1FD455DB}" type="slidenum">
              <a:rPr lang="es-ES" smtClean="0"/>
              <a:pPr>
                <a:defRPr/>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Tahoma" pitchFamily="34" charset="0"/>
        </a:defRPr>
      </a:lvl2pPr>
      <a:lvl3pPr algn="l" rtl="0" eaLnBrk="1" fontAlgn="base" hangingPunct="1">
        <a:spcBef>
          <a:spcPct val="0"/>
        </a:spcBef>
        <a:spcAft>
          <a:spcPct val="0"/>
        </a:spcAft>
        <a:defRPr sz="3800">
          <a:solidFill>
            <a:schemeClr val="tx2"/>
          </a:solidFill>
          <a:latin typeface="Tahoma" pitchFamily="34" charset="0"/>
        </a:defRPr>
      </a:lvl3pPr>
      <a:lvl4pPr algn="l" rtl="0" eaLnBrk="1" fontAlgn="base" hangingPunct="1">
        <a:spcBef>
          <a:spcPct val="0"/>
        </a:spcBef>
        <a:spcAft>
          <a:spcPct val="0"/>
        </a:spcAft>
        <a:defRPr sz="3800">
          <a:solidFill>
            <a:schemeClr val="tx2"/>
          </a:solidFill>
          <a:latin typeface="Tahoma" pitchFamily="34" charset="0"/>
        </a:defRPr>
      </a:lvl4pPr>
      <a:lvl5pPr algn="l" rtl="0" eaLnBrk="1" fontAlgn="base" hangingPunct="1">
        <a:spcBef>
          <a:spcPct val="0"/>
        </a:spcBef>
        <a:spcAft>
          <a:spcPct val="0"/>
        </a:spcAft>
        <a:defRPr sz="3800">
          <a:solidFill>
            <a:schemeClr val="tx2"/>
          </a:solidFill>
          <a:latin typeface="Tahoma" pitchFamily="34" charset="0"/>
        </a:defRPr>
      </a:lvl5pPr>
      <a:lvl6pPr marL="457200" algn="l" rtl="0" eaLnBrk="1" fontAlgn="base" hangingPunct="1">
        <a:spcBef>
          <a:spcPct val="0"/>
        </a:spcBef>
        <a:spcAft>
          <a:spcPct val="0"/>
        </a:spcAft>
        <a:defRPr sz="3800">
          <a:solidFill>
            <a:schemeClr val="tx2"/>
          </a:solidFill>
          <a:latin typeface="Tahoma" pitchFamily="34" charset="0"/>
        </a:defRPr>
      </a:lvl6pPr>
      <a:lvl7pPr marL="914400" algn="l" rtl="0" eaLnBrk="1" fontAlgn="base" hangingPunct="1">
        <a:spcBef>
          <a:spcPct val="0"/>
        </a:spcBef>
        <a:spcAft>
          <a:spcPct val="0"/>
        </a:spcAft>
        <a:defRPr sz="3800">
          <a:solidFill>
            <a:schemeClr val="tx2"/>
          </a:solidFill>
          <a:latin typeface="Tahoma" pitchFamily="34" charset="0"/>
        </a:defRPr>
      </a:lvl7pPr>
      <a:lvl8pPr marL="1371600" algn="l" rtl="0" eaLnBrk="1" fontAlgn="base" hangingPunct="1">
        <a:spcBef>
          <a:spcPct val="0"/>
        </a:spcBef>
        <a:spcAft>
          <a:spcPct val="0"/>
        </a:spcAft>
        <a:defRPr sz="3800">
          <a:solidFill>
            <a:schemeClr val="tx2"/>
          </a:solidFill>
          <a:latin typeface="Tahoma" pitchFamily="34" charset="0"/>
        </a:defRPr>
      </a:lvl8pPr>
      <a:lvl9pPr marL="1828800" algn="l" rtl="0" eaLnBrk="1" fontAlgn="base" hangingPunct="1">
        <a:spcBef>
          <a:spcPct val="0"/>
        </a:spcBef>
        <a:spcAft>
          <a:spcPct val="0"/>
        </a:spcAft>
        <a:defRPr sz="3800">
          <a:solidFill>
            <a:schemeClr val="tx2"/>
          </a:solidFill>
          <a:latin typeface="Tahoma" pitchFamily="34" charset="0"/>
        </a:defRPr>
      </a:lvl9pPr>
    </p:titleStyle>
    <p:bodyStyle>
      <a:lvl1pPr marL="469900" indent="-469900" algn="l" rtl="0" eaLnBrk="1" fontAlgn="base" hangingPunct="1">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1" fontAlgn="base" hangingPunct="1">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1" fontAlgn="base" hangingPunct="1">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slide" Target="slide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slide" Target="slide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wearemarketing.com/blog/yo-no-soy-tonto-o-las-mejores-herramientas-de-business-intelligenc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es.slideshare.net/dchavezf/cmo-implementar-con-xito-una-solucin-de-bi" TargetMode="External"/><Relationship Id="rId5" Type="http://schemas.openxmlformats.org/officeDocument/2006/relationships/hyperlink" Target="https://msdn.microsoft.com/es-ar/library/bb522456.aspx" TargetMode="External"/><Relationship Id="rId4" Type="http://schemas.openxmlformats.org/officeDocument/2006/relationships/hyperlink" Target="http://businessintelligence.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10.xml"/><Relationship Id="rId1" Type="http://schemas.openxmlformats.org/officeDocument/2006/relationships/slideLayout" Target="../slideLayouts/slideLayout2.xml"/><Relationship Id="rId4" Type="http://schemas.openxmlformats.org/officeDocument/2006/relationships/slide" Target="slide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2"/>
          </p:nvPr>
        </p:nvSpPr>
        <p:spPr/>
        <p:txBody>
          <a:bodyPr/>
          <a:lstStyle/>
          <a:p>
            <a:pPr>
              <a:defRPr/>
            </a:pPr>
            <a:fld id="{26C1BD80-6FCC-401C-ACB3-480B744F0F43}" type="slidenum">
              <a:rPr lang="es-ES" smtClean="0"/>
              <a:pPr>
                <a:defRPr/>
              </a:pPr>
              <a:t>1</a:t>
            </a:fld>
            <a:endParaRPr lang="es-ES"/>
          </a:p>
        </p:txBody>
      </p:sp>
      <p:sp>
        <p:nvSpPr>
          <p:cNvPr id="1028" name="Rectangle 4"/>
          <p:cNvSpPr>
            <a:spLocks noChangeArrowheads="1"/>
          </p:cNvSpPr>
          <p:nvPr/>
        </p:nvSpPr>
        <p:spPr bwMode="auto">
          <a:xfrm>
            <a:off x="1268507" y="524437"/>
            <a:ext cx="7772400" cy="1479177"/>
          </a:xfrm>
          <a:prstGeom prst="rect">
            <a:avLst/>
          </a:prstGeom>
          <a:noFill/>
          <a:ln w="9525">
            <a:noFill/>
            <a:miter lim="800000"/>
            <a:headEnd/>
            <a:tailEnd/>
          </a:ln>
        </p:spPr>
        <p:txBody>
          <a:bodyPr lIns="92075" tIns="46038" rIns="92075" bIns="46038" anchor="b"/>
          <a:lstStyle/>
          <a:p>
            <a:pPr algn="ctr"/>
            <a:r>
              <a:rPr lang="es-ES_tradnl" sz="4400" b="1" dirty="0">
                <a:effectLst>
                  <a:outerShdw blurRad="38100" dist="38100" dir="2700000" algn="tl">
                    <a:srgbClr val="000000">
                      <a:alpha val="43137"/>
                    </a:srgbClr>
                  </a:outerShdw>
                </a:effectLst>
                <a:latin typeface="Calibri" pitchFamily="34" charset="0"/>
              </a:rPr>
              <a:t>Sistemas de Información para la Gestión</a:t>
            </a:r>
            <a:endParaRPr lang="es-ES" sz="4400" b="1" dirty="0">
              <a:effectLst>
                <a:outerShdw blurRad="38100" dist="38100" dir="2700000" algn="tl">
                  <a:srgbClr val="000000">
                    <a:alpha val="43137"/>
                  </a:srgbClr>
                </a:outerShdw>
              </a:effectLst>
              <a:latin typeface="Calibri" pitchFamily="34" charset="0"/>
            </a:endParaRPr>
          </a:p>
        </p:txBody>
      </p:sp>
      <p:sp>
        <p:nvSpPr>
          <p:cNvPr id="5" name="Text Box 5"/>
          <p:cNvSpPr txBox="1">
            <a:spLocks noChangeArrowheads="1"/>
          </p:cNvSpPr>
          <p:nvPr/>
        </p:nvSpPr>
        <p:spPr bwMode="auto">
          <a:xfrm>
            <a:off x="0" y="6477000"/>
            <a:ext cx="990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eaLnBrk="1" hangingPunct="1">
              <a:spcBef>
                <a:spcPct val="50000"/>
              </a:spcBef>
              <a:buClrTx/>
              <a:buFontTx/>
              <a:buNone/>
            </a:pPr>
            <a:r>
              <a:rPr lang="es-AR" altLang="es-AR" sz="1800" b="1" dirty="0" err="1">
                <a:solidFill>
                  <a:srgbClr val="000080"/>
                </a:solidFill>
              </a:rPr>
              <a:t>U.N.Sa</a:t>
            </a:r>
            <a:r>
              <a:rPr lang="es-AR" altLang="es-AR" sz="1800" b="1" dirty="0">
                <a:solidFill>
                  <a:srgbClr val="000080"/>
                </a:solidFill>
              </a:rPr>
              <a:t>. – Facultad de </a:t>
            </a:r>
            <a:r>
              <a:rPr lang="es-AR" altLang="es-AR" sz="1800" b="1" dirty="0" err="1">
                <a:solidFill>
                  <a:srgbClr val="000080"/>
                </a:solidFill>
              </a:rPr>
              <a:t>Cs.Económicas</a:t>
            </a:r>
            <a:r>
              <a:rPr lang="es-AR" altLang="es-AR" sz="1800" b="1" dirty="0">
                <a:solidFill>
                  <a:srgbClr val="000080"/>
                </a:solidFill>
              </a:rPr>
              <a:t> – SIG </a:t>
            </a:r>
            <a:r>
              <a:rPr lang="es-AR" altLang="es-AR" sz="1800" b="1" dirty="0" smtClean="0">
                <a:solidFill>
                  <a:srgbClr val="000080"/>
                </a:solidFill>
              </a:rPr>
              <a:t>2021</a:t>
            </a:r>
            <a:endParaRPr lang="es-AR" altLang="es-AR" sz="1800" b="1" dirty="0">
              <a:solidFill>
                <a:srgbClr val="000080"/>
              </a:solidFill>
            </a:endParaRPr>
          </a:p>
        </p:txBody>
      </p:sp>
      <p:sp>
        <p:nvSpPr>
          <p:cNvPr id="7" name="Rectangle 2"/>
          <p:cNvSpPr txBox="1">
            <a:spLocks noChangeArrowheads="1"/>
          </p:cNvSpPr>
          <p:nvPr/>
        </p:nvSpPr>
        <p:spPr bwMode="auto">
          <a:xfrm>
            <a:off x="742949" y="3275461"/>
            <a:ext cx="9038359" cy="2497541"/>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Tahoma" pitchFamily="34" charset="0"/>
              </a:defRPr>
            </a:lvl2pPr>
            <a:lvl3pPr algn="l" rtl="0" eaLnBrk="1" fontAlgn="base" hangingPunct="1">
              <a:spcBef>
                <a:spcPct val="0"/>
              </a:spcBef>
              <a:spcAft>
                <a:spcPct val="0"/>
              </a:spcAft>
              <a:defRPr sz="3800">
                <a:solidFill>
                  <a:schemeClr val="tx2"/>
                </a:solidFill>
                <a:latin typeface="Tahoma" pitchFamily="34" charset="0"/>
              </a:defRPr>
            </a:lvl3pPr>
            <a:lvl4pPr algn="l" rtl="0" eaLnBrk="1" fontAlgn="base" hangingPunct="1">
              <a:spcBef>
                <a:spcPct val="0"/>
              </a:spcBef>
              <a:spcAft>
                <a:spcPct val="0"/>
              </a:spcAft>
              <a:defRPr sz="3800">
                <a:solidFill>
                  <a:schemeClr val="tx2"/>
                </a:solidFill>
                <a:latin typeface="Tahoma" pitchFamily="34" charset="0"/>
              </a:defRPr>
            </a:lvl4pPr>
            <a:lvl5pPr algn="l" rtl="0" eaLnBrk="1" fontAlgn="base" hangingPunct="1">
              <a:spcBef>
                <a:spcPct val="0"/>
              </a:spcBef>
              <a:spcAft>
                <a:spcPct val="0"/>
              </a:spcAft>
              <a:defRPr sz="3800">
                <a:solidFill>
                  <a:schemeClr val="tx2"/>
                </a:solidFill>
                <a:latin typeface="Tahoma" pitchFamily="34" charset="0"/>
              </a:defRPr>
            </a:lvl5pPr>
            <a:lvl6pPr marL="457200" algn="l" rtl="0" eaLnBrk="1" fontAlgn="base" hangingPunct="1">
              <a:spcBef>
                <a:spcPct val="0"/>
              </a:spcBef>
              <a:spcAft>
                <a:spcPct val="0"/>
              </a:spcAft>
              <a:defRPr sz="3800">
                <a:solidFill>
                  <a:schemeClr val="tx2"/>
                </a:solidFill>
                <a:latin typeface="Tahoma" pitchFamily="34" charset="0"/>
              </a:defRPr>
            </a:lvl6pPr>
            <a:lvl7pPr marL="914400" algn="l" rtl="0" eaLnBrk="1" fontAlgn="base" hangingPunct="1">
              <a:spcBef>
                <a:spcPct val="0"/>
              </a:spcBef>
              <a:spcAft>
                <a:spcPct val="0"/>
              </a:spcAft>
              <a:defRPr sz="3800">
                <a:solidFill>
                  <a:schemeClr val="tx2"/>
                </a:solidFill>
                <a:latin typeface="Tahoma" pitchFamily="34" charset="0"/>
              </a:defRPr>
            </a:lvl7pPr>
            <a:lvl8pPr marL="1371600" algn="l" rtl="0" eaLnBrk="1" fontAlgn="base" hangingPunct="1">
              <a:spcBef>
                <a:spcPct val="0"/>
              </a:spcBef>
              <a:spcAft>
                <a:spcPct val="0"/>
              </a:spcAft>
              <a:defRPr sz="3800">
                <a:solidFill>
                  <a:schemeClr val="tx2"/>
                </a:solidFill>
                <a:latin typeface="Tahoma" pitchFamily="34" charset="0"/>
              </a:defRPr>
            </a:lvl8pPr>
            <a:lvl9pPr marL="1828800" algn="l" rtl="0" eaLnBrk="1" fontAlgn="base" hangingPunct="1">
              <a:spcBef>
                <a:spcPct val="0"/>
              </a:spcBef>
              <a:spcAft>
                <a:spcPct val="0"/>
              </a:spcAft>
              <a:defRPr sz="3800">
                <a:solidFill>
                  <a:schemeClr val="tx2"/>
                </a:solidFill>
                <a:latin typeface="Tahoma" pitchFamily="34" charset="0"/>
              </a:defRPr>
            </a:lvl9pPr>
          </a:lstStyle>
          <a:p>
            <a:r>
              <a:rPr lang="es-ES" sz="2000" b="1" kern="0" dirty="0" smtClean="0"/>
              <a:t>Unidad 3: </a:t>
            </a:r>
            <a:r>
              <a:rPr lang="es-AR" sz="2000" b="1" kern="0" dirty="0" smtClean="0"/>
              <a:t>RECURSOS DE TECNOLOGIA DE INFORMACIÓN - Información</a:t>
            </a:r>
            <a:r>
              <a:rPr lang="es-AR" sz="2000" kern="0" dirty="0" smtClean="0"/>
              <a:t/>
            </a:r>
            <a:br>
              <a:rPr lang="es-AR" sz="2000" kern="0" dirty="0" smtClean="0"/>
            </a:br>
            <a:r>
              <a:rPr lang="es-AR" sz="2000" kern="0" dirty="0" smtClean="0"/>
              <a:t/>
            </a:r>
            <a:br>
              <a:rPr lang="es-AR" sz="2000" kern="0" dirty="0" smtClean="0"/>
            </a:br>
            <a:r>
              <a:rPr lang="es-AR" sz="2000" kern="0" dirty="0" smtClean="0"/>
              <a:t/>
            </a:r>
            <a:br>
              <a:rPr lang="es-AR" sz="2000" kern="0" dirty="0" smtClean="0"/>
            </a:br>
            <a:r>
              <a:rPr lang="es-ES_tradnl" sz="2000" b="1" kern="0" dirty="0" smtClean="0"/>
              <a:t>Bases de Datos</a:t>
            </a:r>
            <a:r>
              <a:rPr lang="es-ES_tradnl" sz="2000" kern="0" dirty="0" smtClean="0"/>
              <a:t>: Diseño, gestión, nuevas estructuras. </a:t>
            </a:r>
            <a:br>
              <a:rPr lang="es-ES_tradnl" sz="2000" kern="0" dirty="0" smtClean="0"/>
            </a:br>
            <a:r>
              <a:rPr lang="es-ES_tradnl" sz="2000" b="1" kern="0" dirty="0" smtClean="0"/>
              <a:t>Administración de bases de datos: </a:t>
            </a:r>
            <a:r>
              <a:rPr lang="es-ES_tradnl" sz="2000" kern="0" dirty="0" smtClean="0"/>
              <a:t>técnicas de generación de información</a:t>
            </a:r>
            <a:r>
              <a:rPr lang="es-ES_tradnl" sz="2000" b="1" kern="0" dirty="0" smtClean="0"/>
              <a:t>.</a:t>
            </a:r>
            <a:r>
              <a:rPr lang="es-AR" sz="2000" kern="0" dirty="0" smtClean="0"/>
              <a:t/>
            </a:r>
            <a:br>
              <a:rPr lang="es-AR" sz="2000" kern="0" dirty="0" smtClean="0"/>
            </a:br>
            <a:r>
              <a:rPr lang="es-AR" sz="2000" kern="0" dirty="0" smtClean="0"/>
              <a:t/>
            </a:r>
            <a:br>
              <a:rPr lang="es-AR" sz="2000" kern="0" dirty="0" smtClean="0"/>
            </a:br>
            <a:r>
              <a:rPr lang="es-ES_tradnl" sz="3200" b="1" kern="0" dirty="0" smtClean="0">
                <a:latin typeface="Calibri" pitchFamily="34" charset="0"/>
              </a:rPr>
              <a:t> </a:t>
            </a:r>
            <a:endParaRPr lang="es-ES" sz="2800" kern="0" dirty="0">
              <a:latin typeface="Calibri" pitchFamily="34" charset="0"/>
            </a:endParaRPr>
          </a:p>
        </p:txBody>
      </p:sp>
    </p:spTree>
  </p:cSld>
  <p:clrMapOvr>
    <a:masterClrMapping/>
  </p:clrMapOvr>
  <p:transition spd="slow">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704528" y="304801"/>
            <a:ext cx="8585522" cy="1216025"/>
          </a:xfrm>
        </p:spPr>
        <p:txBody>
          <a:bodyPr/>
          <a:lstStyle/>
          <a:p>
            <a:pPr eaLnBrk="1" hangingPunct="1"/>
            <a:r>
              <a:rPr lang="es-ES" sz="3600" b="1" dirty="0" smtClean="0">
                <a:latin typeface="Calibri" pitchFamily="34" charset="0"/>
                <a:cs typeface="Calibri" pitchFamily="34" charset="0"/>
              </a:rPr>
              <a:t>Mercado de Datos – Data </a:t>
            </a:r>
            <a:r>
              <a:rPr lang="es-ES" sz="3600" b="1" dirty="0" err="1" smtClean="0">
                <a:latin typeface="Calibri" pitchFamily="34" charset="0"/>
                <a:cs typeface="Calibri" pitchFamily="34" charset="0"/>
              </a:rPr>
              <a:t>Mart</a:t>
            </a:r>
            <a:endParaRPr lang="es-ES" sz="3600" b="1" dirty="0" smtClean="0">
              <a:latin typeface="Calibri" pitchFamily="34" charset="0"/>
              <a:cs typeface="Calibri" pitchFamily="34" charset="0"/>
            </a:endParaRPr>
          </a:p>
        </p:txBody>
      </p:sp>
      <p:sp>
        <p:nvSpPr>
          <p:cNvPr id="55299" name="Rectangle 3"/>
          <p:cNvSpPr>
            <a:spLocks noGrp="1" noChangeArrowheads="1"/>
          </p:cNvSpPr>
          <p:nvPr>
            <p:ph idx="1"/>
          </p:nvPr>
        </p:nvSpPr>
        <p:spPr/>
        <p:txBody>
          <a:bodyPr/>
          <a:lstStyle/>
          <a:p>
            <a:pPr marL="344488" indent="-344488" eaLnBrk="1" hangingPunct="1">
              <a:spcBef>
                <a:spcPts val="0"/>
              </a:spcBef>
              <a:buNone/>
            </a:pPr>
            <a:endParaRPr lang="es-ES" sz="2800" b="1" dirty="0" smtClean="0">
              <a:latin typeface="Calibri" pitchFamily="34" charset="0"/>
              <a:cs typeface="Calibri" pitchFamily="34" charset="0"/>
            </a:endParaRPr>
          </a:p>
          <a:p>
            <a:pPr marL="344488" indent="-344488" eaLnBrk="1" hangingPunct="1">
              <a:spcBef>
                <a:spcPts val="0"/>
              </a:spcBef>
              <a:buFont typeface="Wingdings" pitchFamily="2" charset="2"/>
              <a:buChar char="ü"/>
            </a:pPr>
            <a:r>
              <a:rPr lang="es-ES" sz="2800" b="1" dirty="0" smtClean="0">
                <a:latin typeface="Calibri" pitchFamily="34" charset="0"/>
                <a:cs typeface="Calibri" pitchFamily="34" charset="0"/>
              </a:rPr>
              <a:t>Subconjunto del Almacén de Datos, resumido o altamente enfocado.</a:t>
            </a:r>
          </a:p>
          <a:p>
            <a:pPr marL="344488" indent="-344488" eaLnBrk="1" hangingPunct="1">
              <a:spcBef>
                <a:spcPts val="0"/>
              </a:spcBef>
              <a:buFont typeface="Wingdings" pitchFamily="2" charset="2"/>
              <a:buChar char="ü"/>
            </a:pPr>
            <a:r>
              <a:rPr lang="es-ES" sz="2800" b="1" dirty="0" smtClean="0">
                <a:latin typeface="Calibri" pitchFamily="34" charset="0"/>
                <a:cs typeface="Calibri" pitchFamily="34" charset="0"/>
              </a:rPr>
              <a:t>Para una población específica de usuarios.</a:t>
            </a:r>
          </a:p>
          <a:p>
            <a:pPr marL="344488" indent="-344488" eaLnBrk="1" hangingPunct="1">
              <a:spcBef>
                <a:spcPts val="0"/>
              </a:spcBef>
              <a:buFont typeface="Wingdings" pitchFamily="2" charset="2"/>
              <a:buChar char="ü"/>
            </a:pPr>
            <a:r>
              <a:rPr lang="es-ES" sz="2800" b="1" dirty="0" smtClean="0">
                <a:latin typeface="Calibri" pitchFamily="34" charset="0"/>
                <a:cs typeface="Calibri" pitchFamily="34" charset="0"/>
              </a:rPr>
              <a:t>Se enfoca en un área objetivo o línea del negocio.</a:t>
            </a:r>
          </a:p>
          <a:p>
            <a:pPr marL="344488" indent="-344488" eaLnBrk="1" hangingPunct="1">
              <a:spcBef>
                <a:spcPts val="0"/>
              </a:spcBef>
              <a:buFont typeface="Wingdings" pitchFamily="2" charset="2"/>
              <a:buChar char="ü"/>
            </a:pPr>
            <a:r>
              <a:rPr lang="es-ES" sz="2800" b="1" dirty="0" smtClean="0">
                <a:latin typeface="Calibri" pitchFamily="34" charset="0"/>
                <a:cs typeface="Calibri" pitchFamily="34" charset="0"/>
              </a:rPr>
              <a:t>Menor costo de implementación que un almacén de datos.</a:t>
            </a:r>
          </a:p>
        </p:txBody>
      </p:sp>
      <p:sp>
        <p:nvSpPr>
          <p:cNvPr id="15363" name="Slide Number Placeholder 4"/>
          <p:cNvSpPr>
            <a:spLocks noGrp="1"/>
          </p:cNvSpPr>
          <p:nvPr>
            <p:ph type="sldNum" sz="quarter" idx="12"/>
          </p:nvPr>
        </p:nvSpPr>
        <p:spPr>
          <a:noFill/>
        </p:spPr>
        <p:txBody>
          <a:bodyPr/>
          <a:lstStyle/>
          <a:p>
            <a:fld id="{2CD28D65-1519-462E-AB79-337606776947}" type="slidenum">
              <a:rPr lang="es-ES" smtClean="0"/>
              <a:pPr/>
              <a:t>10</a:t>
            </a:fld>
            <a:endParaRPr lang="es-E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2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2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704527" y="1700808"/>
            <a:ext cx="8577585" cy="4464496"/>
          </a:xfrm>
        </p:spPr>
        <p:txBody>
          <a:bodyPr/>
          <a:lstStyle/>
          <a:p>
            <a:pPr lvl="1" indent="-908050">
              <a:buNone/>
            </a:pPr>
            <a:r>
              <a:rPr lang="es-ES" sz="2800" b="1" dirty="0" smtClean="0">
                <a:latin typeface="Calibri" pitchFamily="34" charset="0"/>
                <a:cs typeface="Calibri" pitchFamily="34" charset="0"/>
              </a:rPr>
              <a:t>Agiliza la consulta de grandes cantidades de datos.</a:t>
            </a:r>
          </a:p>
        </p:txBody>
      </p:sp>
      <p:sp>
        <p:nvSpPr>
          <p:cNvPr id="5" name="4 Marcador de número de diapositiva"/>
          <p:cNvSpPr>
            <a:spLocks noGrp="1"/>
          </p:cNvSpPr>
          <p:nvPr>
            <p:ph type="sldNum" sz="quarter" idx="12"/>
          </p:nvPr>
        </p:nvSpPr>
        <p:spPr/>
        <p:txBody>
          <a:bodyPr/>
          <a:lstStyle/>
          <a:p>
            <a:fld id="{38C1144D-7617-40CF-8CED-8A51374D031C}" type="slidenum">
              <a:rPr lang="es-ES"/>
              <a:pPr/>
              <a:t>11</a:t>
            </a:fld>
            <a:endParaRPr lang="es-ES"/>
          </a:p>
        </p:txBody>
      </p:sp>
      <p:sp>
        <p:nvSpPr>
          <p:cNvPr id="7" name="Rectangle 2"/>
          <p:cNvSpPr>
            <a:spLocks noGrp="1" noChangeArrowheads="1"/>
          </p:cNvSpPr>
          <p:nvPr>
            <p:ph type="title"/>
          </p:nvPr>
        </p:nvSpPr>
        <p:spPr>
          <a:xfrm>
            <a:off x="704528" y="304801"/>
            <a:ext cx="8585522" cy="1216025"/>
          </a:xfrm>
        </p:spPr>
        <p:txBody>
          <a:bodyPr/>
          <a:lstStyle/>
          <a:p>
            <a:pPr lvl="1"/>
            <a:r>
              <a:rPr lang="es-ES" sz="3600" b="1" dirty="0" smtClean="0">
                <a:latin typeface="Calibri" pitchFamily="34" charset="0"/>
                <a:cs typeface="Calibri" pitchFamily="34" charset="0"/>
              </a:rPr>
              <a:t>OLAP (</a:t>
            </a:r>
            <a:r>
              <a:rPr lang="es-ES" sz="3600" b="1" dirty="0" err="1" smtClean="0">
                <a:latin typeface="Calibri" pitchFamily="34" charset="0"/>
                <a:cs typeface="Calibri" pitchFamily="34" charset="0"/>
              </a:rPr>
              <a:t>On</a:t>
            </a:r>
            <a:r>
              <a:rPr lang="es-ES" sz="3600" b="1" dirty="0" smtClean="0">
                <a:latin typeface="Calibri" pitchFamily="34" charset="0"/>
                <a:cs typeface="Calibri" pitchFamily="34" charset="0"/>
              </a:rPr>
              <a:t>-Line </a:t>
            </a:r>
            <a:r>
              <a:rPr lang="es-ES" sz="3600" b="1" dirty="0" err="1" smtClean="0">
                <a:latin typeface="Calibri" pitchFamily="34" charset="0"/>
                <a:cs typeface="Calibri" pitchFamily="34" charset="0"/>
              </a:rPr>
              <a:t>Analytical</a:t>
            </a:r>
            <a:r>
              <a:rPr lang="es-ES" sz="3600" b="1" dirty="0" smtClean="0">
                <a:latin typeface="Calibri" pitchFamily="34" charset="0"/>
                <a:cs typeface="Calibri" pitchFamily="34" charset="0"/>
              </a:rPr>
              <a:t> </a:t>
            </a:r>
            <a:r>
              <a:rPr lang="es-ES" sz="3600" b="1" dirty="0" err="1" smtClean="0">
                <a:latin typeface="Calibri" pitchFamily="34" charset="0"/>
                <a:cs typeface="Calibri" pitchFamily="34" charset="0"/>
              </a:rPr>
              <a:t>Processing</a:t>
            </a:r>
            <a:r>
              <a:rPr lang="es-ES" sz="3600" b="1" dirty="0" smtClean="0">
                <a:latin typeface="Calibri" pitchFamily="34" charset="0"/>
                <a:cs typeface="Calibri" pitchFamily="34" charset="0"/>
              </a:rPr>
              <a:t>) Análisis multidimensional.</a:t>
            </a:r>
          </a:p>
        </p:txBody>
      </p:sp>
      <p:grpSp>
        <p:nvGrpSpPr>
          <p:cNvPr id="9" name="8 Grupo"/>
          <p:cNvGrpSpPr/>
          <p:nvPr/>
        </p:nvGrpSpPr>
        <p:grpSpPr>
          <a:xfrm>
            <a:off x="920552" y="2492896"/>
            <a:ext cx="8126016" cy="3200400"/>
            <a:chOff x="1155700" y="2438400"/>
            <a:chExt cx="8126016" cy="3200400"/>
          </a:xfrm>
        </p:grpSpPr>
        <p:sp>
          <p:nvSpPr>
            <p:cNvPr id="10" name="Rectangle 3"/>
            <p:cNvSpPr>
              <a:spLocks noChangeArrowheads="1"/>
            </p:cNvSpPr>
            <p:nvPr/>
          </p:nvSpPr>
          <p:spPr bwMode="auto">
            <a:xfrm>
              <a:off x="1155700" y="2590800"/>
              <a:ext cx="2311400" cy="457200"/>
            </a:xfrm>
            <a:prstGeom prst="rect">
              <a:avLst/>
            </a:prstGeom>
            <a:solidFill>
              <a:schemeClr val="bg1">
                <a:alpha val="50195"/>
              </a:schemeClr>
            </a:solidFill>
            <a:ln w="25400">
              <a:solidFill>
                <a:schemeClr val="tx1"/>
              </a:solidFill>
              <a:miter lim="800000"/>
              <a:headEnd/>
              <a:tailEnd/>
            </a:ln>
          </p:spPr>
          <p:txBody>
            <a:bodyPr wrap="none" anchor="ctr" anchorCtr="1"/>
            <a:lstStyle/>
            <a:p>
              <a:pPr algn="ctr" eaLnBrk="0" hangingPunct="0"/>
              <a:r>
                <a:rPr lang="es-AR" sz="2800" b="1">
                  <a:latin typeface="Calibri" pitchFamily="34" charset="0"/>
                  <a:cs typeface="Calibri" pitchFamily="34" charset="0"/>
                </a:rPr>
                <a:t>Tiempo</a:t>
              </a:r>
            </a:p>
          </p:txBody>
        </p:sp>
        <p:sp>
          <p:nvSpPr>
            <p:cNvPr id="11" name="AutoShape 4"/>
            <p:cNvSpPr>
              <a:spLocks noChangeArrowheads="1"/>
            </p:cNvSpPr>
            <p:nvPr/>
          </p:nvSpPr>
          <p:spPr bwMode="auto">
            <a:xfrm>
              <a:off x="3549650" y="2667000"/>
              <a:ext cx="825500" cy="304800"/>
            </a:xfrm>
            <a:prstGeom prst="rightArrow">
              <a:avLst>
                <a:gd name="adj1" fmla="val 50000"/>
                <a:gd name="adj2" fmla="val 62500"/>
              </a:avLst>
            </a:prstGeom>
            <a:solidFill>
              <a:schemeClr val="folHlink"/>
            </a:solidFill>
            <a:ln w="25400">
              <a:solidFill>
                <a:schemeClr val="tx1"/>
              </a:solidFill>
              <a:miter lim="800000"/>
              <a:headEnd/>
              <a:tailEnd/>
            </a:ln>
          </p:spPr>
          <p:txBody>
            <a:bodyPr wrap="none" anchor="ctr"/>
            <a:lstStyle/>
            <a:p>
              <a:endParaRPr lang="en-US" sz="2800" b="1">
                <a:latin typeface="Calibri" pitchFamily="34" charset="0"/>
                <a:cs typeface="Calibri" pitchFamily="34" charset="0"/>
              </a:endParaRPr>
            </a:p>
          </p:txBody>
        </p:sp>
        <p:sp>
          <p:nvSpPr>
            <p:cNvPr id="12" name="AutoShape 5"/>
            <p:cNvSpPr>
              <a:spLocks noChangeArrowheads="1"/>
            </p:cNvSpPr>
            <p:nvPr/>
          </p:nvSpPr>
          <p:spPr bwMode="auto">
            <a:xfrm>
              <a:off x="4457700" y="2438400"/>
              <a:ext cx="4824016" cy="914400"/>
            </a:xfrm>
            <a:prstGeom prst="roundRect">
              <a:avLst>
                <a:gd name="adj" fmla="val 16667"/>
              </a:avLst>
            </a:prstGeom>
            <a:solidFill>
              <a:schemeClr val="bg1"/>
            </a:solidFill>
            <a:ln w="25400">
              <a:solidFill>
                <a:schemeClr val="tx1"/>
              </a:solidFill>
              <a:round/>
              <a:headEnd/>
              <a:tailEnd/>
            </a:ln>
          </p:spPr>
          <p:txBody>
            <a:bodyPr wrap="none" anchor="ctr" anchorCtr="1"/>
            <a:lstStyle/>
            <a:p>
              <a:pPr eaLnBrk="0" hangingPunct="0"/>
              <a:r>
                <a:rPr lang="es-AR" sz="2800" b="1">
                  <a:latin typeface="Calibri" pitchFamily="34" charset="0"/>
                  <a:cs typeface="Calibri" pitchFamily="34" charset="0"/>
                </a:rPr>
                <a:t>Año, Meses, Semanas, Días,...</a:t>
              </a:r>
            </a:p>
          </p:txBody>
        </p:sp>
        <p:sp>
          <p:nvSpPr>
            <p:cNvPr id="13" name="Rectangle 6"/>
            <p:cNvSpPr>
              <a:spLocks noChangeArrowheads="1"/>
            </p:cNvSpPr>
            <p:nvPr/>
          </p:nvSpPr>
          <p:spPr bwMode="auto">
            <a:xfrm>
              <a:off x="1155700" y="3733800"/>
              <a:ext cx="2311400" cy="457200"/>
            </a:xfrm>
            <a:prstGeom prst="rect">
              <a:avLst/>
            </a:prstGeom>
            <a:solidFill>
              <a:schemeClr val="bg1">
                <a:alpha val="50195"/>
              </a:schemeClr>
            </a:solidFill>
            <a:ln w="25400">
              <a:solidFill>
                <a:schemeClr val="tx1"/>
              </a:solidFill>
              <a:miter lim="800000"/>
              <a:headEnd/>
              <a:tailEnd/>
            </a:ln>
          </p:spPr>
          <p:txBody>
            <a:bodyPr wrap="none" anchor="ctr" anchorCtr="1"/>
            <a:lstStyle/>
            <a:p>
              <a:pPr algn="ctr" eaLnBrk="0" hangingPunct="0"/>
              <a:r>
                <a:rPr lang="es-AR" sz="2800" b="1">
                  <a:latin typeface="Calibri" pitchFamily="34" charset="0"/>
                  <a:cs typeface="Calibri" pitchFamily="34" charset="0"/>
                </a:rPr>
                <a:t>Producto</a:t>
              </a:r>
            </a:p>
          </p:txBody>
        </p:sp>
        <p:sp>
          <p:nvSpPr>
            <p:cNvPr id="14" name="AutoShape 7"/>
            <p:cNvSpPr>
              <a:spLocks noChangeArrowheads="1"/>
            </p:cNvSpPr>
            <p:nvPr/>
          </p:nvSpPr>
          <p:spPr bwMode="auto">
            <a:xfrm>
              <a:off x="3549650" y="3810000"/>
              <a:ext cx="825500" cy="304800"/>
            </a:xfrm>
            <a:prstGeom prst="rightArrow">
              <a:avLst>
                <a:gd name="adj1" fmla="val 50000"/>
                <a:gd name="adj2" fmla="val 62500"/>
              </a:avLst>
            </a:prstGeom>
            <a:solidFill>
              <a:schemeClr val="folHlink"/>
            </a:solidFill>
            <a:ln w="25400">
              <a:solidFill>
                <a:schemeClr val="tx1"/>
              </a:solidFill>
              <a:miter lim="800000"/>
              <a:headEnd/>
              <a:tailEnd/>
            </a:ln>
          </p:spPr>
          <p:txBody>
            <a:bodyPr wrap="none" anchor="ctr"/>
            <a:lstStyle/>
            <a:p>
              <a:endParaRPr lang="en-US" sz="2800" b="1">
                <a:latin typeface="Calibri" pitchFamily="34" charset="0"/>
                <a:cs typeface="Calibri" pitchFamily="34" charset="0"/>
              </a:endParaRPr>
            </a:p>
          </p:txBody>
        </p:sp>
        <p:sp>
          <p:nvSpPr>
            <p:cNvPr id="15" name="AutoShape 8"/>
            <p:cNvSpPr>
              <a:spLocks noChangeArrowheads="1"/>
            </p:cNvSpPr>
            <p:nvPr/>
          </p:nvSpPr>
          <p:spPr bwMode="auto">
            <a:xfrm>
              <a:off x="4457700" y="3581400"/>
              <a:ext cx="4824016" cy="914400"/>
            </a:xfrm>
            <a:prstGeom prst="roundRect">
              <a:avLst>
                <a:gd name="adj" fmla="val 16667"/>
              </a:avLst>
            </a:prstGeom>
            <a:solidFill>
              <a:schemeClr val="bg1"/>
            </a:solidFill>
            <a:ln w="25400">
              <a:solidFill>
                <a:schemeClr val="tx1"/>
              </a:solidFill>
              <a:round/>
              <a:headEnd/>
              <a:tailEnd/>
            </a:ln>
          </p:spPr>
          <p:txBody>
            <a:bodyPr wrap="none" anchor="ctr" anchorCtr="1"/>
            <a:lstStyle/>
            <a:p>
              <a:pPr eaLnBrk="0" hangingPunct="0"/>
              <a:r>
                <a:rPr lang="es-AR" sz="2800" b="1">
                  <a:latin typeface="Calibri" pitchFamily="34" charset="0"/>
                  <a:cs typeface="Calibri" pitchFamily="34" charset="0"/>
                </a:rPr>
                <a:t>Rubro, Artículo, Calidad,...</a:t>
              </a:r>
            </a:p>
          </p:txBody>
        </p:sp>
        <p:sp>
          <p:nvSpPr>
            <p:cNvPr id="16" name="Rectangle 9"/>
            <p:cNvSpPr>
              <a:spLocks noChangeArrowheads="1"/>
            </p:cNvSpPr>
            <p:nvPr/>
          </p:nvSpPr>
          <p:spPr bwMode="auto">
            <a:xfrm>
              <a:off x="1155700" y="4876800"/>
              <a:ext cx="2311400" cy="457200"/>
            </a:xfrm>
            <a:prstGeom prst="rect">
              <a:avLst/>
            </a:prstGeom>
            <a:solidFill>
              <a:schemeClr val="bg1">
                <a:alpha val="50195"/>
              </a:schemeClr>
            </a:solidFill>
            <a:ln w="25400">
              <a:solidFill>
                <a:schemeClr val="tx1"/>
              </a:solidFill>
              <a:miter lim="800000"/>
              <a:headEnd/>
              <a:tailEnd/>
            </a:ln>
          </p:spPr>
          <p:txBody>
            <a:bodyPr wrap="none" anchor="ctr" anchorCtr="1"/>
            <a:lstStyle/>
            <a:p>
              <a:pPr algn="ctr" eaLnBrk="0" hangingPunct="0"/>
              <a:r>
                <a:rPr lang="es-AR" sz="2800" b="1">
                  <a:latin typeface="Calibri" pitchFamily="34" charset="0"/>
                  <a:cs typeface="Calibri" pitchFamily="34" charset="0"/>
                </a:rPr>
                <a:t>Geográfica</a:t>
              </a:r>
            </a:p>
          </p:txBody>
        </p:sp>
        <p:sp>
          <p:nvSpPr>
            <p:cNvPr id="17" name="AutoShape 10"/>
            <p:cNvSpPr>
              <a:spLocks noChangeArrowheads="1"/>
            </p:cNvSpPr>
            <p:nvPr/>
          </p:nvSpPr>
          <p:spPr bwMode="auto">
            <a:xfrm>
              <a:off x="3549650" y="4953000"/>
              <a:ext cx="825500" cy="304800"/>
            </a:xfrm>
            <a:prstGeom prst="rightArrow">
              <a:avLst>
                <a:gd name="adj1" fmla="val 50000"/>
                <a:gd name="adj2" fmla="val 62500"/>
              </a:avLst>
            </a:prstGeom>
            <a:solidFill>
              <a:schemeClr val="folHlink"/>
            </a:solidFill>
            <a:ln w="25400">
              <a:solidFill>
                <a:schemeClr val="tx1"/>
              </a:solidFill>
              <a:miter lim="800000"/>
              <a:headEnd/>
              <a:tailEnd/>
            </a:ln>
          </p:spPr>
          <p:txBody>
            <a:bodyPr wrap="none" anchor="ctr"/>
            <a:lstStyle/>
            <a:p>
              <a:endParaRPr lang="en-US" sz="2800" b="1">
                <a:latin typeface="Calibri" pitchFamily="34" charset="0"/>
                <a:cs typeface="Calibri" pitchFamily="34" charset="0"/>
              </a:endParaRPr>
            </a:p>
          </p:txBody>
        </p:sp>
        <p:sp>
          <p:nvSpPr>
            <p:cNvPr id="18" name="AutoShape 11"/>
            <p:cNvSpPr>
              <a:spLocks noChangeArrowheads="1"/>
            </p:cNvSpPr>
            <p:nvPr/>
          </p:nvSpPr>
          <p:spPr bwMode="auto">
            <a:xfrm>
              <a:off x="4457700" y="4724400"/>
              <a:ext cx="4824016" cy="914400"/>
            </a:xfrm>
            <a:prstGeom prst="roundRect">
              <a:avLst>
                <a:gd name="adj" fmla="val 16667"/>
              </a:avLst>
            </a:prstGeom>
            <a:solidFill>
              <a:schemeClr val="bg1"/>
            </a:solidFill>
            <a:ln w="25400">
              <a:solidFill>
                <a:schemeClr val="tx1"/>
              </a:solidFill>
              <a:round/>
              <a:headEnd/>
              <a:tailEnd/>
            </a:ln>
          </p:spPr>
          <p:txBody>
            <a:bodyPr wrap="none" anchor="ctr" anchorCtr="1"/>
            <a:lstStyle/>
            <a:p>
              <a:pPr eaLnBrk="0" hangingPunct="0"/>
              <a:r>
                <a:rPr lang="es-AR" sz="2800" b="1">
                  <a:latin typeface="Calibri" pitchFamily="34" charset="0"/>
                  <a:cs typeface="Calibri" pitchFamily="34" charset="0"/>
                </a:rPr>
                <a:t>Zona, Sucursales,...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Picture 2" descr="SolucionesRedondeles"/>
          <p:cNvPicPr>
            <a:picLocks noChangeAspect="1" noChangeArrowheads="1"/>
          </p:cNvPicPr>
          <p:nvPr/>
        </p:nvPicPr>
        <p:blipFill>
          <a:blip r:embed="rId3" cstate="print"/>
          <a:srcRect/>
          <a:stretch>
            <a:fillRect/>
          </a:stretch>
        </p:blipFill>
        <p:spPr bwMode="auto">
          <a:xfrm>
            <a:off x="1856656" y="1700808"/>
            <a:ext cx="6264696" cy="4395327"/>
          </a:xfrm>
          <a:prstGeom prst="rect">
            <a:avLst/>
          </a:prstGeom>
          <a:noFill/>
          <a:ln w="9525">
            <a:noFill/>
            <a:miter lim="800000"/>
            <a:headEnd/>
            <a:tailEnd/>
          </a:ln>
        </p:spPr>
      </p:pic>
      <p:pic>
        <p:nvPicPr>
          <p:cNvPr id="126979" name="Picture 12" descr="CAQBU7RICAEIS2QXCAS8T223CA83W6TECA8I7AN4CAFN03BACA1X51WKCAR3LDSPCAS56J2OCAJVH2THCAIYPESGCAPSA5NSCAIFSNKXCA4RMSRLCAMYKJOBCA6PDJDKCAO7BQS7">
            <a:hlinkClick r:id="rId4" action="ppaction://hlinksldjump"/>
          </p:cNvPr>
          <p:cNvPicPr>
            <a:picLocks noChangeAspect="1" noChangeArrowheads="1"/>
          </p:cNvPicPr>
          <p:nvPr/>
        </p:nvPicPr>
        <p:blipFill>
          <a:blip r:embed="rId5" cstate="print"/>
          <a:srcRect/>
          <a:stretch>
            <a:fillRect/>
          </a:stretch>
        </p:blipFill>
        <p:spPr bwMode="auto">
          <a:xfrm>
            <a:off x="9359107" y="6394450"/>
            <a:ext cx="546894" cy="463550"/>
          </a:xfrm>
          <a:prstGeom prst="rect">
            <a:avLst/>
          </a:prstGeom>
          <a:noFill/>
          <a:ln w="9525">
            <a:noFill/>
            <a:miter lim="800000"/>
            <a:headEnd/>
            <a:tailEnd/>
          </a:ln>
        </p:spPr>
      </p:pic>
      <p:sp>
        <p:nvSpPr>
          <p:cNvPr id="8" name="6 Título"/>
          <p:cNvSpPr txBox="1">
            <a:spLocks/>
          </p:cNvSpPr>
          <p:nvPr/>
        </p:nvSpPr>
        <p:spPr>
          <a:xfrm>
            <a:off x="622300" y="304801"/>
            <a:ext cx="8667750" cy="121602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ES_tradnl" sz="3600" b="1" i="0" u="none" strike="noStrike" kern="0" cap="none" spc="0" normalizeH="0" baseline="0" noProof="0" smtClean="0">
                <a:ln>
                  <a:noFill/>
                </a:ln>
                <a:solidFill>
                  <a:schemeClr val="tx2"/>
                </a:solidFill>
                <a:effectLst/>
                <a:uLnTx/>
                <a:uFillTx/>
                <a:latin typeface="Calibri" pitchFamily="34" charset="0"/>
                <a:ea typeface="+mj-ea"/>
                <a:cs typeface="Calibri" pitchFamily="34" charset="0"/>
              </a:rPr>
              <a:t>Inteligencia de los Negocios 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s-ES_tradnl" sz="3600" b="1" i="0" u="none" strike="noStrike" kern="0" cap="none" spc="0" normalizeH="0" baseline="0" noProof="0" smtClean="0">
                <a:ln>
                  <a:noFill/>
                </a:ln>
                <a:solidFill>
                  <a:schemeClr val="tx2"/>
                </a:solidFill>
                <a:effectLst/>
                <a:uLnTx/>
                <a:uFillTx/>
                <a:latin typeface="Calibri" pitchFamily="34" charset="0"/>
                <a:ea typeface="+mj-ea"/>
                <a:cs typeface="Calibri" pitchFamily="34" charset="0"/>
              </a:rPr>
              <a:t>Business Intelligence</a:t>
            </a:r>
            <a:endParaRPr kumimoji="0" lang="es-AR" sz="3600" b="1" i="0" u="none" strike="noStrike" kern="0" cap="none" spc="0" normalizeH="0" baseline="0" noProof="0" dirty="0">
              <a:ln>
                <a:noFill/>
              </a:ln>
              <a:solidFill>
                <a:schemeClr val="tx2"/>
              </a:solidFill>
              <a:effectLst/>
              <a:uLnTx/>
              <a:uFillTx/>
              <a:latin typeface="Calibri" pitchFamily="34" charset="0"/>
              <a:ea typeface="+mj-ea"/>
              <a:cs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Marcador de contenido"/>
          <p:cNvSpPr>
            <a:spLocks noGrp="1"/>
          </p:cNvSpPr>
          <p:nvPr>
            <p:ph idx="1"/>
          </p:nvPr>
        </p:nvSpPr>
        <p:spPr>
          <a:xfrm>
            <a:off x="662523" y="1700808"/>
            <a:ext cx="8658962" cy="4464496"/>
          </a:xfrm>
        </p:spPr>
        <p:txBody>
          <a:bodyPr/>
          <a:lstStyle/>
          <a:p>
            <a:pPr marL="0" indent="0" algn="just">
              <a:spcBef>
                <a:spcPts val="0"/>
              </a:spcBef>
              <a:buFontTx/>
              <a:buNone/>
            </a:pPr>
            <a:r>
              <a:rPr lang="es-ES" sz="2000" b="1" dirty="0" smtClean="0">
                <a:latin typeface="Calibri" pitchFamily="34" charset="0"/>
                <a:cs typeface="Calibri" pitchFamily="34" charset="0"/>
              </a:rPr>
              <a:t>Si usted puede contestar afirmativamente por lo menos a una de las siguientes preguntas, entonces usted es candidato a beneficiarse de las soluciones de BI. </a:t>
            </a:r>
          </a:p>
          <a:p>
            <a:pPr algn="just">
              <a:spcBef>
                <a:spcPts val="0"/>
              </a:spcBef>
              <a:buFontTx/>
              <a:buNone/>
            </a:pPr>
            <a:endParaRPr lang="es-MX" sz="2000" b="1" dirty="0" smtClean="0">
              <a:latin typeface="Calibri" pitchFamily="34" charset="0"/>
              <a:cs typeface="Calibri" pitchFamily="34" charset="0"/>
            </a:endParaRPr>
          </a:p>
          <a:p>
            <a:pPr>
              <a:spcBef>
                <a:spcPts val="0"/>
              </a:spcBef>
              <a:buFontTx/>
              <a:buAutoNum type="arabicPeriod"/>
            </a:pPr>
            <a:r>
              <a:rPr lang="es-ES" sz="2000" b="1" dirty="0" smtClean="0">
                <a:latin typeface="Calibri" pitchFamily="34" charset="0"/>
                <a:cs typeface="Calibri" pitchFamily="34" charset="0"/>
              </a:rPr>
              <a:t>¿Pasa </a:t>
            </a:r>
            <a:r>
              <a:rPr lang="es-ES" sz="2000" b="1" dirty="0" smtClean="0">
                <a:solidFill>
                  <a:srgbClr val="CC0066"/>
                </a:solidFill>
                <a:latin typeface="Calibri" pitchFamily="34" charset="0"/>
                <a:cs typeface="Calibri" pitchFamily="34" charset="0"/>
              </a:rPr>
              <a:t>más tiempo recolectando y preparando información</a:t>
            </a:r>
            <a:r>
              <a:rPr lang="es-ES" sz="2000" b="1" dirty="0" smtClean="0">
                <a:latin typeface="Calibri" pitchFamily="34" charset="0"/>
                <a:cs typeface="Calibri" pitchFamily="34" charset="0"/>
              </a:rPr>
              <a:t> que analizándola? </a:t>
            </a:r>
            <a:endParaRPr lang="es-MX" sz="2000" b="1" dirty="0" smtClean="0">
              <a:latin typeface="Calibri" pitchFamily="34" charset="0"/>
              <a:cs typeface="Calibri" pitchFamily="34" charset="0"/>
            </a:endParaRPr>
          </a:p>
          <a:p>
            <a:pPr>
              <a:spcBef>
                <a:spcPts val="0"/>
              </a:spcBef>
              <a:buFontTx/>
              <a:buAutoNum type="arabicPeriod"/>
            </a:pPr>
            <a:r>
              <a:rPr lang="es-ES" sz="2000" b="1" dirty="0" smtClean="0">
                <a:latin typeface="Calibri" pitchFamily="34" charset="0"/>
                <a:cs typeface="Calibri" pitchFamily="34" charset="0"/>
              </a:rPr>
              <a:t>¿En ocasiones </a:t>
            </a:r>
            <a:r>
              <a:rPr lang="es-ES" sz="2000" b="1" dirty="0" smtClean="0">
                <a:solidFill>
                  <a:srgbClr val="CC0066"/>
                </a:solidFill>
                <a:latin typeface="Calibri" pitchFamily="34" charset="0"/>
                <a:cs typeface="Calibri" pitchFamily="34" charset="0"/>
              </a:rPr>
              <a:t>le frustra el no poder encontrar información</a:t>
            </a:r>
            <a:r>
              <a:rPr lang="es-ES" sz="2000" b="1" dirty="0" smtClean="0">
                <a:latin typeface="Calibri" pitchFamily="34" charset="0"/>
                <a:cs typeface="Calibri" pitchFamily="34" charset="0"/>
              </a:rPr>
              <a:t> que usted está seguro que existe dentro de la empresa? </a:t>
            </a:r>
            <a:endParaRPr lang="es-MX" sz="2000" b="1" dirty="0" smtClean="0">
              <a:latin typeface="Calibri" pitchFamily="34" charset="0"/>
              <a:cs typeface="Calibri" pitchFamily="34" charset="0"/>
            </a:endParaRPr>
          </a:p>
          <a:p>
            <a:pPr>
              <a:spcBef>
                <a:spcPts val="0"/>
              </a:spcBef>
              <a:buFontTx/>
              <a:buAutoNum type="arabicPeriod"/>
            </a:pPr>
            <a:r>
              <a:rPr lang="es-ES" sz="2000" b="1" dirty="0" smtClean="0">
                <a:latin typeface="Calibri" pitchFamily="34" charset="0"/>
                <a:cs typeface="Calibri" pitchFamily="34" charset="0"/>
              </a:rPr>
              <a:t>¿Pasa </a:t>
            </a:r>
            <a:r>
              <a:rPr lang="es-ES" sz="2000" b="1" dirty="0" smtClean="0">
                <a:solidFill>
                  <a:srgbClr val="CC0066"/>
                </a:solidFill>
                <a:latin typeface="Calibri" pitchFamily="34" charset="0"/>
                <a:cs typeface="Calibri" pitchFamily="34" charset="0"/>
              </a:rPr>
              <a:t>mucho tiempo tratando de hacer que los reportes</a:t>
            </a:r>
            <a:r>
              <a:rPr lang="es-ES" sz="2000" b="1" dirty="0" smtClean="0">
                <a:latin typeface="Calibri" pitchFamily="34" charset="0"/>
                <a:cs typeface="Calibri" pitchFamily="34" charset="0"/>
              </a:rPr>
              <a:t> en Excel luzcan bien? </a:t>
            </a:r>
            <a:endParaRPr lang="es-MX" sz="2000" b="1" dirty="0" smtClean="0">
              <a:latin typeface="Calibri" pitchFamily="34" charset="0"/>
              <a:cs typeface="Calibri" pitchFamily="34" charset="0"/>
            </a:endParaRPr>
          </a:p>
          <a:p>
            <a:pPr>
              <a:spcBef>
                <a:spcPts val="0"/>
              </a:spcBef>
              <a:buFontTx/>
              <a:buAutoNum type="arabicPeriod"/>
            </a:pPr>
            <a:r>
              <a:rPr lang="es-ES" sz="2000" b="1" dirty="0" smtClean="0">
                <a:latin typeface="Calibri" pitchFamily="34" charset="0"/>
                <a:cs typeface="Calibri" pitchFamily="34" charset="0"/>
              </a:rPr>
              <a:t>¿Quisiera </a:t>
            </a:r>
            <a:r>
              <a:rPr lang="es-ES" sz="2000" b="1" dirty="0" smtClean="0">
                <a:solidFill>
                  <a:srgbClr val="CC0066"/>
                </a:solidFill>
                <a:latin typeface="Calibri" pitchFamily="34" charset="0"/>
                <a:cs typeface="Calibri" pitchFamily="34" charset="0"/>
              </a:rPr>
              <a:t>tener una guía sobre las cosas que han sucedido</a:t>
            </a:r>
            <a:r>
              <a:rPr lang="es-ES" sz="2000" b="1" dirty="0" smtClean="0">
                <a:latin typeface="Calibri" pitchFamily="34" charset="0"/>
                <a:cs typeface="Calibri" pitchFamily="34" charset="0"/>
              </a:rPr>
              <a:t> cuando los administradores anteriores implementaban determinada estrategia? </a:t>
            </a:r>
            <a:endParaRPr lang="es-MX" sz="2000" b="1" dirty="0" smtClean="0">
              <a:latin typeface="Calibri" pitchFamily="34" charset="0"/>
              <a:cs typeface="Calibri" pitchFamily="34" charset="0"/>
            </a:endParaRPr>
          </a:p>
          <a:p>
            <a:pPr>
              <a:spcBef>
                <a:spcPts val="0"/>
              </a:spcBef>
              <a:buFontTx/>
              <a:buAutoNum type="arabicPeriod"/>
            </a:pPr>
            <a:r>
              <a:rPr lang="es-ES" sz="2000" b="1" dirty="0" smtClean="0">
                <a:latin typeface="Calibri" pitchFamily="34" charset="0"/>
                <a:cs typeface="Calibri" pitchFamily="34" charset="0"/>
              </a:rPr>
              <a:t>¿</a:t>
            </a:r>
            <a:r>
              <a:rPr lang="es-ES" sz="2000" b="1" dirty="0" smtClean="0">
                <a:solidFill>
                  <a:srgbClr val="CC0066"/>
                </a:solidFill>
                <a:latin typeface="Calibri" pitchFamily="34" charset="0"/>
                <a:cs typeface="Calibri" pitchFamily="34" charset="0"/>
              </a:rPr>
              <a:t>No sabe qué hacer con tanta información</a:t>
            </a:r>
            <a:r>
              <a:rPr lang="es-ES" sz="2000" b="1" dirty="0" smtClean="0">
                <a:latin typeface="Calibri" pitchFamily="34" charset="0"/>
                <a:cs typeface="Calibri" pitchFamily="34" charset="0"/>
              </a:rPr>
              <a:t> que tiene disponible en la empresa? </a:t>
            </a:r>
            <a:endParaRPr lang="es-MX" sz="2000" b="1" dirty="0" smtClean="0">
              <a:latin typeface="Calibri" pitchFamily="34" charset="0"/>
              <a:cs typeface="Calibri" pitchFamily="34" charset="0"/>
            </a:endParaRPr>
          </a:p>
        </p:txBody>
      </p:sp>
      <p:sp>
        <p:nvSpPr>
          <p:cNvPr id="5" name="4 CuadroTexto"/>
          <p:cNvSpPr txBox="1"/>
          <p:nvPr/>
        </p:nvSpPr>
        <p:spPr>
          <a:xfrm>
            <a:off x="662524" y="332657"/>
            <a:ext cx="8580953" cy="1200329"/>
          </a:xfrm>
          <a:prstGeom prst="rect">
            <a:avLst/>
          </a:prstGeom>
          <a:noFill/>
        </p:spPr>
        <p:txBody>
          <a:bodyPr wrap="square" rtlCol="0">
            <a:spAutoFit/>
          </a:bodyPr>
          <a:lstStyle/>
          <a:p>
            <a:pPr>
              <a:spcBef>
                <a:spcPts val="0"/>
              </a:spcBef>
              <a:buFontTx/>
              <a:buNone/>
            </a:pPr>
            <a:r>
              <a:rPr lang="es-ES" sz="3600" b="1" dirty="0" smtClean="0">
                <a:latin typeface="Calibri" pitchFamily="34" charset="0"/>
                <a:cs typeface="Calibri" pitchFamily="34" charset="0"/>
              </a:rPr>
              <a:t>Quién necesita soluciones de </a:t>
            </a:r>
            <a:r>
              <a:rPr lang="es-ES_tradnl" sz="3600" b="1" dirty="0" smtClean="0">
                <a:latin typeface="Calibri" pitchFamily="34" charset="0"/>
                <a:cs typeface="Calibri" pitchFamily="34" charset="0"/>
              </a:rPr>
              <a:t>Business </a:t>
            </a:r>
            <a:r>
              <a:rPr lang="es-ES_tradnl" sz="3600" b="1" dirty="0" err="1" smtClean="0">
                <a:latin typeface="Calibri" pitchFamily="34" charset="0"/>
                <a:cs typeface="Calibri" pitchFamily="34" charset="0"/>
              </a:rPr>
              <a:t>Intelligence</a:t>
            </a:r>
            <a:r>
              <a:rPr lang="es-ES_tradnl" sz="3600" b="1" dirty="0" smtClean="0">
                <a:latin typeface="Calibri" pitchFamily="34" charset="0"/>
                <a:cs typeface="Calibri" pitchFamily="34" charset="0"/>
              </a:rPr>
              <a:t>?</a:t>
            </a:r>
            <a:endParaRPr lang="es-AR" sz="36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2 Marcador de contenido"/>
          <p:cNvSpPr>
            <a:spLocks noGrp="1"/>
          </p:cNvSpPr>
          <p:nvPr>
            <p:ph idx="4294967295"/>
          </p:nvPr>
        </p:nvSpPr>
        <p:spPr>
          <a:xfrm>
            <a:off x="662523" y="1700808"/>
            <a:ext cx="8658962" cy="4464496"/>
          </a:xfrm>
        </p:spPr>
        <p:txBody>
          <a:bodyPr/>
          <a:lstStyle/>
          <a:p>
            <a:pPr marL="609600" indent="-609600">
              <a:spcBef>
                <a:spcPts val="0"/>
              </a:spcBef>
              <a:buFontTx/>
              <a:buAutoNum type="arabicPeriod" startAt="6"/>
            </a:pPr>
            <a:r>
              <a:rPr lang="es-ES" sz="2000" b="1" dirty="0" smtClean="0">
                <a:latin typeface="Calibri" pitchFamily="34" charset="0"/>
                <a:cs typeface="Calibri" pitchFamily="34" charset="0"/>
              </a:rPr>
              <a:t>¿Quiere saber </a:t>
            </a:r>
            <a:r>
              <a:rPr lang="es-ES" sz="2000" b="1" dirty="0" smtClean="0">
                <a:solidFill>
                  <a:srgbClr val="CC0066"/>
                </a:solidFill>
                <a:latin typeface="Calibri" pitchFamily="34" charset="0"/>
                <a:cs typeface="Calibri" pitchFamily="34" charset="0"/>
              </a:rPr>
              <a:t>qué productos fueron los más rentables</a:t>
            </a:r>
            <a:r>
              <a:rPr lang="es-ES" sz="2000" b="1" dirty="0" smtClean="0">
                <a:latin typeface="Calibri" pitchFamily="34" charset="0"/>
                <a:cs typeface="Calibri" pitchFamily="34" charset="0"/>
              </a:rPr>
              <a:t> durante un periodo determinado? </a:t>
            </a:r>
            <a:endParaRPr lang="es-MX" sz="2000" b="1" dirty="0" smtClean="0">
              <a:latin typeface="Calibri" pitchFamily="34" charset="0"/>
              <a:cs typeface="Calibri" pitchFamily="34" charset="0"/>
            </a:endParaRPr>
          </a:p>
          <a:p>
            <a:pPr marL="609600" indent="-609600">
              <a:spcBef>
                <a:spcPts val="0"/>
              </a:spcBef>
              <a:buFontTx/>
              <a:buAutoNum type="arabicPeriod" startAt="6"/>
            </a:pPr>
            <a:r>
              <a:rPr lang="es-ES" sz="2000" b="1" dirty="0" smtClean="0">
                <a:latin typeface="Calibri" pitchFamily="34" charset="0"/>
                <a:cs typeface="Calibri" pitchFamily="34" charset="0"/>
              </a:rPr>
              <a:t>¿No sabe </a:t>
            </a:r>
            <a:r>
              <a:rPr lang="es-ES" sz="2000" b="1" dirty="0" smtClean="0">
                <a:solidFill>
                  <a:srgbClr val="CC0066"/>
                </a:solidFill>
                <a:latin typeface="Calibri" pitchFamily="34" charset="0"/>
                <a:cs typeface="Calibri" pitchFamily="34" charset="0"/>
              </a:rPr>
              <a:t>cuáles son los patrones de compra de sus clientes</a:t>
            </a:r>
            <a:r>
              <a:rPr lang="es-ES" sz="2000" b="1" dirty="0" smtClean="0">
                <a:latin typeface="Calibri" pitchFamily="34" charset="0"/>
                <a:cs typeface="Calibri" pitchFamily="34" charset="0"/>
              </a:rPr>
              <a:t> dependiendo de las zonas? </a:t>
            </a:r>
            <a:endParaRPr lang="es-MX" sz="2000" b="1" dirty="0" smtClean="0">
              <a:latin typeface="Calibri" pitchFamily="34" charset="0"/>
              <a:cs typeface="Calibri" pitchFamily="34" charset="0"/>
            </a:endParaRPr>
          </a:p>
          <a:p>
            <a:pPr marL="609600" indent="-609600">
              <a:spcBef>
                <a:spcPts val="0"/>
              </a:spcBef>
              <a:buFontTx/>
              <a:buAutoNum type="arabicPeriod" startAt="6"/>
            </a:pPr>
            <a:r>
              <a:rPr lang="es-ES" sz="2000" b="1" dirty="0" smtClean="0">
                <a:latin typeface="Calibri" pitchFamily="34" charset="0"/>
                <a:cs typeface="Calibri" pitchFamily="34" charset="0"/>
              </a:rPr>
              <a:t>¿</a:t>
            </a:r>
            <a:r>
              <a:rPr lang="es-ES" sz="2000" b="1" dirty="0" smtClean="0">
                <a:solidFill>
                  <a:srgbClr val="CC0066"/>
                </a:solidFill>
                <a:latin typeface="Calibri" pitchFamily="34" charset="0"/>
                <a:cs typeface="Calibri" pitchFamily="34" charset="0"/>
              </a:rPr>
              <a:t>Ha perdido oportunidades de negocio</a:t>
            </a:r>
            <a:r>
              <a:rPr lang="es-ES" sz="2000" b="1" dirty="0" smtClean="0">
                <a:latin typeface="Calibri" pitchFamily="34" charset="0"/>
                <a:cs typeface="Calibri" pitchFamily="34" charset="0"/>
              </a:rPr>
              <a:t> por recibir información retrasada? </a:t>
            </a:r>
            <a:endParaRPr lang="es-MX" sz="2000" b="1" dirty="0" smtClean="0">
              <a:latin typeface="Calibri" pitchFamily="34" charset="0"/>
              <a:cs typeface="Calibri" pitchFamily="34" charset="0"/>
            </a:endParaRPr>
          </a:p>
          <a:p>
            <a:pPr marL="609600" indent="-609600">
              <a:spcBef>
                <a:spcPts val="0"/>
              </a:spcBef>
              <a:buFontTx/>
              <a:buAutoNum type="arabicPeriod" startAt="6"/>
            </a:pPr>
            <a:r>
              <a:rPr lang="es-ES" sz="2000" b="1" dirty="0" smtClean="0">
                <a:latin typeface="Calibri" pitchFamily="34" charset="0"/>
                <a:cs typeface="Calibri" pitchFamily="34" charset="0"/>
              </a:rPr>
              <a:t>¿</a:t>
            </a:r>
            <a:r>
              <a:rPr lang="es-ES" sz="2000" b="1" dirty="0" smtClean="0">
                <a:solidFill>
                  <a:srgbClr val="CC0066"/>
                </a:solidFill>
                <a:latin typeface="Calibri" pitchFamily="34" charset="0"/>
                <a:cs typeface="Calibri" pitchFamily="34" charset="0"/>
              </a:rPr>
              <a:t>Trabaja horas extras el fin de mes</a:t>
            </a:r>
            <a:r>
              <a:rPr lang="es-ES" sz="2000" b="1" dirty="0" smtClean="0">
                <a:latin typeface="Calibri" pitchFamily="34" charset="0"/>
                <a:cs typeface="Calibri" pitchFamily="34" charset="0"/>
              </a:rPr>
              <a:t> para procesar documentos o reportes? </a:t>
            </a:r>
            <a:endParaRPr lang="es-MX" sz="2000" b="1" dirty="0" smtClean="0">
              <a:latin typeface="Calibri" pitchFamily="34" charset="0"/>
              <a:cs typeface="Calibri" pitchFamily="34" charset="0"/>
            </a:endParaRPr>
          </a:p>
          <a:p>
            <a:pPr marL="609600" indent="-609600">
              <a:spcBef>
                <a:spcPts val="0"/>
              </a:spcBef>
              <a:buFontTx/>
              <a:buAutoNum type="arabicPeriod" startAt="6"/>
            </a:pPr>
            <a:r>
              <a:rPr lang="es-ES" sz="2000" b="1" dirty="0" smtClean="0">
                <a:latin typeface="Calibri" pitchFamily="34" charset="0"/>
                <a:cs typeface="Calibri" pitchFamily="34" charset="0"/>
              </a:rPr>
              <a:t>¿No sabe con certeza </a:t>
            </a:r>
            <a:r>
              <a:rPr lang="es-ES" sz="2000" b="1" dirty="0" smtClean="0">
                <a:solidFill>
                  <a:srgbClr val="CC0066"/>
                </a:solidFill>
                <a:latin typeface="Calibri" pitchFamily="34" charset="0"/>
                <a:cs typeface="Calibri" pitchFamily="34" charset="0"/>
              </a:rPr>
              <a:t>si su gente está alcanzando los objetivos</a:t>
            </a:r>
            <a:r>
              <a:rPr lang="es-ES" sz="2000" b="1" dirty="0" smtClean="0">
                <a:latin typeface="Calibri" pitchFamily="34" charset="0"/>
                <a:cs typeface="Calibri" pitchFamily="34" charset="0"/>
              </a:rPr>
              <a:t> planeados? </a:t>
            </a:r>
            <a:endParaRPr lang="es-MX" sz="2000" b="1" dirty="0" smtClean="0">
              <a:latin typeface="Calibri" pitchFamily="34" charset="0"/>
              <a:cs typeface="Calibri" pitchFamily="34" charset="0"/>
            </a:endParaRPr>
          </a:p>
          <a:p>
            <a:pPr marL="609600" indent="-609600">
              <a:spcBef>
                <a:spcPts val="0"/>
              </a:spcBef>
              <a:buFontTx/>
              <a:buAutoNum type="arabicPeriod" startAt="6"/>
            </a:pPr>
            <a:r>
              <a:rPr lang="es-ES" sz="2000" b="1" dirty="0" smtClean="0">
                <a:latin typeface="Calibri" pitchFamily="34" charset="0"/>
                <a:cs typeface="Calibri" pitchFamily="34" charset="0"/>
              </a:rPr>
              <a:t>¿No sabe si mantiene una </a:t>
            </a:r>
            <a:r>
              <a:rPr lang="es-ES" sz="2000" b="1" dirty="0" smtClean="0">
                <a:solidFill>
                  <a:srgbClr val="CC0066"/>
                </a:solidFill>
                <a:latin typeface="Calibri" pitchFamily="34" charset="0"/>
                <a:cs typeface="Calibri" pitchFamily="34" charset="0"/>
              </a:rPr>
              <a:t>comunicación</a:t>
            </a:r>
            <a:r>
              <a:rPr lang="es-ES" sz="2000" b="1" dirty="0" smtClean="0">
                <a:latin typeface="Calibri" pitchFamily="34" charset="0"/>
                <a:cs typeface="Calibri" pitchFamily="34" charset="0"/>
              </a:rPr>
              <a:t> estrecha entre las diversas áreas de su empresa </a:t>
            </a:r>
            <a:r>
              <a:rPr lang="es-ES" sz="2000" b="1" dirty="0" smtClean="0">
                <a:solidFill>
                  <a:srgbClr val="CC0066"/>
                </a:solidFill>
                <a:latin typeface="Calibri" pitchFamily="34" charset="0"/>
                <a:cs typeface="Calibri" pitchFamily="34" charset="0"/>
              </a:rPr>
              <a:t>hacia una estrategia común</a:t>
            </a:r>
            <a:r>
              <a:rPr lang="es-ES" sz="2000" b="1" dirty="0" smtClean="0">
                <a:latin typeface="Calibri" pitchFamily="34" charset="0"/>
                <a:cs typeface="Calibri" pitchFamily="34" charset="0"/>
              </a:rPr>
              <a:t>? </a:t>
            </a:r>
            <a:endParaRPr lang="es-MX" sz="2000" b="1" dirty="0" smtClean="0">
              <a:latin typeface="Calibri" pitchFamily="34" charset="0"/>
              <a:cs typeface="Calibri" pitchFamily="34" charset="0"/>
            </a:endParaRPr>
          </a:p>
          <a:p>
            <a:pPr marL="609600" indent="-609600">
              <a:spcBef>
                <a:spcPts val="0"/>
              </a:spcBef>
              <a:buFontTx/>
              <a:buAutoNum type="arabicPeriod" startAt="6"/>
            </a:pPr>
            <a:r>
              <a:rPr lang="es-ES" sz="2000" b="1" dirty="0" smtClean="0">
                <a:latin typeface="Calibri" pitchFamily="34" charset="0"/>
                <a:cs typeface="Calibri" pitchFamily="34" charset="0"/>
              </a:rPr>
              <a:t>¿</a:t>
            </a:r>
            <a:r>
              <a:rPr lang="es-ES" sz="2000" b="1" dirty="0" smtClean="0">
                <a:solidFill>
                  <a:srgbClr val="CC0066"/>
                </a:solidFill>
                <a:latin typeface="Calibri" pitchFamily="34" charset="0"/>
                <a:cs typeface="Calibri" pitchFamily="34" charset="0"/>
              </a:rPr>
              <a:t>No tiene idea</a:t>
            </a:r>
            <a:r>
              <a:rPr lang="es-ES" sz="2000" b="1" dirty="0" smtClean="0">
                <a:latin typeface="Calibri" pitchFamily="34" charset="0"/>
                <a:cs typeface="Calibri" pitchFamily="34" charset="0"/>
              </a:rPr>
              <a:t> de por qué sus clientes le regresan mercancía?</a:t>
            </a:r>
            <a:endParaRPr lang="es-MX" sz="2000" b="1" dirty="0" smtClean="0">
              <a:latin typeface="Calibri" pitchFamily="34" charset="0"/>
              <a:cs typeface="Calibri" pitchFamily="34" charset="0"/>
            </a:endParaRPr>
          </a:p>
        </p:txBody>
      </p:sp>
      <p:sp>
        <p:nvSpPr>
          <p:cNvPr id="5" name="4 CuadroTexto"/>
          <p:cNvSpPr txBox="1"/>
          <p:nvPr/>
        </p:nvSpPr>
        <p:spPr>
          <a:xfrm>
            <a:off x="662524" y="332657"/>
            <a:ext cx="8580953" cy="1200329"/>
          </a:xfrm>
          <a:prstGeom prst="rect">
            <a:avLst/>
          </a:prstGeom>
          <a:noFill/>
        </p:spPr>
        <p:txBody>
          <a:bodyPr wrap="square" rtlCol="0">
            <a:spAutoFit/>
          </a:bodyPr>
          <a:lstStyle/>
          <a:p>
            <a:pPr>
              <a:spcBef>
                <a:spcPts val="0"/>
              </a:spcBef>
              <a:buFontTx/>
              <a:buNone/>
            </a:pPr>
            <a:r>
              <a:rPr lang="es-ES" sz="3600" b="1" dirty="0" smtClean="0">
                <a:latin typeface="Calibri" pitchFamily="34" charset="0"/>
                <a:cs typeface="Calibri" pitchFamily="34" charset="0"/>
              </a:rPr>
              <a:t>Quién necesita soluciones de </a:t>
            </a:r>
            <a:r>
              <a:rPr lang="es-ES_tradnl" sz="3600" b="1" dirty="0" smtClean="0">
                <a:latin typeface="Calibri" pitchFamily="34" charset="0"/>
                <a:cs typeface="Calibri" pitchFamily="34" charset="0"/>
              </a:rPr>
              <a:t>Business </a:t>
            </a:r>
            <a:r>
              <a:rPr lang="es-ES_tradnl" sz="3600" b="1" dirty="0" err="1" smtClean="0">
                <a:latin typeface="Calibri" pitchFamily="34" charset="0"/>
                <a:cs typeface="Calibri" pitchFamily="34" charset="0"/>
              </a:rPr>
              <a:t>Intelligence</a:t>
            </a:r>
            <a:r>
              <a:rPr lang="es-ES_tradnl" sz="3600" b="1" dirty="0" smtClean="0">
                <a:latin typeface="Calibri" pitchFamily="34" charset="0"/>
                <a:cs typeface="Calibri" pitchFamily="34" charset="0"/>
              </a:rPr>
              <a:t>?</a:t>
            </a:r>
            <a:endParaRPr lang="es-AR" sz="36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62524" y="1700808"/>
            <a:ext cx="8580953" cy="4425355"/>
          </a:xfrm>
        </p:spPr>
        <p:txBody>
          <a:bodyPr/>
          <a:lstStyle/>
          <a:p>
            <a:pPr marL="0" indent="0">
              <a:spcBef>
                <a:spcPts val="0"/>
              </a:spcBef>
              <a:buFontTx/>
              <a:buNone/>
            </a:pPr>
            <a:r>
              <a:rPr lang="es-ES_tradnl" sz="2000" b="1" dirty="0" smtClean="0">
                <a:latin typeface="Calibri" pitchFamily="34" charset="0"/>
                <a:cs typeface="Calibri" pitchFamily="34" charset="0"/>
              </a:rPr>
              <a:t>La aparición de los conceptos de </a:t>
            </a:r>
            <a:r>
              <a:rPr lang="es-ES_tradnl" sz="2000" b="1" dirty="0" smtClean="0">
                <a:solidFill>
                  <a:srgbClr val="2D2DFF"/>
                </a:solidFill>
                <a:latin typeface="Calibri" pitchFamily="34" charset="0"/>
                <a:cs typeface="Calibri" pitchFamily="34" charset="0"/>
              </a:rPr>
              <a:t>Data </a:t>
            </a:r>
            <a:r>
              <a:rPr lang="es-ES_tradnl" sz="2000" b="1" dirty="0" err="1" smtClean="0">
                <a:solidFill>
                  <a:srgbClr val="2D2DFF"/>
                </a:solidFill>
                <a:latin typeface="Calibri" pitchFamily="34" charset="0"/>
                <a:cs typeface="Calibri" pitchFamily="34" charset="0"/>
              </a:rPr>
              <a:t>Warehouse</a:t>
            </a:r>
            <a:r>
              <a:rPr lang="es-ES_tradnl" sz="2000" b="1" dirty="0" smtClean="0">
                <a:solidFill>
                  <a:srgbClr val="2D2DFF"/>
                </a:solidFill>
                <a:latin typeface="Calibri" pitchFamily="34" charset="0"/>
                <a:cs typeface="Calibri" pitchFamily="34" charset="0"/>
              </a:rPr>
              <a:t> / Data </a:t>
            </a:r>
            <a:r>
              <a:rPr lang="es-ES_tradnl" sz="2000" b="1" dirty="0" err="1" smtClean="0">
                <a:solidFill>
                  <a:srgbClr val="2D2DFF"/>
                </a:solidFill>
                <a:latin typeface="Calibri" pitchFamily="34" charset="0"/>
                <a:cs typeface="Calibri" pitchFamily="34" charset="0"/>
              </a:rPr>
              <a:t>Mart</a:t>
            </a:r>
            <a:r>
              <a:rPr lang="es-ES_tradnl" sz="2000" b="1" dirty="0" smtClean="0">
                <a:solidFill>
                  <a:srgbClr val="2D2DFF"/>
                </a:solidFill>
                <a:latin typeface="Calibri" pitchFamily="34" charset="0"/>
                <a:cs typeface="Calibri" pitchFamily="34" charset="0"/>
              </a:rPr>
              <a:t>, </a:t>
            </a:r>
            <a:r>
              <a:rPr lang="es-ES_tradnl" sz="2000" b="1" dirty="0" err="1" smtClean="0">
                <a:solidFill>
                  <a:srgbClr val="2D2DFF"/>
                </a:solidFill>
                <a:latin typeface="Calibri" pitchFamily="34" charset="0"/>
                <a:cs typeface="Calibri" pitchFamily="34" charset="0"/>
              </a:rPr>
              <a:t>Executive</a:t>
            </a:r>
            <a:r>
              <a:rPr lang="es-ES_tradnl" sz="2000" b="1" dirty="0" smtClean="0">
                <a:solidFill>
                  <a:srgbClr val="2D2DFF"/>
                </a:solidFill>
                <a:latin typeface="Calibri" pitchFamily="34" charset="0"/>
                <a:cs typeface="Calibri" pitchFamily="34" charset="0"/>
              </a:rPr>
              <a:t> </a:t>
            </a:r>
            <a:r>
              <a:rPr lang="es-ES_tradnl" sz="2000" b="1" dirty="0" err="1" smtClean="0">
                <a:solidFill>
                  <a:srgbClr val="2D2DFF"/>
                </a:solidFill>
                <a:latin typeface="Calibri" pitchFamily="34" charset="0"/>
                <a:cs typeface="Calibri" pitchFamily="34" charset="0"/>
              </a:rPr>
              <a:t>Information</a:t>
            </a:r>
            <a:r>
              <a:rPr lang="es-ES_tradnl" sz="2000" b="1" dirty="0" smtClean="0">
                <a:solidFill>
                  <a:srgbClr val="2D2DFF"/>
                </a:solidFill>
                <a:latin typeface="Calibri" pitchFamily="34" charset="0"/>
                <a:cs typeface="Calibri" pitchFamily="34" charset="0"/>
              </a:rPr>
              <a:t> </a:t>
            </a:r>
            <a:r>
              <a:rPr lang="es-ES_tradnl" sz="2000" b="1" dirty="0" err="1" smtClean="0">
                <a:solidFill>
                  <a:srgbClr val="2D2DFF"/>
                </a:solidFill>
                <a:latin typeface="Calibri" pitchFamily="34" charset="0"/>
                <a:cs typeface="Calibri" pitchFamily="34" charset="0"/>
              </a:rPr>
              <a:t>Systems</a:t>
            </a:r>
            <a:r>
              <a:rPr lang="es-ES_tradnl" sz="2000" b="1" dirty="0" smtClean="0">
                <a:solidFill>
                  <a:srgbClr val="2D2DFF"/>
                </a:solidFill>
                <a:latin typeface="Calibri" pitchFamily="34" charset="0"/>
                <a:cs typeface="Calibri" pitchFamily="34" charset="0"/>
              </a:rPr>
              <a:t> (EIS), herramientas OLAP, modelización multidimensional y los sistemas de exploración inteligentes o Data </a:t>
            </a:r>
            <a:r>
              <a:rPr lang="es-ES_tradnl" sz="2000" b="1" dirty="0" err="1" smtClean="0">
                <a:solidFill>
                  <a:srgbClr val="2D2DFF"/>
                </a:solidFill>
                <a:latin typeface="Calibri" pitchFamily="34" charset="0"/>
                <a:cs typeface="Calibri" pitchFamily="34" charset="0"/>
              </a:rPr>
              <a:t>Mining</a:t>
            </a:r>
            <a:r>
              <a:rPr lang="es-ES_tradnl" sz="2000" b="1" dirty="0" smtClean="0">
                <a:latin typeface="Calibri" pitchFamily="34" charset="0"/>
                <a:cs typeface="Calibri" pitchFamily="34" charset="0"/>
              </a:rPr>
              <a:t>, están provocando una profunda revolución en las Organizaciones modernas.</a:t>
            </a:r>
            <a:r>
              <a:rPr lang="es-ES_tradnl" sz="2000" b="1" dirty="0" smtClean="0">
                <a:effectLst>
                  <a:outerShdw blurRad="38100" dist="38100" dir="2700000" algn="tl">
                    <a:srgbClr val="C0C0C0"/>
                  </a:outerShdw>
                </a:effectLst>
                <a:latin typeface="Calibri" pitchFamily="34" charset="0"/>
                <a:cs typeface="Calibri" pitchFamily="34" charset="0"/>
              </a:rPr>
              <a:t> </a:t>
            </a:r>
          </a:p>
          <a:p>
            <a:pPr marL="0" indent="0">
              <a:spcBef>
                <a:spcPts val="0"/>
              </a:spcBef>
              <a:buFontTx/>
              <a:buNone/>
            </a:pPr>
            <a:r>
              <a:rPr lang="es-MX" sz="2000" b="1" dirty="0" smtClean="0">
                <a:solidFill>
                  <a:srgbClr val="CC0066"/>
                </a:solidFill>
                <a:latin typeface="Calibri" pitchFamily="34" charset="0"/>
                <a:cs typeface="Calibri" pitchFamily="34" charset="0"/>
              </a:rPr>
              <a:t>Todos ellos:</a:t>
            </a:r>
          </a:p>
          <a:p>
            <a:pPr>
              <a:spcBef>
                <a:spcPts val="0"/>
              </a:spcBef>
              <a:buFont typeface="Wingdings" pitchFamily="2" charset="2"/>
              <a:buChar char="ü"/>
            </a:pPr>
            <a:r>
              <a:rPr lang="es-ES_tradnl" sz="2000" b="1" dirty="0" smtClean="0">
                <a:latin typeface="Calibri" pitchFamily="34" charset="0"/>
                <a:cs typeface="Calibri" pitchFamily="34" charset="0"/>
              </a:rPr>
              <a:t>Configuran los </a:t>
            </a:r>
            <a:r>
              <a:rPr lang="es-ES_tradnl" sz="2000" b="1" dirty="0" smtClean="0">
                <a:solidFill>
                  <a:srgbClr val="CC0066"/>
                </a:solidFill>
                <a:latin typeface="Calibri" pitchFamily="34" charset="0"/>
                <a:cs typeface="Calibri" pitchFamily="34" charset="0"/>
              </a:rPr>
              <a:t>procesos necesarios</a:t>
            </a:r>
            <a:r>
              <a:rPr lang="es-ES_tradnl" sz="2000" b="1" dirty="0" smtClean="0">
                <a:solidFill>
                  <a:srgbClr val="2D2DFF"/>
                </a:solidFill>
                <a:latin typeface="Calibri" pitchFamily="34" charset="0"/>
                <a:cs typeface="Calibri" pitchFamily="34" charset="0"/>
              </a:rPr>
              <a:t> </a:t>
            </a:r>
            <a:r>
              <a:rPr lang="es-ES_tradnl" sz="2000" b="1" dirty="0" smtClean="0">
                <a:latin typeface="Calibri" pitchFamily="34" charset="0"/>
                <a:cs typeface="Calibri" pitchFamily="34" charset="0"/>
              </a:rPr>
              <a:t>para desarrollarse en un mundo </a:t>
            </a:r>
            <a:r>
              <a:rPr lang="es-ES" sz="2000" b="1" dirty="0" smtClean="0">
                <a:latin typeface="Calibri" pitchFamily="34" charset="0"/>
                <a:cs typeface="Calibri" pitchFamily="34" charset="0"/>
              </a:rPr>
              <a:t> </a:t>
            </a:r>
            <a:r>
              <a:rPr lang="es-ES_tradnl" sz="2000" b="1" dirty="0" smtClean="0">
                <a:latin typeface="Calibri" pitchFamily="34" charset="0"/>
                <a:cs typeface="Calibri" pitchFamily="34" charset="0"/>
              </a:rPr>
              <a:t>globalizado complejo y altamente competitivo.</a:t>
            </a:r>
            <a:endParaRPr lang="es-MX" sz="2000" b="1" dirty="0" smtClean="0">
              <a:latin typeface="Calibri" pitchFamily="34" charset="0"/>
              <a:cs typeface="Calibri" pitchFamily="34" charset="0"/>
            </a:endParaRPr>
          </a:p>
          <a:p>
            <a:pPr>
              <a:spcBef>
                <a:spcPts val="0"/>
              </a:spcBef>
              <a:buFont typeface="Wingdings" pitchFamily="2" charset="2"/>
              <a:buChar char="ü"/>
            </a:pPr>
            <a:r>
              <a:rPr lang="es-ES_tradnl" sz="2000" b="1" dirty="0" smtClean="0">
                <a:latin typeface="Calibri" pitchFamily="34" charset="0"/>
                <a:cs typeface="Calibri" pitchFamily="34" charset="0"/>
              </a:rPr>
              <a:t>Conforman los </a:t>
            </a:r>
            <a:r>
              <a:rPr lang="es-ES_tradnl" sz="2000" b="1" dirty="0" smtClean="0">
                <a:solidFill>
                  <a:srgbClr val="CC0066"/>
                </a:solidFill>
                <a:latin typeface="Calibri" pitchFamily="34" charset="0"/>
                <a:cs typeface="Calibri" pitchFamily="34" charset="0"/>
              </a:rPr>
              <a:t>elementos claves</a:t>
            </a:r>
            <a:r>
              <a:rPr lang="es-ES_tradnl" sz="2000" b="1" dirty="0" smtClean="0">
                <a:solidFill>
                  <a:srgbClr val="2D2DFF"/>
                </a:solidFill>
                <a:latin typeface="Calibri" pitchFamily="34" charset="0"/>
                <a:cs typeface="Calibri" pitchFamily="34" charset="0"/>
              </a:rPr>
              <a:t> </a:t>
            </a:r>
            <a:r>
              <a:rPr lang="es-ES_tradnl" sz="2000" b="1" dirty="0" smtClean="0">
                <a:latin typeface="Calibri" pitchFamily="34" charset="0"/>
                <a:cs typeface="Calibri" pitchFamily="34" charset="0"/>
              </a:rPr>
              <a:t>que se necesitan para conocer y desarrollar el negocio, proporcionando “conocimiento” sobre él, sus</a:t>
            </a:r>
            <a:r>
              <a:rPr lang="es-ES" sz="2000" b="1" dirty="0" smtClean="0">
                <a:latin typeface="Calibri" pitchFamily="34" charset="0"/>
                <a:cs typeface="Calibri" pitchFamily="34" charset="0"/>
              </a:rPr>
              <a:t> </a:t>
            </a:r>
            <a:r>
              <a:rPr lang="es-ES_tradnl" sz="2000" b="1" dirty="0" smtClean="0">
                <a:latin typeface="Calibri" pitchFamily="34" charset="0"/>
                <a:cs typeface="Calibri" pitchFamily="34" charset="0"/>
              </a:rPr>
              <a:t>clientes y proveedores.</a:t>
            </a:r>
            <a:r>
              <a:rPr lang="es-ES_tradnl" sz="2000" b="1" dirty="0" smtClean="0">
                <a:effectLst>
                  <a:outerShdw blurRad="38100" dist="38100" dir="2700000" algn="tl">
                    <a:srgbClr val="C0C0C0"/>
                  </a:outerShdw>
                </a:effectLst>
                <a:latin typeface="Calibri" pitchFamily="34" charset="0"/>
                <a:cs typeface="Calibri" pitchFamily="34" charset="0"/>
              </a:rPr>
              <a:t> </a:t>
            </a:r>
            <a:endParaRPr lang="es-MX" sz="2000" b="1" dirty="0" smtClean="0">
              <a:latin typeface="Calibri" pitchFamily="34" charset="0"/>
              <a:cs typeface="Calibri" pitchFamily="34" charset="0"/>
            </a:endParaRPr>
          </a:p>
          <a:p>
            <a:pPr>
              <a:spcBef>
                <a:spcPts val="0"/>
              </a:spcBef>
              <a:buFont typeface="Wingdings" pitchFamily="2" charset="2"/>
              <a:buChar char="ü"/>
            </a:pPr>
            <a:r>
              <a:rPr lang="es-ES_tradnl" sz="2000" b="1" dirty="0" smtClean="0">
                <a:latin typeface="Calibri" pitchFamily="34" charset="0"/>
                <a:cs typeface="Calibri" pitchFamily="34" charset="0"/>
              </a:rPr>
              <a:t>Es la </a:t>
            </a:r>
            <a:r>
              <a:rPr lang="es-ES_tradnl" sz="2000" b="1" dirty="0" smtClean="0">
                <a:solidFill>
                  <a:srgbClr val="CC0066"/>
                </a:solidFill>
                <a:latin typeface="Calibri" pitchFamily="34" charset="0"/>
                <a:cs typeface="Calibri" pitchFamily="34" charset="0"/>
              </a:rPr>
              <a:t>aplicación de tecnologías especializadas</a:t>
            </a:r>
            <a:r>
              <a:rPr lang="es-ES_tradnl" sz="2000" b="1" dirty="0" smtClean="0">
                <a:solidFill>
                  <a:srgbClr val="2D2DFF"/>
                </a:solidFill>
                <a:latin typeface="Calibri" pitchFamily="34" charset="0"/>
                <a:cs typeface="Calibri" pitchFamily="34" charset="0"/>
              </a:rPr>
              <a:t> </a:t>
            </a:r>
            <a:r>
              <a:rPr lang="es-ES_tradnl" sz="2000" b="1" dirty="0" smtClean="0">
                <a:latin typeface="Calibri" pitchFamily="34" charset="0"/>
                <a:cs typeface="Calibri" pitchFamily="34" charset="0"/>
              </a:rPr>
              <a:t>para obtener la información apropiada, en el momento apropiado para la persona apropiada </a:t>
            </a:r>
            <a:r>
              <a:rPr lang="es-ES_tradnl" sz="2000" b="1" dirty="0" smtClean="0">
                <a:solidFill>
                  <a:srgbClr val="CC0066"/>
                </a:solidFill>
                <a:latin typeface="Calibri" pitchFamily="34" charset="0"/>
                <a:cs typeface="Calibri" pitchFamily="34" charset="0"/>
              </a:rPr>
              <a:t>para el soporte de sus procesos de toma de decisiones</a:t>
            </a:r>
            <a:r>
              <a:rPr lang="es-ES_tradnl" sz="2000" b="1" dirty="0" smtClean="0">
                <a:solidFill>
                  <a:srgbClr val="2D2DFF"/>
                </a:solidFill>
                <a:latin typeface="Calibri" pitchFamily="34" charset="0"/>
                <a:cs typeface="Calibri" pitchFamily="34" charset="0"/>
              </a:rPr>
              <a:t>.</a:t>
            </a:r>
            <a:r>
              <a:rPr lang="es-ES_tradnl" sz="2000" b="1" dirty="0" smtClean="0">
                <a:solidFill>
                  <a:srgbClr val="2D2DFF"/>
                </a:solidFill>
                <a:effectLst>
                  <a:outerShdw blurRad="38100" dist="38100" dir="2700000" algn="tl">
                    <a:srgbClr val="C0C0C0"/>
                  </a:outerShdw>
                </a:effectLst>
                <a:latin typeface="Calibri" pitchFamily="34" charset="0"/>
                <a:cs typeface="Calibri" pitchFamily="34" charset="0"/>
              </a:rPr>
              <a:t> </a:t>
            </a:r>
            <a:endParaRPr lang="es-MX" sz="2000" b="1" dirty="0" smtClean="0">
              <a:solidFill>
                <a:srgbClr val="2D2DFF"/>
              </a:solidFill>
              <a:latin typeface="Calibri" pitchFamily="34" charset="0"/>
              <a:cs typeface="Calibri" pitchFamily="34" charset="0"/>
            </a:endParaRPr>
          </a:p>
          <a:p>
            <a:pPr>
              <a:spcBef>
                <a:spcPts val="0"/>
              </a:spcBef>
              <a:buFontTx/>
              <a:buNone/>
            </a:pPr>
            <a:endParaRPr lang="es-MX" sz="2000" b="1" dirty="0" smtClean="0">
              <a:latin typeface="Calibri" pitchFamily="34" charset="0"/>
              <a:cs typeface="Calibri" pitchFamily="34" charset="0"/>
            </a:endParaRPr>
          </a:p>
        </p:txBody>
      </p:sp>
      <p:sp>
        <p:nvSpPr>
          <p:cNvPr id="5" name="4 CuadroTexto"/>
          <p:cNvSpPr txBox="1"/>
          <p:nvPr/>
        </p:nvSpPr>
        <p:spPr>
          <a:xfrm>
            <a:off x="662524" y="332657"/>
            <a:ext cx="8580953" cy="1200329"/>
          </a:xfrm>
          <a:prstGeom prst="rect">
            <a:avLst/>
          </a:prstGeom>
          <a:noFill/>
        </p:spPr>
        <p:txBody>
          <a:bodyPr wrap="square" rtlCol="0">
            <a:spAutoFit/>
          </a:bodyPr>
          <a:lstStyle/>
          <a:p>
            <a:r>
              <a:rPr lang="es-ES_tradnl" sz="3600" b="1" dirty="0" smtClean="0">
                <a:latin typeface="Calibri" pitchFamily="34" charset="0"/>
                <a:cs typeface="Calibri" pitchFamily="34" charset="0"/>
              </a:rPr>
              <a:t>Inteligencia de los Negocios o</a:t>
            </a:r>
          </a:p>
          <a:p>
            <a:r>
              <a:rPr lang="es-ES_tradnl" sz="3600" b="1" dirty="0" smtClean="0">
                <a:latin typeface="Calibri" pitchFamily="34" charset="0"/>
                <a:cs typeface="Calibri" pitchFamily="34" charset="0"/>
              </a:rPr>
              <a:t>Business </a:t>
            </a:r>
            <a:r>
              <a:rPr lang="es-ES_tradnl" sz="3600" b="1" dirty="0" err="1" smtClean="0">
                <a:latin typeface="Calibri" pitchFamily="34" charset="0"/>
                <a:cs typeface="Calibri" pitchFamily="34" charset="0"/>
              </a:rPr>
              <a:t>Intelligence</a:t>
            </a:r>
            <a:endParaRPr lang="es-AR" sz="36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662523" y="1700808"/>
            <a:ext cx="8658963" cy="4464496"/>
          </a:xfrm>
        </p:spPr>
        <p:txBody>
          <a:bodyPr/>
          <a:lstStyle/>
          <a:p>
            <a:pPr eaLnBrk="1" hangingPunct="1">
              <a:spcBef>
                <a:spcPts val="0"/>
              </a:spcBef>
              <a:buFontTx/>
              <a:buNone/>
            </a:pPr>
            <a:endParaRPr lang="es-ES" sz="2000" b="1" dirty="0" smtClean="0">
              <a:solidFill>
                <a:srgbClr val="CC0066"/>
              </a:solidFill>
              <a:latin typeface="Calibri" pitchFamily="34" charset="0"/>
              <a:cs typeface="Calibri" pitchFamily="34" charset="0"/>
            </a:endParaRPr>
          </a:p>
          <a:p>
            <a:pPr eaLnBrk="1" hangingPunct="1">
              <a:spcBef>
                <a:spcPts val="0"/>
              </a:spcBef>
              <a:buFont typeface="Wingdings" pitchFamily="2" charset="2"/>
              <a:buChar char="ü"/>
            </a:pPr>
            <a:r>
              <a:rPr lang="es-ES" sz="2000" b="1" dirty="0" smtClean="0">
                <a:latin typeface="Calibri" pitchFamily="34" charset="0"/>
                <a:cs typeface="Calibri" pitchFamily="34" charset="0"/>
              </a:rPr>
              <a:t>La relevancia de estas tecnologías está íntimamente asociada con la forma en que los decisores </a:t>
            </a:r>
            <a:r>
              <a:rPr lang="es-ES" sz="2000" b="1" dirty="0" smtClean="0">
                <a:solidFill>
                  <a:srgbClr val="CC0066"/>
                </a:solidFill>
                <a:latin typeface="Calibri" pitchFamily="34" charset="0"/>
                <a:cs typeface="Calibri" pitchFamily="34" charset="0"/>
              </a:rPr>
              <a:t>convierten los datos en información</a:t>
            </a:r>
            <a:r>
              <a:rPr lang="es-ES" sz="2000" b="1" dirty="0" smtClean="0">
                <a:latin typeface="Calibri" pitchFamily="34" charset="0"/>
                <a:cs typeface="Calibri" pitchFamily="34" charset="0"/>
              </a:rPr>
              <a:t> y la </a:t>
            </a:r>
            <a:r>
              <a:rPr lang="es-ES" sz="2000" b="1" dirty="0" smtClean="0">
                <a:solidFill>
                  <a:srgbClr val="CC0066"/>
                </a:solidFill>
                <a:latin typeface="Calibri" pitchFamily="34" charset="0"/>
                <a:cs typeface="Calibri" pitchFamily="34" charset="0"/>
              </a:rPr>
              <a:t>información en conocimiento</a:t>
            </a:r>
            <a:r>
              <a:rPr lang="es-ES" sz="2000" b="1" dirty="0" smtClean="0">
                <a:latin typeface="Calibri" pitchFamily="34" charset="0"/>
                <a:cs typeface="Calibri" pitchFamily="34" charset="0"/>
              </a:rPr>
              <a:t>. </a:t>
            </a:r>
          </a:p>
          <a:p>
            <a:pPr eaLnBrk="1" hangingPunct="1">
              <a:spcBef>
                <a:spcPts val="0"/>
              </a:spcBef>
              <a:buFont typeface="Wingdings" pitchFamily="2" charset="2"/>
              <a:buChar char="ü"/>
            </a:pPr>
            <a:r>
              <a:rPr lang="es-ES" sz="2000" b="1" dirty="0" smtClean="0">
                <a:latin typeface="Calibri" pitchFamily="34" charset="0"/>
                <a:cs typeface="Calibri" pitchFamily="34" charset="0"/>
              </a:rPr>
              <a:t>Sobre estas bases se asienta el </a:t>
            </a:r>
            <a:r>
              <a:rPr lang="es-ES" sz="2000" b="1" i="1" dirty="0" smtClean="0">
                <a:latin typeface="Calibri" pitchFamily="34" charset="0"/>
                <a:cs typeface="Calibri" pitchFamily="34" charset="0"/>
              </a:rPr>
              <a:t>data </a:t>
            </a:r>
            <a:r>
              <a:rPr lang="es-ES" sz="2000" b="1" i="1" dirty="0" err="1" smtClean="0">
                <a:latin typeface="Calibri" pitchFamily="34" charset="0"/>
                <a:cs typeface="Calibri" pitchFamily="34" charset="0"/>
              </a:rPr>
              <a:t>mining</a:t>
            </a:r>
            <a:r>
              <a:rPr lang="es-ES" sz="2000" b="1" dirty="0" smtClean="0">
                <a:latin typeface="Calibri" pitchFamily="34" charset="0"/>
                <a:cs typeface="Calibri" pitchFamily="34" charset="0"/>
              </a:rPr>
              <a:t>, cuyos algoritmos y técnicas principales bosquejaremos e ilustraremos con ejemplos de aplicación. </a:t>
            </a:r>
          </a:p>
          <a:p>
            <a:pPr eaLnBrk="1" hangingPunct="1">
              <a:spcBef>
                <a:spcPts val="0"/>
              </a:spcBef>
              <a:buFont typeface="Wingdings" pitchFamily="2" charset="2"/>
              <a:buChar char="ü"/>
            </a:pPr>
            <a:r>
              <a:rPr lang="es-ES" sz="2000" b="1" dirty="0" smtClean="0">
                <a:latin typeface="Calibri" pitchFamily="34" charset="0"/>
                <a:cs typeface="Calibri" pitchFamily="34" charset="0"/>
              </a:rPr>
              <a:t>Cerraremos el trabajo con algunas reflexiones personales sobre la importancia de estas tecnologías para el crecimiento de la gente, sus organizaciones y sus países.</a:t>
            </a:r>
          </a:p>
        </p:txBody>
      </p:sp>
      <p:sp>
        <p:nvSpPr>
          <p:cNvPr id="6" name="5 CuadroTexto"/>
          <p:cNvSpPr txBox="1"/>
          <p:nvPr/>
        </p:nvSpPr>
        <p:spPr>
          <a:xfrm>
            <a:off x="662524" y="908721"/>
            <a:ext cx="8580953" cy="646331"/>
          </a:xfrm>
          <a:prstGeom prst="rect">
            <a:avLst/>
          </a:prstGeom>
          <a:noFill/>
        </p:spPr>
        <p:txBody>
          <a:bodyPr wrap="square" rtlCol="0">
            <a:spAutoFit/>
          </a:bodyPr>
          <a:lstStyle/>
          <a:p>
            <a:r>
              <a:rPr lang="es-ES_tradnl" sz="3600" b="1" dirty="0" smtClean="0">
                <a:latin typeface="Calibri" pitchFamily="34" charset="0"/>
                <a:cs typeface="Calibri" pitchFamily="34" charset="0"/>
              </a:rPr>
              <a:t>Herramientas de soporte: Data </a:t>
            </a:r>
            <a:r>
              <a:rPr lang="es-ES_tradnl" sz="3600" b="1" dirty="0" err="1" smtClean="0">
                <a:latin typeface="Calibri" pitchFamily="34" charset="0"/>
                <a:cs typeface="Calibri" pitchFamily="34" charset="0"/>
              </a:rPr>
              <a:t>Mining</a:t>
            </a:r>
            <a:endParaRPr lang="es-AR" sz="36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662523" y="1700808"/>
            <a:ext cx="8580954" cy="4464496"/>
          </a:xfrm>
        </p:spPr>
        <p:txBody>
          <a:bodyPr/>
          <a:lstStyle/>
          <a:p>
            <a:pPr marL="0" indent="0" eaLnBrk="1" hangingPunct="1">
              <a:spcBef>
                <a:spcPts val="0"/>
              </a:spcBef>
              <a:buFontTx/>
              <a:buNone/>
            </a:pPr>
            <a:endParaRPr lang="es-ES" sz="2400" b="1" dirty="0" smtClean="0">
              <a:solidFill>
                <a:srgbClr val="CC0066"/>
              </a:solidFill>
              <a:latin typeface="Calibri" pitchFamily="34" charset="0"/>
              <a:cs typeface="Calibri" pitchFamily="34" charset="0"/>
            </a:endParaRPr>
          </a:p>
          <a:p>
            <a:pPr marL="0" indent="0" eaLnBrk="1" hangingPunct="1">
              <a:spcBef>
                <a:spcPts val="0"/>
              </a:spcBef>
              <a:buFontTx/>
              <a:buNone/>
            </a:pPr>
            <a:r>
              <a:rPr lang="es-ES" sz="2400" b="1" dirty="0" smtClean="0">
                <a:latin typeface="Calibri" pitchFamily="34" charset="0"/>
                <a:cs typeface="Calibri" pitchFamily="34" charset="0"/>
              </a:rPr>
              <a:t>El </a:t>
            </a:r>
            <a:r>
              <a:rPr lang="es-ES" sz="2400" b="1" i="1" dirty="0" smtClean="0">
                <a:latin typeface="Calibri" pitchFamily="34" charset="0"/>
                <a:cs typeface="Calibri" pitchFamily="34" charset="0"/>
              </a:rPr>
              <a:t>data </a:t>
            </a:r>
            <a:r>
              <a:rPr lang="es-ES" sz="2400" b="1" i="1" dirty="0" err="1" smtClean="0">
                <a:latin typeface="Calibri" pitchFamily="34" charset="0"/>
                <a:cs typeface="Calibri" pitchFamily="34" charset="0"/>
              </a:rPr>
              <a:t>mining</a:t>
            </a:r>
            <a:r>
              <a:rPr lang="es-ES" sz="2400" b="1" i="1" dirty="0" smtClean="0">
                <a:latin typeface="Calibri" pitchFamily="34" charset="0"/>
                <a:cs typeface="Calibri" pitchFamily="34" charset="0"/>
              </a:rPr>
              <a:t> </a:t>
            </a:r>
            <a:r>
              <a:rPr lang="es-ES" sz="2400" b="1" dirty="0" smtClean="0">
                <a:latin typeface="Calibri" pitchFamily="34" charset="0"/>
                <a:cs typeface="Calibri" pitchFamily="34" charset="0"/>
              </a:rPr>
              <a:t>es un conjunto de actividades utilizadas para encontrar en los datos </a:t>
            </a:r>
            <a:r>
              <a:rPr lang="es-ES" sz="2400" b="1" dirty="0" smtClean="0">
                <a:solidFill>
                  <a:srgbClr val="CC0066"/>
                </a:solidFill>
                <a:latin typeface="Calibri" pitchFamily="34" charset="0"/>
                <a:cs typeface="Calibri" pitchFamily="34" charset="0"/>
              </a:rPr>
              <a:t>contextos nuevos, ocultos o inesperados</a:t>
            </a:r>
            <a:r>
              <a:rPr lang="es-ES" sz="2400" b="1" dirty="0" smtClean="0">
                <a:latin typeface="Calibri" pitchFamily="34" charset="0"/>
                <a:cs typeface="Calibri" pitchFamily="34" charset="0"/>
              </a:rPr>
              <a:t>. </a:t>
            </a:r>
          </a:p>
          <a:p>
            <a:pPr marL="0" indent="0" eaLnBrk="1" hangingPunct="1">
              <a:spcBef>
                <a:spcPts val="0"/>
              </a:spcBef>
              <a:buFontTx/>
              <a:buNone/>
            </a:pPr>
            <a:endParaRPr lang="es-ES" sz="2400" b="1" dirty="0" smtClean="0">
              <a:latin typeface="Calibri" pitchFamily="34" charset="0"/>
              <a:cs typeface="Calibri" pitchFamily="34" charset="0"/>
            </a:endParaRPr>
          </a:p>
          <a:p>
            <a:pPr marL="0" indent="0" eaLnBrk="1" hangingPunct="1">
              <a:spcBef>
                <a:spcPts val="0"/>
              </a:spcBef>
              <a:buFontTx/>
              <a:buNone/>
            </a:pPr>
            <a:r>
              <a:rPr lang="es-ES" sz="2400" b="1" dirty="0" smtClean="0">
                <a:latin typeface="Calibri" pitchFamily="34" charset="0"/>
                <a:cs typeface="Calibri" pitchFamily="34" charset="0"/>
              </a:rPr>
              <a:t>Utilizando información contenida en un </a:t>
            </a:r>
            <a:r>
              <a:rPr lang="es-ES" sz="2400" b="1" i="1" dirty="0" smtClean="0">
                <a:latin typeface="Calibri" pitchFamily="34" charset="0"/>
                <a:cs typeface="Calibri" pitchFamily="34" charset="0"/>
              </a:rPr>
              <a:t>data </a:t>
            </a:r>
            <a:r>
              <a:rPr lang="es-ES" sz="2400" b="1" i="1" dirty="0" err="1" smtClean="0">
                <a:latin typeface="Calibri" pitchFamily="34" charset="0"/>
                <a:cs typeface="Calibri" pitchFamily="34" charset="0"/>
              </a:rPr>
              <a:t>warehouse</a:t>
            </a:r>
            <a:r>
              <a:rPr lang="es-ES" sz="2400" b="1" i="1" dirty="0" smtClean="0">
                <a:latin typeface="Calibri" pitchFamily="34" charset="0"/>
                <a:cs typeface="Calibri" pitchFamily="34" charset="0"/>
              </a:rPr>
              <a:t> </a:t>
            </a:r>
            <a:r>
              <a:rPr lang="es-ES" sz="2400" b="1" dirty="0" smtClean="0">
                <a:latin typeface="Calibri" pitchFamily="34" charset="0"/>
                <a:cs typeface="Calibri" pitchFamily="34" charset="0"/>
              </a:rPr>
              <a:t>(o “depósito de datos”), el </a:t>
            </a:r>
            <a:r>
              <a:rPr lang="es-ES" sz="2400" b="1" i="1" dirty="0" smtClean="0">
                <a:latin typeface="Calibri" pitchFamily="34" charset="0"/>
                <a:cs typeface="Calibri" pitchFamily="34" charset="0"/>
              </a:rPr>
              <a:t>data </a:t>
            </a:r>
            <a:r>
              <a:rPr lang="es-ES" sz="2400" b="1" i="1" dirty="0" err="1" smtClean="0">
                <a:latin typeface="Calibri" pitchFamily="34" charset="0"/>
                <a:cs typeface="Calibri" pitchFamily="34" charset="0"/>
              </a:rPr>
              <a:t>mining</a:t>
            </a:r>
            <a:r>
              <a:rPr lang="es-ES" sz="2400" b="1" i="1" dirty="0" smtClean="0">
                <a:latin typeface="Calibri" pitchFamily="34" charset="0"/>
                <a:cs typeface="Calibri" pitchFamily="34" charset="0"/>
              </a:rPr>
              <a:t> </a:t>
            </a:r>
            <a:r>
              <a:rPr lang="es-ES" sz="2400" b="1" dirty="0" smtClean="0">
                <a:latin typeface="Calibri" pitchFamily="34" charset="0"/>
                <a:cs typeface="Calibri" pitchFamily="34" charset="0"/>
              </a:rPr>
              <a:t>puede  responder a preguntas que un decisor no hubiera formulado de no contar con estas herramientas</a:t>
            </a:r>
          </a:p>
        </p:txBody>
      </p:sp>
      <p:sp>
        <p:nvSpPr>
          <p:cNvPr id="6" name="5 CuadroTexto"/>
          <p:cNvSpPr txBox="1"/>
          <p:nvPr/>
        </p:nvSpPr>
        <p:spPr>
          <a:xfrm>
            <a:off x="662524" y="980729"/>
            <a:ext cx="8580953" cy="546625"/>
          </a:xfrm>
          <a:prstGeom prst="rect">
            <a:avLst/>
          </a:prstGeom>
          <a:noFill/>
        </p:spPr>
        <p:txBody>
          <a:bodyPr wrap="square" rtlCol="0">
            <a:spAutoFit/>
          </a:bodyPr>
          <a:lstStyle/>
          <a:p>
            <a:pPr eaLnBrk="1" hangingPunct="1">
              <a:lnSpc>
                <a:spcPct val="80000"/>
              </a:lnSpc>
              <a:buFontTx/>
              <a:buNone/>
            </a:pPr>
            <a:r>
              <a:rPr lang="es-ES" sz="3600" b="1" dirty="0" smtClean="0">
                <a:latin typeface="Calibri" pitchFamily="34" charset="0"/>
                <a:cs typeface="Calibri" pitchFamily="34" charset="0"/>
              </a:rPr>
              <a:t>Data </a:t>
            </a:r>
            <a:r>
              <a:rPr lang="es-ES" sz="3600" b="1" dirty="0" err="1" smtClean="0">
                <a:latin typeface="Calibri" pitchFamily="34" charset="0"/>
                <a:cs typeface="Calibri" pitchFamily="34" charset="0"/>
              </a:rPr>
              <a:t>Mining</a:t>
            </a:r>
            <a:endParaRPr lang="es-ES" sz="3600" b="1"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662524" y="1700808"/>
            <a:ext cx="8658962" cy="4464496"/>
          </a:xfrm>
        </p:spPr>
        <p:txBody>
          <a:bodyPr/>
          <a:lstStyle/>
          <a:p>
            <a:pPr marL="0" indent="0" eaLnBrk="1" hangingPunct="1">
              <a:lnSpc>
                <a:spcPct val="80000"/>
              </a:lnSpc>
              <a:buFontTx/>
              <a:buNone/>
            </a:pPr>
            <a:endParaRPr lang="es-ES" sz="2400" b="1" dirty="0" smtClean="0">
              <a:latin typeface="Calibri" pitchFamily="34" charset="0"/>
              <a:cs typeface="Calibri" pitchFamily="34" charset="0"/>
            </a:endParaRPr>
          </a:p>
          <a:p>
            <a:pPr marL="0" indent="0" eaLnBrk="1" hangingPunct="1">
              <a:spcBef>
                <a:spcPts val="0"/>
              </a:spcBef>
              <a:buFontTx/>
              <a:buNone/>
            </a:pPr>
            <a:r>
              <a:rPr lang="es-ES" sz="2400" b="1" dirty="0" smtClean="0">
                <a:latin typeface="Calibri" pitchFamily="34" charset="0"/>
                <a:cs typeface="Calibri" pitchFamily="34" charset="0"/>
              </a:rPr>
              <a:t>Cada vez más se utiliza como sinónimo de </a:t>
            </a:r>
            <a:r>
              <a:rPr lang="es-ES" sz="2400" b="1" i="1" dirty="0" smtClean="0">
                <a:latin typeface="Calibri" pitchFamily="34" charset="0"/>
                <a:cs typeface="Calibri" pitchFamily="34" charset="0"/>
              </a:rPr>
              <a:t>data </a:t>
            </a:r>
            <a:r>
              <a:rPr lang="es-ES" sz="2400" b="1" i="1" dirty="0" err="1" smtClean="0">
                <a:latin typeface="Calibri" pitchFamily="34" charset="0"/>
                <a:cs typeface="Calibri" pitchFamily="34" charset="0"/>
              </a:rPr>
              <a:t>mining</a:t>
            </a:r>
            <a:r>
              <a:rPr lang="es-ES" sz="2400" b="1" i="1" dirty="0" smtClean="0">
                <a:latin typeface="Calibri" pitchFamily="34" charset="0"/>
                <a:cs typeface="Calibri" pitchFamily="34" charset="0"/>
              </a:rPr>
              <a:t> </a:t>
            </a:r>
            <a:r>
              <a:rPr lang="es-ES" sz="2400" b="1" dirty="0" smtClean="0">
                <a:latin typeface="Calibri" pitchFamily="34" charset="0"/>
                <a:cs typeface="Calibri" pitchFamily="34" charset="0"/>
              </a:rPr>
              <a:t>el término </a:t>
            </a:r>
            <a:r>
              <a:rPr lang="es-ES" sz="2400" b="1" i="1" dirty="0" err="1" smtClean="0">
                <a:latin typeface="Calibri" pitchFamily="34" charset="0"/>
                <a:cs typeface="Calibri" pitchFamily="34" charset="0"/>
              </a:rPr>
              <a:t>Knowledge</a:t>
            </a:r>
            <a:r>
              <a:rPr lang="es-ES" sz="2400" b="1" i="1" dirty="0" smtClean="0">
                <a:latin typeface="Calibri" pitchFamily="34" charset="0"/>
                <a:cs typeface="Calibri" pitchFamily="34" charset="0"/>
              </a:rPr>
              <a:t> Data </a:t>
            </a:r>
            <a:r>
              <a:rPr lang="es-ES" sz="2400" b="1" i="1" dirty="0" err="1" smtClean="0">
                <a:latin typeface="Calibri" pitchFamily="34" charset="0"/>
                <a:cs typeface="Calibri" pitchFamily="34" charset="0"/>
              </a:rPr>
              <a:t>Discovery</a:t>
            </a:r>
            <a:r>
              <a:rPr lang="es-ES" sz="2400" b="1" i="1" dirty="0" smtClean="0">
                <a:latin typeface="Calibri" pitchFamily="34" charset="0"/>
                <a:cs typeface="Calibri" pitchFamily="34" charset="0"/>
              </a:rPr>
              <a:t> </a:t>
            </a:r>
            <a:r>
              <a:rPr lang="es-ES" sz="2400" b="1" dirty="0" smtClean="0">
                <a:latin typeface="Calibri" pitchFamily="34" charset="0"/>
                <a:cs typeface="Calibri" pitchFamily="34" charset="0"/>
              </a:rPr>
              <a:t>(KDD)</a:t>
            </a:r>
          </a:p>
          <a:p>
            <a:pPr marL="0" indent="0" eaLnBrk="1" hangingPunct="1">
              <a:lnSpc>
                <a:spcPct val="80000"/>
              </a:lnSpc>
              <a:buFontTx/>
              <a:buNone/>
            </a:pPr>
            <a:endParaRPr lang="es-ES" sz="2400" b="1" dirty="0" smtClean="0">
              <a:latin typeface="Calibri" pitchFamily="34" charset="0"/>
              <a:cs typeface="Calibri" pitchFamily="34" charset="0"/>
            </a:endParaRPr>
          </a:p>
          <a:p>
            <a:pPr marL="0" indent="0" eaLnBrk="1" hangingPunct="1">
              <a:lnSpc>
                <a:spcPct val="80000"/>
              </a:lnSpc>
              <a:buFontTx/>
              <a:buNone/>
            </a:pPr>
            <a:r>
              <a:rPr lang="es-ES" sz="2400" b="1" dirty="0" smtClean="0">
                <a:latin typeface="Calibri" pitchFamily="34" charset="0"/>
                <a:cs typeface="Calibri" pitchFamily="34" charset="0"/>
              </a:rPr>
              <a:t>Usando una combinación de técnicas que incluyen el </a:t>
            </a:r>
            <a:r>
              <a:rPr lang="es-ES" sz="2400" b="1" dirty="0" smtClean="0">
                <a:solidFill>
                  <a:srgbClr val="CC0066"/>
                </a:solidFill>
                <a:latin typeface="Calibri" pitchFamily="34" charset="0"/>
                <a:cs typeface="Calibri" pitchFamily="34" charset="0"/>
              </a:rPr>
              <a:t>análisis estadístico, la lógica neuronal, la lógica difusa, el análisis multidimensional, la visualización de datos y los agentes inteligentes</a:t>
            </a:r>
            <a:r>
              <a:rPr lang="es-ES" sz="2400" b="1" dirty="0" smtClean="0">
                <a:latin typeface="Calibri" pitchFamily="34" charset="0"/>
                <a:cs typeface="Calibri" pitchFamily="34" charset="0"/>
              </a:rPr>
              <a:t>, el KDD puede descubrir patrones útiles para desarrollar modelos predictivos de conductas o de consecuencias, en una amplia variedad de dominios del conocimiento</a:t>
            </a:r>
          </a:p>
        </p:txBody>
      </p:sp>
      <p:sp>
        <p:nvSpPr>
          <p:cNvPr id="6" name="5 CuadroTexto"/>
          <p:cNvSpPr txBox="1"/>
          <p:nvPr/>
        </p:nvSpPr>
        <p:spPr>
          <a:xfrm>
            <a:off x="662524" y="980729"/>
            <a:ext cx="8580953" cy="546625"/>
          </a:xfrm>
          <a:prstGeom prst="rect">
            <a:avLst/>
          </a:prstGeom>
          <a:noFill/>
        </p:spPr>
        <p:txBody>
          <a:bodyPr wrap="square" rtlCol="0">
            <a:spAutoFit/>
          </a:bodyPr>
          <a:lstStyle/>
          <a:p>
            <a:pPr eaLnBrk="1" hangingPunct="1">
              <a:lnSpc>
                <a:spcPct val="80000"/>
              </a:lnSpc>
              <a:buFontTx/>
              <a:buNone/>
            </a:pPr>
            <a:r>
              <a:rPr lang="es-ES" sz="3600" b="1" dirty="0" smtClean="0">
                <a:latin typeface="Calibri" pitchFamily="34" charset="0"/>
                <a:cs typeface="Calibri" pitchFamily="34" charset="0"/>
              </a:rPr>
              <a:t>Data </a:t>
            </a:r>
            <a:r>
              <a:rPr lang="es-ES" sz="3600" b="1" dirty="0" err="1" smtClean="0">
                <a:latin typeface="Calibri" pitchFamily="34" charset="0"/>
                <a:cs typeface="Calibri" pitchFamily="34" charset="0"/>
              </a:rPr>
              <a:t>Mining</a:t>
            </a:r>
            <a:endParaRPr lang="es-ES" sz="3600" b="1"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662523" y="1700808"/>
            <a:ext cx="8658963" cy="4464497"/>
          </a:xfrm>
        </p:spPr>
        <p:txBody>
          <a:bodyPr>
            <a:normAutofit/>
          </a:bodyPr>
          <a:lstStyle/>
          <a:p>
            <a:pPr marL="0" indent="0" eaLnBrk="1" hangingPunct="1">
              <a:spcBef>
                <a:spcPts val="0"/>
              </a:spcBef>
              <a:buFontTx/>
              <a:buNone/>
            </a:pPr>
            <a:r>
              <a:rPr lang="es-ES" sz="2000" b="1" dirty="0" smtClean="0">
                <a:solidFill>
                  <a:srgbClr val="CC0066"/>
                </a:solidFill>
                <a:latin typeface="Calibri" pitchFamily="34" charset="0"/>
                <a:cs typeface="Calibri" pitchFamily="34" charset="0"/>
              </a:rPr>
              <a:t>Datos:</a:t>
            </a:r>
            <a:r>
              <a:rPr lang="es-ES" sz="2000" b="1" i="1" dirty="0" smtClean="0">
                <a:latin typeface="Calibri" pitchFamily="34" charset="0"/>
                <a:cs typeface="Calibri" pitchFamily="34" charset="0"/>
              </a:rPr>
              <a:t> </a:t>
            </a:r>
            <a:r>
              <a:rPr lang="es-ES" sz="2000" b="1" dirty="0" smtClean="0">
                <a:latin typeface="Calibri" pitchFamily="34" charset="0"/>
                <a:cs typeface="Calibri" pitchFamily="34" charset="0"/>
              </a:rPr>
              <a:t>son hechos, medidas u observaciones, que pueden presentarse (o no) en un contexto dado. Datos sin contexto son 60, 62, 66, 72. Los mismos datos, ahora con contexto, podrían representar el peso en kilogramos de Laura, Ana, Juan y Pedro, respectivamente. La validez y la efectividad de los datos vienen determinadas principalmente por su exactitud.</a:t>
            </a:r>
          </a:p>
          <a:p>
            <a:pPr marL="0" indent="0" eaLnBrk="1" hangingPunct="1">
              <a:spcBef>
                <a:spcPts val="0"/>
              </a:spcBef>
              <a:buFontTx/>
              <a:buNone/>
            </a:pPr>
            <a:r>
              <a:rPr lang="es-ES" sz="2000" b="1" dirty="0" smtClean="0">
                <a:solidFill>
                  <a:srgbClr val="CC0066"/>
                </a:solidFill>
                <a:latin typeface="Calibri" pitchFamily="34" charset="0"/>
                <a:cs typeface="Calibri" pitchFamily="34" charset="0"/>
              </a:rPr>
              <a:t>Información:</a:t>
            </a:r>
            <a:r>
              <a:rPr lang="es-ES" sz="2000" b="1" i="1" dirty="0" smtClean="0">
                <a:latin typeface="Calibri" pitchFamily="34" charset="0"/>
                <a:cs typeface="Calibri" pitchFamily="34" charset="0"/>
              </a:rPr>
              <a:t> </a:t>
            </a:r>
            <a:r>
              <a:rPr lang="es-ES" sz="2000" b="1" dirty="0" smtClean="0">
                <a:latin typeface="Calibri" pitchFamily="34" charset="0"/>
                <a:cs typeface="Calibri" pitchFamily="34" charset="0"/>
              </a:rPr>
              <a:t>Son los datos organizados de cierta manera, de forma tal que sean de utilidad y relevancia para quien tiene que resolver un problema de decisión. El criterio clave para evaluar la información es su utilidad.</a:t>
            </a:r>
          </a:p>
          <a:p>
            <a:pPr marL="0" indent="0" eaLnBrk="1" hangingPunct="1">
              <a:spcBef>
                <a:spcPts val="0"/>
              </a:spcBef>
              <a:buFontTx/>
              <a:buNone/>
            </a:pPr>
            <a:r>
              <a:rPr lang="es-ES" sz="2000" b="1" dirty="0" smtClean="0">
                <a:solidFill>
                  <a:srgbClr val="CC0066"/>
                </a:solidFill>
                <a:latin typeface="Calibri" pitchFamily="34" charset="0"/>
                <a:cs typeface="Calibri" pitchFamily="34" charset="0"/>
              </a:rPr>
              <a:t>Conocimiento:</a:t>
            </a:r>
            <a:r>
              <a:rPr lang="es-ES" sz="2000" b="1" i="1" dirty="0" smtClean="0">
                <a:latin typeface="Calibri" pitchFamily="34" charset="0"/>
                <a:cs typeface="Calibri" pitchFamily="34" charset="0"/>
              </a:rPr>
              <a:t> </a:t>
            </a:r>
            <a:r>
              <a:rPr lang="es-ES" sz="2000" b="1" dirty="0" smtClean="0">
                <a:latin typeface="Calibri" pitchFamily="34" charset="0"/>
                <a:cs typeface="Calibri" pitchFamily="34" charset="0"/>
              </a:rPr>
              <a:t>Es una combinación de instintos, ideas, reglas, procesos e información que un decisor aplica para guiar sus acciones y decisiones. El conocimiento es una interpretación realizada por la mente, que será válida cuando pueda explicar las interacciones de un problema con su contexto</a:t>
            </a:r>
          </a:p>
        </p:txBody>
      </p:sp>
      <p:sp>
        <p:nvSpPr>
          <p:cNvPr id="6" name="5 CuadroTexto"/>
          <p:cNvSpPr txBox="1"/>
          <p:nvPr/>
        </p:nvSpPr>
        <p:spPr>
          <a:xfrm>
            <a:off x="740532" y="980729"/>
            <a:ext cx="8580953" cy="546625"/>
          </a:xfrm>
          <a:prstGeom prst="rect">
            <a:avLst/>
          </a:prstGeom>
          <a:noFill/>
        </p:spPr>
        <p:txBody>
          <a:bodyPr wrap="square" rtlCol="0">
            <a:spAutoFit/>
          </a:bodyPr>
          <a:lstStyle/>
          <a:p>
            <a:pPr eaLnBrk="1" hangingPunct="1">
              <a:lnSpc>
                <a:spcPct val="80000"/>
              </a:lnSpc>
              <a:buFontTx/>
              <a:buNone/>
            </a:pPr>
            <a:r>
              <a:rPr lang="es-ES" sz="3600" b="1" dirty="0" smtClean="0">
                <a:latin typeface="Calibri" pitchFamily="34" charset="0"/>
                <a:cs typeface="Calibri" pitchFamily="34" charset="0"/>
              </a:rPr>
              <a:t>Datos, información y conocimiento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8"/>
          <p:cNvSpPr>
            <a:spLocks noChangeArrowheads="1"/>
          </p:cNvSpPr>
          <p:nvPr/>
        </p:nvSpPr>
        <p:spPr bwMode="auto">
          <a:xfrm>
            <a:off x="662524" y="497712"/>
            <a:ext cx="8611652" cy="1031051"/>
          </a:xfrm>
          <a:prstGeom prst="rect">
            <a:avLst/>
          </a:prstGeom>
          <a:noFill/>
          <a:ln w="12700">
            <a:noFill/>
            <a:miter lim="800000"/>
            <a:headEnd type="none" w="sm" len="sm"/>
            <a:tailEnd type="none" w="sm" len="sm"/>
          </a:ln>
        </p:spPr>
        <p:txBody>
          <a:bodyPr wrap="square" bIns="0" anchor="ctr">
            <a:spAutoFit/>
          </a:bodyPr>
          <a:lstStyle/>
          <a:p>
            <a:pPr>
              <a:tabLst>
                <a:tab pos="228600" algn="l"/>
              </a:tabLst>
            </a:pPr>
            <a:r>
              <a:rPr lang="es-ES" sz="3200" b="1" dirty="0">
                <a:latin typeface="Calibri" pitchFamily="34" charset="0"/>
              </a:rPr>
              <a:t>UNIDAD </a:t>
            </a:r>
            <a:r>
              <a:rPr lang="es-ES" sz="3200" b="1" dirty="0" smtClean="0">
                <a:latin typeface="Calibri" pitchFamily="34" charset="0"/>
              </a:rPr>
              <a:t>3: </a:t>
            </a:r>
            <a:r>
              <a:rPr lang="es-ES" sz="3200" b="1" dirty="0">
                <a:latin typeface="Calibri" pitchFamily="34" charset="0"/>
              </a:rPr>
              <a:t>RECURSOS DE TECNOLOGÍA DE INFORMACIÓN – </a:t>
            </a:r>
            <a:r>
              <a:rPr lang="es-ES" sz="3200" b="1" dirty="0" smtClean="0">
                <a:latin typeface="Calibri" pitchFamily="34" charset="0"/>
              </a:rPr>
              <a:t>Información</a:t>
            </a:r>
            <a:endParaRPr lang="es-ES_tradnl" sz="3200" b="1" dirty="0">
              <a:latin typeface="Calibri" pitchFamily="34" charset="0"/>
            </a:endParaRPr>
          </a:p>
        </p:txBody>
      </p:sp>
      <p:sp>
        <p:nvSpPr>
          <p:cNvPr id="5" name="4 Marcador de número de diapositiva"/>
          <p:cNvSpPr>
            <a:spLocks noGrp="1"/>
          </p:cNvSpPr>
          <p:nvPr>
            <p:ph type="sldNum" sz="quarter" idx="12"/>
          </p:nvPr>
        </p:nvSpPr>
        <p:spPr/>
        <p:txBody>
          <a:bodyPr/>
          <a:lstStyle/>
          <a:p>
            <a:pPr>
              <a:defRPr/>
            </a:pPr>
            <a:fld id="{26C1BD80-6FCC-401C-ACB3-480B744F0F43}" type="slidenum">
              <a:rPr lang="es-ES" smtClean="0"/>
              <a:pPr>
                <a:defRPr/>
              </a:pPr>
              <a:t>2</a:t>
            </a:fld>
            <a:endParaRPr lang="es-ES"/>
          </a:p>
        </p:txBody>
      </p:sp>
      <p:sp>
        <p:nvSpPr>
          <p:cNvPr id="6" name="Rectangle 2"/>
          <p:cNvSpPr txBox="1">
            <a:spLocks noChangeArrowheads="1"/>
          </p:cNvSpPr>
          <p:nvPr/>
        </p:nvSpPr>
        <p:spPr bwMode="auto">
          <a:xfrm>
            <a:off x="854075" y="1859990"/>
            <a:ext cx="8420100" cy="404408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a:spcBef>
                <a:spcPts val="600"/>
              </a:spcBef>
            </a:pPr>
            <a:r>
              <a:rPr lang="es-ES_tradnl" b="1" dirty="0">
                <a:solidFill>
                  <a:schemeClr val="bg1">
                    <a:lumMod val="75000"/>
                  </a:schemeClr>
                </a:solidFill>
              </a:rPr>
              <a:t>La Información: </a:t>
            </a:r>
            <a:r>
              <a:rPr lang="es-ES_tradnl" dirty="0">
                <a:solidFill>
                  <a:schemeClr val="bg1">
                    <a:lumMod val="75000"/>
                  </a:schemeClr>
                </a:solidFill>
              </a:rPr>
              <a:t>Propiedades de la Información. </a:t>
            </a:r>
            <a:r>
              <a:rPr lang="es-ES" b="1" dirty="0">
                <a:solidFill>
                  <a:schemeClr val="bg1">
                    <a:lumMod val="75000"/>
                  </a:schemeClr>
                </a:solidFill>
              </a:rPr>
              <a:t>Metodología de análisis, diseño e implementación de los sistemas de información. </a:t>
            </a:r>
            <a:r>
              <a:rPr lang="es-ES" dirty="0">
                <a:solidFill>
                  <a:schemeClr val="bg1">
                    <a:lumMod val="75000"/>
                  </a:schemeClr>
                </a:solidFill>
              </a:rPr>
              <a:t>(contemplando esta temática orientada al desarrollo e implementación de Tecnología Informática): </a:t>
            </a:r>
            <a:r>
              <a:rPr lang="es-ES_tradnl" dirty="0">
                <a:solidFill>
                  <a:schemeClr val="bg1">
                    <a:lumMod val="75000"/>
                  </a:schemeClr>
                </a:solidFill>
              </a:rPr>
              <a:t>Desarrollo de sistemas y cambio organizacional. </a:t>
            </a:r>
            <a:endParaRPr lang="es-ES_tradnl" dirty="0" smtClean="0">
              <a:solidFill>
                <a:schemeClr val="bg1">
                  <a:lumMod val="75000"/>
                </a:schemeClr>
              </a:solidFill>
            </a:endParaRPr>
          </a:p>
          <a:p>
            <a:pPr>
              <a:spcBef>
                <a:spcPts val="600"/>
              </a:spcBef>
            </a:pPr>
            <a:r>
              <a:rPr lang="es-ES_tradnl" b="1" dirty="0" smtClean="0"/>
              <a:t>Bases </a:t>
            </a:r>
            <a:r>
              <a:rPr lang="es-ES_tradnl" b="1" dirty="0"/>
              <a:t>de Datos</a:t>
            </a:r>
            <a:r>
              <a:rPr lang="es-ES_tradnl" dirty="0"/>
              <a:t>: Diseño, gestión, nuevas estructuras. </a:t>
            </a:r>
            <a:r>
              <a:rPr lang="es-ES_tradnl" b="1" dirty="0"/>
              <a:t>Administración de bases de datos: </a:t>
            </a:r>
            <a:r>
              <a:rPr lang="es-ES_tradnl" dirty="0"/>
              <a:t>técnicas de generación de información</a:t>
            </a:r>
            <a:r>
              <a:rPr lang="es-ES_tradnl" b="1" dirty="0" smtClean="0"/>
              <a:t>.</a:t>
            </a:r>
          </a:p>
          <a:p>
            <a:pPr>
              <a:spcBef>
                <a:spcPts val="600"/>
              </a:spcBef>
            </a:pPr>
            <a:endParaRPr lang="es-ES_tradnl" b="1" dirty="0"/>
          </a:p>
          <a:p>
            <a:pPr lvl="0">
              <a:spcBef>
                <a:spcPts val="600"/>
              </a:spcBef>
            </a:pPr>
            <a:r>
              <a:rPr lang="es-ES_tradnl" b="1" dirty="0" smtClean="0"/>
              <a:t>Objetivos Específicos</a:t>
            </a:r>
            <a:r>
              <a:rPr lang="es-ES_tradnl" dirty="0" smtClean="0"/>
              <a:t>: Uso de bases de datos para mejorar la toma de decisiones</a:t>
            </a:r>
          </a:p>
          <a:p>
            <a:pPr lvl="0">
              <a:spcBef>
                <a:spcPts val="600"/>
              </a:spcBef>
            </a:pPr>
            <a:endParaRPr lang="es-ES_tradnl" dirty="0" smtClean="0"/>
          </a:p>
          <a:p>
            <a:pPr lvl="0">
              <a:spcBef>
                <a:spcPts val="600"/>
              </a:spcBef>
            </a:pPr>
            <a:r>
              <a:rPr lang="es-ES_tradnl" b="1" dirty="0" smtClean="0"/>
              <a:t>Bibliografía</a:t>
            </a:r>
            <a:r>
              <a:rPr lang="es-ES_tradnl" dirty="0" smtClean="0"/>
              <a:t>: </a:t>
            </a:r>
            <a:r>
              <a:rPr lang="es-AR" dirty="0" smtClean="0"/>
              <a:t>Sistemas </a:t>
            </a:r>
            <a:r>
              <a:rPr lang="es-AR" dirty="0"/>
              <a:t>de información gerencial / </a:t>
            </a:r>
            <a:r>
              <a:rPr lang="es-AR" dirty="0" err="1"/>
              <a:t>Laudon</a:t>
            </a:r>
            <a:r>
              <a:rPr lang="es-AR" dirty="0"/>
              <a:t>, Kenneth C. (2012) Sistemas de información gerencial [texto impreso] / </a:t>
            </a:r>
            <a:r>
              <a:rPr lang="es-AR" dirty="0" err="1"/>
              <a:t>Laudon</a:t>
            </a:r>
            <a:r>
              <a:rPr lang="es-AR" dirty="0"/>
              <a:t>, Kenneth C.; </a:t>
            </a:r>
            <a:r>
              <a:rPr lang="es-AR" dirty="0" err="1"/>
              <a:t>Laudon</a:t>
            </a:r>
            <a:r>
              <a:rPr lang="es-AR" dirty="0"/>
              <a:t>, Jane P.. - 12a. ed.. - México : Pearson Educación, 2012. ISBN 978-607-32-0949-6. Nota de contenido: Cap. 6. Fundamentos de inteligencia de negocios: bases de datos y administración de la </a:t>
            </a:r>
            <a:r>
              <a:rPr lang="es-AR" dirty="0" smtClean="0"/>
              <a:t>información</a:t>
            </a:r>
            <a:endParaRPr lang="es-AR" dirty="0"/>
          </a:p>
        </p:txBody>
      </p:sp>
    </p:spTree>
  </p:cSld>
  <p:clrMapOvr>
    <a:masterClrMapping/>
  </p:clrMapOvr>
  <p:transition spd="slow">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662524" y="548681"/>
            <a:ext cx="8580953" cy="989823"/>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Los pasos para seguir un proyecto de Minería de Datos / Data </a:t>
            </a:r>
            <a:r>
              <a:rPr lang="es-ES_tradnl" sz="3600" b="1" dirty="0" err="1" smtClean="0">
                <a:latin typeface="Calibri" pitchFamily="34" charset="0"/>
                <a:cs typeface="Calibri" pitchFamily="34" charset="0"/>
              </a:rPr>
              <a:t>Mining</a:t>
            </a:r>
            <a:endParaRPr lang="es-ES_tradnl" sz="3600" b="1" dirty="0" smtClean="0">
              <a:latin typeface="Calibri" pitchFamily="34" charset="0"/>
              <a:cs typeface="Calibri" pitchFamily="34" charset="0"/>
            </a:endParaRPr>
          </a:p>
        </p:txBody>
      </p:sp>
      <p:pic>
        <p:nvPicPr>
          <p:cNvPr id="10" name="Picture 12" descr="kdd-data-mining"/>
          <p:cNvPicPr>
            <a:picLocks noChangeAspect="1" noChangeArrowheads="1"/>
          </p:cNvPicPr>
          <p:nvPr/>
        </p:nvPicPr>
        <p:blipFill>
          <a:blip r:embed="rId3" cstate="print"/>
          <a:srcRect/>
          <a:stretch>
            <a:fillRect/>
          </a:stretch>
        </p:blipFill>
        <p:spPr bwMode="auto">
          <a:xfrm>
            <a:off x="632520" y="1844824"/>
            <a:ext cx="8786096" cy="395374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0" name="Picture 6" descr="gfx-bi_diagram"/>
          <p:cNvPicPr>
            <a:picLocks noChangeAspect="1" noChangeArrowheads="1"/>
          </p:cNvPicPr>
          <p:nvPr/>
        </p:nvPicPr>
        <p:blipFill>
          <a:blip r:embed="rId3" cstate="print"/>
          <a:srcRect/>
          <a:stretch>
            <a:fillRect/>
          </a:stretch>
        </p:blipFill>
        <p:spPr bwMode="auto">
          <a:xfrm>
            <a:off x="2504728" y="1700808"/>
            <a:ext cx="4957693" cy="4576332"/>
          </a:xfrm>
          <a:prstGeom prst="rect">
            <a:avLst/>
          </a:prstGeom>
          <a:noFill/>
          <a:ln w="9525">
            <a:noFill/>
            <a:miter lim="800000"/>
            <a:headEnd/>
            <a:tailEnd/>
          </a:ln>
        </p:spPr>
      </p:pic>
      <p:pic>
        <p:nvPicPr>
          <p:cNvPr id="135171" name="Picture 12" descr="CAQBU7RICAEIS2QXCAS8T223CA83W6TECA8I7AN4CAFN03BACA1X51WKCAR3LDSPCAS56J2OCAJVH2THCAIYPESGCAPSA5NSCAIFSNKXCA4RMSRLCAMYKJOBCA6PDJDKCAO7BQS7">
            <a:hlinkClick r:id="rId4" action="ppaction://hlinksldjump"/>
          </p:cNvPr>
          <p:cNvPicPr>
            <a:picLocks noChangeAspect="1" noChangeArrowheads="1"/>
          </p:cNvPicPr>
          <p:nvPr/>
        </p:nvPicPr>
        <p:blipFill>
          <a:blip r:embed="rId5" cstate="print"/>
          <a:srcRect/>
          <a:stretch>
            <a:fillRect/>
          </a:stretch>
        </p:blipFill>
        <p:spPr bwMode="auto">
          <a:xfrm>
            <a:off x="9359107" y="6394450"/>
            <a:ext cx="546894" cy="463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662523" y="1700808"/>
            <a:ext cx="8658963" cy="4464496"/>
          </a:xfrm>
        </p:spPr>
        <p:txBody>
          <a:bodyPr>
            <a:normAutofit lnSpcReduction="10000"/>
          </a:bodyPr>
          <a:lstStyle/>
          <a:p>
            <a:pPr eaLnBrk="1" hangingPunct="1">
              <a:spcBef>
                <a:spcPts val="0"/>
              </a:spcBef>
              <a:buFontTx/>
              <a:buAutoNum type="arabicPeriod"/>
            </a:pPr>
            <a:r>
              <a:rPr lang="es-ES" sz="2400" b="1" dirty="0" smtClean="0">
                <a:latin typeface="Calibri" pitchFamily="34" charset="0"/>
                <a:cs typeface="Calibri" pitchFamily="34" charset="0"/>
              </a:rPr>
              <a:t>Comprensión del negocio y del problema que se quiere resolver.</a:t>
            </a:r>
            <a:endParaRPr lang="en-US" sz="2400" b="1" dirty="0" smtClean="0">
              <a:latin typeface="Calibri" pitchFamily="34" charset="0"/>
              <a:cs typeface="Calibri" pitchFamily="34" charset="0"/>
            </a:endParaRPr>
          </a:p>
          <a:p>
            <a:pPr eaLnBrk="1" hangingPunct="1">
              <a:spcBef>
                <a:spcPts val="0"/>
              </a:spcBef>
              <a:buFontTx/>
              <a:buAutoNum type="arabicPeriod"/>
            </a:pPr>
            <a:r>
              <a:rPr lang="en-US" sz="2400" b="1" dirty="0" err="1" smtClean="0">
                <a:latin typeface="Calibri" pitchFamily="34" charset="0"/>
                <a:cs typeface="Calibri" pitchFamily="34" charset="0"/>
              </a:rPr>
              <a:t>Filtrado</a:t>
            </a:r>
            <a:r>
              <a:rPr lang="en-US" sz="2400" b="1" dirty="0" smtClean="0">
                <a:latin typeface="Calibri" pitchFamily="34" charset="0"/>
                <a:cs typeface="Calibri" pitchFamily="34" charset="0"/>
              </a:rPr>
              <a:t> de </a:t>
            </a:r>
            <a:r>
              <a:rPr lang="en-US" sz="2400" b="1" dirty="0" err="1" smtClean="0">
                <a:latin typeface="Calibri" pitchFamily="34" charset="0"/>
                <a:cs typeface="Calibri" pitchFamily="34" charset="0"/>
              </a:rPr>
              <a:t>datos</a:t>
            </a:r>
            <a:r>
              <a:rPr lang="en-US" sz="2400" b="1" dirty="0" smtClean="0">
                <a:latin typeface="Calibri" pitchFamily="34" charset="0"/>
                <a:cs typeface="Calibri" pitchFamily="34" charset="0"/>
              </a:rPr>
              <a:t> </a:t>
            </a:r>
            <a:endParaRPr lang="es-ES" sz="2400" b="1" dirty="0" smtClean="0">
              <a:latin typeface="Calibri" pitchFamily="34" charset="0"/>
              <a:cs typeface="Calibri" pitchFamily="34" charset="0"/>
            </a:endParaRPr>
          </a:p>
          <a:p>
            <a:pPr eaLnBrk="1" hangingPunct="1">
              <a:spcBef>
                <a:spcPts val="0"/>
              </a:spcBef>
              <a:buFontTx/>
              <a:buAutoNum type="arabicPeriod"/>
            </a:pPr>
            <a:r>
              <a:rPr lang="en-US" sz="2400" b="1" dirty="0" err="1" smtClean="0">
                <a:latin typeface="Calibri" pitchFamily="34" charset="0"/>
                <a:cs typeface="Calibri" pitchFamily="34" charset="0"/>
              </a:rPr>
              <a:t>Selección</a:t>
            </a:r>
            <a:r>
              <a:rPr lang="en-US" sz="2400" b="1" dirty="0" smtClean="0">
                <a:latin typeface="Calibri" pitchFamily="34" charset="0"/>
                <a:cs typeface="Calibri" pitchFamily="34" charset="0"/>
              </a:rPr>
              <a:t> de variables</a:t>
            </a:r>
            <a:endParaRPr lang="es-ES" sz="2400" b="1" dirty="0" smtClean="0">
              <a:latin typeface="Calibri" pitchFamily="34" charset="0"/>
              <a:cs typeface="Calibri" pitchFamily="34" charset="0"/>
            </a:endParaRPr>
          </a:p>
          <a:p>
            <a:pPr eaLnBrk="1" hangingPunct="1">
              <a:spcBef>
                <a:spcPts val="0"/>
              </a:spcBef>
              <a:buFontTx/>
              <a:buAutoNum type="arabicPeriod"/>
            </a:pPr>
            <a:r>
              <a:rPr lang="es-ES" sz="2400" b="1" dirty="0" smtClean="0">
                <a:latin typeface="Calibri" pitchFamily="34" charset="0"/>
                <a:cs typeface="Calibri" pitchFamily="34" charset="0"/>
              </a:rPr>
              <a:t>Realizar la limpieza de los datos </a:t>
            </a:r>
          </a:p>
          <a:p>
            <a:pPr eaLnBrk="1" hangingPunct="1">
              <a:spcBef>
                <a:spcPts val="0"/>
              </a:spcBef>
              <a:buFontTx/>
              <a:buAutoNum type="arabicPeriod"/>
            </a:pPr>
            <a:r>
              <a:rPr lang="es-ES_tradnl" sz="2400" b="1" dirty="0" smtClean="0">
                <a:latin typeface="Calibri" pitchFamily="34" charset="0"/>
                <a:cs typeface="Calibri" pitchFamily="34" charset="0"/>
              </a:rPr>
              <a:t>Seleccionar los métodos para la selección de los atributos </a:t>
            </a:r>
          </a:p>
          <a:p>
            <a:pPr eaLnBrk="1" hangingPunct="1">
              <a:spcBef>
                <a:spcPts val="0"/>
              </a:spcBef>
              <a:buFontTx/>
              <a:buAutoNum type="arabicPeriod"/>
            </a:pPr>
            <a:r>
              <a:rPr lang="es-ES_tradnl" sz="2400" b="1" dirty="0" smtClean="0">
                <a:latin typeface="Calibri" pitchFamily="34" charset="0"/>
                <a:cs typeface="Calibri" pitchFamily="34" charset="0"/>
              </a:rPr>
              <a:t>Extracción de Conocimiento, </a:t>
            </a:r>
            <a:r>
              <a:rPr lang="es-ES" sz="2400" b="1" dirty="0" smtClean="0">
                <a:latin typeface="Calibri" pitchFamily="34" charset="0"/>
                <a:cs typeface="Calibri" pitchFamily="34" charset="0"/>
              </a:rPr>
              <a:t>se obtiene un modelo de conocimiento, que representa patrones de comportamiento observados en los valores de las variables del problema o relaciones de asociación entre dichas variables. </a:t>
            </a:r>
          </a:p>
          <a:p>
            <a:pPr eaLnBrk="1" hangingPunct="1">
              <a:spcBef>
                <a:spcPts val="0"/>
              </a:spcBef>
              <a:buFontTx/>
              <a:buAutoNum type="arabicPeriod"/>
            </a:pPr>
            <a:r>
              <a:rPr lang="es-ES_tradnl" sz="2400" b="1" dirty="0" smtClean="0">
                <a:latin typeface="Calibri" pitchFamily="34" charset="0"/>
                <a:cs typeface="Calibri" pitchFamily="34" charset="0"/>
              </a:rPr>
              <a:t>Interpretación y Evaluación, se procede a su validación; donde se comprueba que las conclusiones que arroja son válidas y suficientemente satisfactorias. </a:t>
            </a:r>
            <a:endParaRPr lang="es-AR" sz="2400" b="1" dirty="0" smtClean="0">
              <a:latin typeface="Calibri" pitchFamily="34" charset="0"/>
              <a:cs typeface="Calibri" pitchFamily="34" charset="0"/>
            </a:endParaRPr>
          </a:p>
          <a:p>
            <a:pPr eaLnBrk="1" hangingPunct="1">
              <a:spcBef>
                <a:spcPts val="0"/>
              </a:spcBef>
              <a:buFontTx/>
              <a:buNone/>
            </a:pPr>
            <a:endParaRPr lang="es-AR" sz="2400" b="1" dirty="0" smtClean="0">
              <a:latin typeface="Calibri" pitchFamily="34" charset="0"/>
              <a:cs typeface="Calibri" pitchFamily="34" charset="0"/>
            </a:endParaRPr>
          </a:p>
          <a:p>
            <a:pPr eaLnBrk="1" hangingPunct="1">
              <a:spcBef>
                <a:spcPts val="0"/>
              </a:spcBef>
              <a:buFontTx/>
              <a:buNone/>
            </a:pPr>
            <a:endParaRPr lang="es-AR" sz="2400" b="1" dirty="0" smtClean="0">
              <a:latin typeface="Calibri" pitchFamily="34" charset="0"/>
              <a:cs typeface="Calibri" pitchFamily="34" charset="0"/>
            </a:endParaRPr>
          </a:p>
          <a:p>
            <a:pPr eaLnBrk="1" hangingPunct="1">
              <a:spcBef>
                <a:spcPts val="0"/>
              </a:spcBef>
              <a:buFontTx/>
              <a:buNone/>
            </a:pPr>
            <a:endParaRPr lang="es-AR" sz="2400" b="1" dirty="0" smtClean="0">
              <a:latin typeface="Calibri" pitchFamily="34" charset="0"/>
              <a:cs typeface="Calibri" pitchFamily="34" charset="0"/>
            </a:endParaRPr>
          </a:p>
          <a:p>
            <a:pPr eaLnBrk="1" hangingPunct="1">
              <a:spcBef>
                <a:spcPts val="0"/>
              </a:spcBef>
              <a:buFontTx/>
              <a:buNone/>
            </a:pPr>
            <a:endParaRPr lang="es-ES" sz="2400" b="1" dirty="0" smtClean="0">
              <a:latin typeface="Calibri" pitchFamily="34" charset="0"/>
              <a:cs typeface="Calibri" pitchFamily="34" charset="0"/>
            </a:endParaRPr>
          </a:p>
        </p:txBody>
      </p:sp>
      <p:sp>
        <p:nvSpPr>
          <p:cNvPr id="8" name="7 CuadroTexto"/>
          <p:cNvSpPr txBox="1"/>
          <p:nvPr/>
        </p:nvSpPr>
        <p:spPr>
          <a:xfrm>
            <a:off x="662524" y="548681"/>
            <a:ext cx="8580953" cy="989823"/>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Los pasos para seguir un proyecto de Minería de Datos / Data </a:t>
            </a:r>
            <a:r>
              <a:rPr lang="es-ES_tradnl" sz="3600" b="1" dirty="0" err="1" smtClean="0">
                <a:latin typeface="Calibri" pitchFamily="34" charset="0"/>
                <a:cs typeface="Calibri" pitchFamily="34" charset="0"/>
              </a:rPr>
              <a:t>Mining</a:t>
            </a:r>
            <a:endParaRPr lang="es-ES_tradnl" sz="3600" b="1"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632519" y="1700808"/>
            <a:ext cx="8640961" cy="4464496"/>
          </a:xfrm>
        </p:spPr>
        <p:txBody>
          <a:bodyPr/>
          <a:lstStyle/>
          <a:p>
            <a:pPr marL="0" indent="0" eaLnBrk="1" hangingPunct="1">
              <a:spcBef>
                <a:spcPts val="0"/>
              </a:spcBef>
              <a:buFontTx/>
              <a:buNone/>
            </a:pPr>
            <a:r>
              <a:rPr lang="es-ES" sz="2000" b="1" dirty="0" smtClean="0">
                <a:latin typeface="Calibri" pitchFamily="34" charset="0"/>
                <a:cs typeface="Calibri" pitchFamily="34" charset="0"/>
              </a:rPr>
              <a:t>Supongamos que el 70% de las personas que compran el producto X usando una tarjeta de crédito también compran el producto Y, y que el producto Y nunca se vende independientemente. Resulta entonces relativamente fácil construir un modelo que ayude a predecir la compra del producto Y con una ocurrencia del 70%. Por supuesto, será de mucho mayor interés poder predecir las compras del producto X.</a:t>
            </a:r>
          </a:p>
          <a:p>
            <a:pPr marL="0" indent="0" eaLnBrk="1" hangingPunct="1">
              <a:spcBef>
                <a:spcPts val="0"/>
              </a:spcBef>
              <a:buFontTx/>
              <a:buNone/>
            </a:pPr>
            <a:endParaRPr lang="es-ES" sz="2000" b="1" dirty="0" smtClean="0">
              <a:latin typeface="Calibri" pitchFamily="34" charset="0"/>
              <a:cs typeface="Calibri" pitchFamily="34" charset="0"/>
            </a:endParaRPr>
          </a:p>
          <a:p>
            <a:pPr marL="0" indent="0" eaLnBrk="1" hangingPunct="1">
              <a:spcBef>
                <a:spcPts val="0"/>
              </a:spcBef>
              <a:buFontTx/>
              <a:buNone/>
            </a:pPr>
            <a:r>
              <a:rPr lang="es-ES" sz="2000" b="1" dirty="0" smtClean="0">
                <a:latin typeface="Calibri" pitchFamily="34" charset="0"/>
                <a:cs typeface="Calibri" pitchFamily="34" charset="0"/>
              </a:rPr>
              <a:t>Para ello el </a:t>
            </a:r>
            <a:r>
              <a:rPr lang="es-ES" sz="2000" b="1" i="1" dirty="0" smtClean="0">
                <a:latin typeface="Calibri" pitchFamily="34" charset="0"/>
                <a:cs typeface="Calibri" pitchFamily="34" charset="0"/>
              </a:rPr>
              <a:t>data </a:t>
            </a:r>
            <a:r>
              <a:rPr lang="es-ES" sz="2000" b="1" i="1" dirty="0" err="1" smtClean="0">
                <a:latin typeface="Calibri" pitchFamily="34" charset="0"/>
                <a:cs typeface="Calibri" pitchFamily="34" charset="0"/>
              </a:rPr>
              <a:t>mining</a:t>
            </a:r>
            <a:r>
              <a:rPr lang="es-ES" sz="2000" b="1" i="1" dirty="0" smtClean="0">
                <a:latin typeface="Calibri" pitchFamily="34" charset="0"/>
                <a:cs typeface="Calibri" pitchFamily="34" charset="0"/>
              </a:rPr>
              <a:t> </a:t>
            </a:r>
            <a:r>
              <a:rPr lang="es-ES" sz="2000" b="1" dirty="0" smtClean="0">
                <a:latin typeface="Calibri" pitchFamily="34" charset="0"/>
                <a:cs typeface="Calibri" pitchFamily="34" charset="0"/>
              </a:rPr>
              <a:t>necesita de técnicas estadísticas capaces de manejar datos no lineales, múltiples </a:t>
            </a:r>
            <a:r>
              <a:rPr lang="es-ES" sz="2000" b="1" i="1" dirty="0" err="1" smtClean="0">
                <a:latin typeface="Calibri" pitchFamily="34" charset="0"/>
                <a:cs typeface="Calibri" pitchFamily="34" charset="0"/>
              </a:rPr>
              <a:t>outliers</a:t>
            </a:r>
            <a:r>
              <a:rPr lang="es-ES" sz="2000" b="1" i="1" dirty="0" smtClean="0">
                <a:latin typeface="Calibri" pitchFamily="34" charset="0"/>
                <a:cs typeface="Calibri" pitchFamily="34" charset="0"/>
              </a:rPr>
              <a:t> </a:t>
            </a:r>
            <a:r>
              <a:rPr lang="es-ES" sz="2000" b="1" dirty="0" smtClean="0">
                <a:latin typeface="Calibri" pitchFamily="34" charset="0"/>
                <a:cs typeface="Calibri" pitchFamily="34" charset="0"/>
              </a:rPr>
              <a:t>(datos inusualmente alejados del promedio) y datos no numéricos, como los que se encuentran en un ambiente de </a:t>
            </a:r>
            <a:r>
              <a:rPr lang="es-ES" sz="2000" b="1" i="1" dirty="0" smtClean="0">
                <a:latin typeface="Calibri" pitchFamily="34" charset="0"/>
                <a:cs typeface="Calibri" pitchFamily="34" charset="0"/>
              </a:rPr>
              <a:t>data </a:t>
            </a:r>
            <a:r>
              <a:rPr lang="es-ES" sz="2000" b="1" i="1" dirty="0" err="1" smtClean="0">
                <a:latin typeface="Calibri" pitchFamily="34" charset="0"/>
                <a:cs typeface="Calibri" pitchFamily="34" charset="0"/>
              </a:rPr>
              <a:t>warehouse</a:t>
            </a:r>
            <a:r>
              <a:rPr lang="es-ES" sz="2000" b="1" i="1" dirty="0" smtClean="0">
                <a:latin typeface="Calibri" pitchFamily="34" charset="0"/>
                <a:cs typeface="Calibri" pitchFamily="34" charset="0"/>
              </a:rPr>
              <a:t>.</a:t>
            </a:r>
          </a:p>
          <a:p>
            <a:pPr marL="0" indent="0" eaLnBrk="1" hangingPunct="1">
              <a:spcBef>
                <a:spcPts val="0"/>
              </a:spcBef>
              <a:buFontTx/>
              <a:buNone/>
            </a:pPr>
            <a:r>
              <a:rPr lang="es-ES" sz="2000" b="1" dirty="0" smtClean="0">
                <a:latin typeface="Calibri" pitchFamily="34" charset="0"/>
                <a:cs typeface="Calibri" pitchFamily="34" charset="0"/>
              </a:rPr>
              <a:t>Las técnicas de regresión lineal, de gran difusión en múltiples aplicaciones, muchas veces no se pueden utilizar en la </a:t>
            </a:r>
            <a:r>
              <a:rPr lang="es-ES" sz="2000" b="1" i="1" dirty="0" smtClean="0">
                <a:latin typeface="Calibri" pitchFamily="34" charset="0"/>
                <a:cs typeface="Calibri" pitchFamily="34" charset="0"/>
              </a:rPr>
              <a:t>data </a:t>
            </a:r>
            <a:r>
              <a:rPr lang="es-ES" sz="2000" b="1" i="1" dirty="0" err="1" smtClean="0">
                <a:latin typeface="Calibri" pitchFamily="34" charset="0"/>
                <a:cs typeface="Calibri" pitchFamily="34" charset="0"/>
              </a:rPr>
              <a:t>mining</a:t>
            </a:r>
            <a:r>
              <a:rPr lang="es-ES" sz="2000" b="1" i="1" dirty="0" smtClean="0">
                <a:latin typeface="Calibri" pitchFamily="34" charset="0"/>
                <a:cs typeface="Calibri" pitchFamily="34" charset="0"/>
              </a:rPr>
              <a:t> </a:t>
            </a:r>
            <a:r>
              <a:rPr lang="es-ES" sz="2000" b="1" dirty="0" smtClean="0">
                <a:latin typeface="Calibri" pitchFamily="34" charset="0"/>
                <a:cs typeface="Calibri" pitchFamily="34" charset="0"/>
              </a:rPr>
              <a:t>por la complejidad de los patrones de los datos y su falta de linealidad.</a:t>
            </a:r>
          </a:p>
        </p:txBody>
      </p:sp>
      <p:sp>
        <p:nvSpPr>
          <p:cNvPr id="6" name="5 CuadroTexto"/>
          <p:cNvSpPr txBox="1"/>
          <p:nvPr/>
        </p:nvSpPr>
        <p:spPr>
          <a:xfrm>
            <a:off x="662524" y="548681"/>
            <a:ext cx="8580953" cy="989823"/>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Minería de Datos / Data </a:t>
            </a:r>
            <a:r>
              <a:rPr lang="es-ES_tradnl" sz="3600" b="1" dirty="0" err="1" smtClean="0">
                <a:latin typeface="Calibri" pitchFamily="34" charset="0"/>
                <a:cs typeface="Calibri" pitchFamily="34" charset="0"/>
              </a:rPr>
              <a:t>Mining</a:t>
            </a:r>
            <a:endParaRPr lang="es-ES_tradnl" sz="3600" b="1" dirty="0" smtClean="0">
              <a:latin typeface="Calibri" pitchFamily="34" charset="0"/>
              <a:cs typeface="Calibri" pitchFamily="34" charset="0"/>
            </a:endParaRPr>
          </a:p>
          <a:p>
            <a:pPr eaLnBrk="1" hangingPunct="1">
              <a:lnSpc>
                <a:spcPct val="80000"/>
              </a:lnSpc>
              <a:buFontTx/>
              <a:buNone/>
            </a:pPr>
            <a:r>
              <a:rPr lang="es-ES_tradnl" sz="3600" b="1" dirty="0" smtClean="0">
                <a:latin typeface="Calibri" pitchFamily="34" charset="0"/>
                <a:cs typeface="Calibri" pitchFamily="34" charset="0"/>
              </a:rPr>
              <a:t>Ejemplo de aplicación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2 Marcador de contenido"/>
          <p:cNvSpPr>
            <a:spLocks noGrp="1"/>
          </p:cNvSpPr>
          <p:nvPr>
            <p:ph idx="1"/>
          </p:nvPr>
        </p:nvSpPr>
        <p:spPr>
          <a:xfrm>
            <a:off x="704528" y="1700808"/>
            <a:ext cx="8706172" cy="4464496"/>
          </a:xfrm>
        </p:spPr>
        <p:txBody>
          <a:bodyPr/>
          <a:lstStyle/>
          <a:p>
            <a:pPr>
              <a:spcBef>
                <a:spcPts val="0"/>
              </a:spcBef>
              <a:buFontTx/>
              <a:buNone/>
            </a:pPr>
            <a:endParaRPr lang="es-AR" sz="2000" b="1" dirty="0" smtClean="0">
              <a:solidFill>
                <a:srgbClr val="CC0066"/>
              </a:solidFill>
              <a:latin typeface="Calibri" pitchFamily="34" charset="0"/>
              <a:cs typeface="Calibri" pitchFamily="34" charset="0"/>
            </a:endParaRPr>
          </a:p>
          <a:p>
            <a:pPr>
              <a:spcBef>
                <a:spcPts val="0"/>
              </a:spcBef>
              <a:buFontTx/>
              <a:buNone/>
            </a:pPr>
            <a:r>
              <a:rPr lang="es-ES" sz="2000" b="1" dirty="0" smtClean="0">
                <a:latin typeface="Calibri" pitchFamily="34" charset="0"/>
                <a:cs typeface="Calibri" pitchFamily="34" charset="0"/>
              </a:rPr>
              <a:t>Las siguientes son opiniones de ejecutivos de empresas</a:t>
            </a:r>
          </a:p>
          <a:p>
            <a:pPr>
              <a:spcBef>
                <a:spcPts val="0"/>
              </a:spcBef>
              <a:buNone/>
            </a:pPr>
            <a:endParaRPr lang="es-MX" sz="2000" b="1" dirty="0" smtClean="0">
              <a:latin typeface="Calibri" pitchFamily="34" charset="0"/>
              <a:cs typeface="Calibri" pitchFamily="34" charset="0"/>
            </a:endParaRPr>
          </a:p>
          <a:p>
            <a:pPr>
              <a:spcBef>
                <a:spcPts val="0"/>
              </a:spcBef>
              <a:buFont typeface="Wingdings" pitchFamily="2" charset="2"/>
              <a:buChar char="ü"/>
            </a:pPr>
            <a:r>
              <a:rPr lang="es-ES" sz="2000" b="1" dirty="0" smtClean="0">
                <a:latin typeface="Calibri" pitchFamily="34" charset="0"/>
                <a:cs typeface="Calibri" pitchFamily="34" charset="0"/>
              </a:rPr>
              <a:t>En aproximadamente cinco años, veremos un incremento dramático del 40% en el número de usuarios finales que utilicen herramientas de BI… --Frank </a:t>
            </a:r>
            <a:r>
              <a:rPr lang="es-ES" sz="2000" b="1" dirty="0" err="1" smtClean="0">
                <a:latin typeface="Calibri" pitchFamily="34" charset="0"/>
                <a:cs typeface="Calibri" pitchFamily="34" charset="0"/>
              </a:rPr>
              <a:t>Gelbart</a:t>
            </a:r>
            <a:r>
              <a:rPr lang="es-ES" sz="2000" b="1" dirty="0" smtClean="0">
                <a:latin typeface="Calibri" pitchFamily="34" charset="0"/>
                <a:cs typeface="Calibri" pitchFamily="34" charset="0"/>
              </a:rPr>
              <a:t>, CEO, </a:t>
            </a:r>
            <a:r>
              <a:rPr lang="es-ES" sz="2000" b="1" dirty="0" err="1" smtClean="0">
                <a:latin typeface="Calibri" pitchFamily="34" charset="0"/>
                <a:cs typeface="Calibri" pitchFamily="34" charset="0"/>
              </a:rPr>
              <a:t>Appfluent</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Technology</a:t>
            </a:r>
            <a:r>
              <a:rPr lang="es-ES" sz="2000" b="1" dirty="0" smtClean="0">
                <a:latin typeface="Calibri" pitchFamily="34" charset="0"/>
                <a:cs typeface="Calibri" pitchFamily="34" charset="0"/>
              </a:rPr>
              <a:t> Inc., Arlington, VA</a:t>
            </a:r>
          </a:p>
          <a:p>
            <a:pPr>
              <a:spcBef>
                <a:spcPts val="0"/>
              </a:spcBef>
              <a:buNone/>
            </a:pPr>
            <a:endParaRPr lang="es-ES" sz="2000" b="1" dirty="0" smtClean="0">
              <a:latin typeface="Calibri" pitchFamily="34" charset="0"/>
              <a:cs typeface="Calibri" pitchFamily="34" charset="0"/>
            </a:endParaRPr>
          </a:p>
          <a:p>
            <a:pPr>
              <a:spcBef>
                <a:spcPts val="0"/>
              </a:spcBef>
              <a:buFont typeface="Wingdings" pitchFamily="2" charset="2"/>
              <a:buChar char="ü"/>
            </a:pPr>
            <a:r>
              <a:rPr lang="es-ES" sz="2000" b="1" dirty="0" smtClean="0">
                <a:latin typeface="Calibri" pitchFamily="34" charset="0"/>
                <a:cs typeface="Calibri" pitchFamily="34" charset="0"/>
              </a:rPr>
              <a:t>En pocos años, las ventajas competitivas vendrán del uso de BI para entender el comportamiento y preferencias del consumidor a un nivel de segmentación angosto, incluso individual para hacer ofertas a la medida… --Jeff </a:t>
            </a:r>
            <a:r>
              <a:rPr lang="es-ES" sz="2000" b="1" dirty="0" err="1" smtClean="0">
                <a:latin typeface="Calibri" pitchFamily="34" charset="0"/>
                <a:cs typeface="Calibri" pitchFamily="34" charset="0"/>
              </a:rPr>
              <a:t>Zabian</a:t>
            </a:r>
            <a:r>
              <a:rPr lang="es-ES" sz="2000" b="1" dirty="0" smtClean="0">
                <a:latin typeface="Calibri" pitchFamily="34" charset="0"/>
                <a:cs typeface="Calibri" pitchFamily="34" charset="0"/>
              </a:rPr>
              <a:t>, Vice </a:t>
            </a:r>
            <a:r>
              <a:rPr lang="es-ES" sz="2000" b="1" dirty="0" err="1" smtClean="0">
                <a:latin typeface="Calibri" pitchFamily="34" charset="0"/>
                <a:cs typeface="Calibri" pitchFamily="34" charset="0"/>
              </a:rPr>
              <a:t>President</a:t>
            </a:r>
            <a:r>
              <a:rPr lang="es-ES" sz="2000" b="1" dirty="0" smtClean="0">
                <a:latin typeface="Calibri" pitchFamily="34" charset="0"/>
                <a:cs typeface="Calibri" pitchFamily="34" charset="0"/>
              </a:rPr>
              <a:t>, Seurat </a:t>
            </a:r>
            <a:r>
              <a:rPr lang="es-ES" sz="2000" b="1" dirty="0" err="1" smtClean="0">
                <a:latin typeface="Calibri" pitchFamily="34" charset="0"/>
                <a:cs typeface="Calibri" pitchFamily="34" charset="0"/>
              </a:rPr>
              <a:t>Co.</a:t>
            </a:r>
            <a:r>
              <a:rPr lang="es-ES" sz="2000" b="1" dirty="0" smtClean="0">
                <a:latin typeface="Calibri" pitchFamily="34" charset="0"/>
                <a:cs typeface="Calibri" pitchFamily="34" charset="0"/>
              </a:rPr>
              <a:t>, Boulder, CO </a:t>
            </a:r>
            <a:endParaRPr lang="es-MX" sz="2000" b="1" dirty="0" smtClean="0">
              <a:latin typeface="Calibri" pitchFamily="34" charset="0"/>
              <a:cs typeface="Calibri" pitchFamily="34" charset="0"/>
            </a:endParaRPr>
          </a:p>
        </p:txBody>
      </p:sp>
      <p:sp>
        <p:nvSpPr>
          <p:cNvPr id="5" name="4 CuadroTexto"/>
          <p:cNvSpPr txBox="1"/>
          <p:nvPr/>
        </p:nvSpPr>
        <p:spPr>
          <a:xfrm>
            <a:off x="704529" y="980728"/>
            <a:ext cx="8568952" cy="546625"/>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El Futuro de Business </a:t>
            </a:r>
            <a:r>
              <a:rPr lang="es-ES_tradnl" sz="3600" b="1" dirty="0" err="1" smtClean="0">
                <a:latin typeface="Calibri" pitchFamily="34" charset="0"/>
                <a:cs typeface="Calibri" pitchFamily="34" charset="0"/>
              </a:rPr>
              <a:t>Intelligence</a:t>
            </a:r>
            <a:endParaRPr lang="es-ES_tradnl" sz="3600" b="1"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2 Marcador de contenido"/>
          <p:cNvSpPr>
            <a:spLocks noGrp="1"/>
          </p:cNvSpPr>
          <p:nvPr>
            <p:ph idx="4294967295"/>
          </p:nvPr>
        </p:nvSpPr>
        <p:spPr>
          <a:xfrm>
            <a:off x="704528" y="1700808"/>
            <a:ext cx="8568952" cy="4464496"/>
          </a:xfrm>
        </p:spPr>
        <p:txBody>
          <a:bodyPr/>
          <a:lstStyle/>
          <a:p>
            <a:pPr>
              <a:spcBef>
                <a:spcPts val="0"/>
              </a:spcBef>
              <a:buFont typeface="Wingdings" pitchFamily="2" charset="2"/>
              <a:buChar char="ü"/>
            </a:pPr>
            <a:r>
              <a:rPr lang="es-ES" sz="2000" b="1" dirty="0" smtClean="0">
                <a:latin typeface="Calibri" pitchFamily="34" charset="0"/>
                <a:cs typeface="Calibri" pitchFamily="34" charset="0"/>
              </a:rPr>
              <a:t>Dentro de dos o tres años, las compañías abandonarán el método tradicional de hacer negocios con ajustes trimestrales. En vez de eso, utilizarán la BI y desarrollarán herramientas administrativas como estrategia para responder a cambios en tiempo real en el mercado. </a:t>
            </a:r>
            <a:r>
              <a:rPr lang="es-ES" sz="2000" b="1" dirty="0" err="1" smtClean="0">
                <a:latin typeface="Calibri" pitchFamily="34" charset="0"/>
                <a:cs typeface="Calibri" pitchFamily="34" charset="0"/>
              </a:rPr>
              <a:t>Rob</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Ashe</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President</a:t>
            </a:r>
            <a:r>
              <a:rPr lang="es-ES" sz="2000" b="1" dirty="0" smtClean="0">
                <a:latin typeface="Calibri" pitchFamily="34" charset="0"/>
                <a:cs typeface="Calibri" pitchFamily="34" charset="0"/>
              </a:rPr>
              <a:t> &amp; </a:t>
            </a:r>
            <a:r>
              <a:rPr lang="es-ES" sz="2000" b="1" dirty="0" err="1" smtClean="0">
                <a:latin typeface="Calibri" pitchFamily="34" charset="0"/>
                <a:cs typeface="Calibri" pitchFamily="34" charset="0"/>
              </a:rPr>
              <a:t>Chief</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Operating</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Officer</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Cognos</a:t>
            </a:r>
            <a:r>
              <a:rPr lang="es-ES" sz="2000" b="1" dirty="0" smtClean="0">
                <a:latin typeface="Calibri" pitchFamily="34" charset="0"/>
                <a:cs typeface="Calibri" pitchFamily="34" charset="0"/>
              </a:rPr>
              <a:t> Inc., Burlington, MA</a:t>
            </a:r>
          </a:p>
          <a:p>
            <a:pPr>
              <a:spcBef>
                <a:spcPts val="0"/>
              </a:spcBef>
              <a:buFont typeface="Wingdings" pitchFamily="2" charset="2"/>
              <a:buChar char="ü"/>
            </a:pPr>
            <a:r>
              <a:rPr lang="es-ES" sz="2000" b="1" dirty="0" smtClean="0">
                <a:latin typeface="Calibri" pitchFamily="34" charset="0"/>
                <a:cs typeface="Calibri" pitchFamily="34" charset="0"/>
              </a:rPr>
              <a:t>Los usuarios demandarán mayor integración entre los números y su interpretación. Así mismo, todas las aplicaciones de BI incluirán herramientas de administración de contenido o bien administración de conocimiento. -Brian </a:t>
            </a:r>
            <a:r>
              <a:rPr lang="es-ES" sz="2000" b="1" dirty="0" err="1" smtClean="0">
                <a:latin typeface="Calibri" pitchFamily="34" charset="0"/>
                <a:cs typeface="Calibri" pitchFamily="34" charset="0"/>
              </a:rPr>
              <a:t>Hartlen</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Senior</a:t>
            </a:r>
            <a:r>
              <a:rPr lang="es-ES" sz="2000" b="1" dirty="0" smtClean="0">
                <a:latin typeface="Calibri" pitchFamily="34" charset="0"/>
                <a:cs typeface="Calibri" pitchFamily="34" charset="0"/>
              </a:rPr>
              <a:t> Vice </a:t>
            </a:r>
            <a:r>
              <a:rPr lang="es-ES" sz="2000" b="1" dirty="0" err="1" smtClean="0">
                <a:latin typeface="Calibri" pitchFamily="34" charset="0"/>
                <a:cs typeface="Calibri" pitchFamily="34" charset="0"/>
              </a:rPr>
              <a:t>President</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Comshare</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Inc.,Ann</a:t>
            </a:r>
            <a:r>
              <a:rPr lang="es-ES" sz="2000" b="1" dirty="0" smtClean="0">
                <a:latin typeface="Calibri" pitchFamily="34" charset="0"/>
                <a:cs typeface="Calibri" pitchFamily="34" charset="0"/>
              </a:rPr>
              <a:t> Arbor, MI</a:t>
            </a:r>
          </a:p>
          <a:p>
            <a:pPr>
              <a:spcBef>
                <a:spcPts val="0"/>
              </a:spcBef>
              <a:buFont typeface="Wingdings" pitchFamily="2" charset="2"/>
              <a:buChar char="ü"/>
            </a:pPr>
            <a:r>
              <a:rPr lang="es-ES" sz="2000" b="1" dirty="0" smtClean="0">
                <a:latin typeface="Calibri" pitchFamily="34" charset="0"/>
                <a:cs typeface="Calibri" pitchFamily="34" charset="0"/>
              </a:rPr>
              <a:t>La información de BI permite a una compañía crecer y explotar futuras oportunidades y al mismo tiempo, es el blanco para espionaje corporativo, crimen y terrorismo computacional… - </a:t>
            </a:r>
            <a:r>
              <a:rPr lang="es-ES" sz="2000" b="1" dirty="0" err="1" smtClean="0">
                <a:latin typeface="Calibri" pitchFamily="34" charset="0"/>
                <a:cs typeface="Calibri" pitchFamily="34" charset="0"/>
              </a:rPr>
              <a:t>Ryon</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Packer</a:t>
            </a:r>
            <a:r>
              <a:rPr lang="es-ES" sz="2000" b="1" dirty="0" smtClean="0">
                <a:latin typeface="Calibri" pitchFamily="34" charset="0"/>
                <a:cs typeface="Calibri" pitchFamily="34" charset="0"/>
              </a:rPr>
              <a:t>, Vice </a:t>
            </a:r>
            <a:r>
              <a:rPr lang="es-ES" sz="2000" b="1" dirty="0" err="1" smtClean="0">
                <a:latin typeface="Calibri" pitchFamily="34" charset="0"/>
                <a:cs typeface="Calibri" pitchFamily="34" charset="0"/>
              </a:rPr>
              <a:t>President</a:t>
            </a:r>
            <a:r>
              <a:rPr lang="es-ES" sz="2000" b="1" dirty="0" smtClean="0">
                <a:latin typeface="Calibri" pitchFamily="34" charset="0"/>
                <a:cs typeface="Calibri" pitchFamily="34" charset="0"/>
              </a:rPr>
              <a:t>, Intrusión, Inc., Richardson, TX</a:t>
            </a:r>
            <a:endParaRPr lang="es-MX" sz="2000" b="1" dirty="0" smtClean="0">
              <a:latin typeface="Calibri" pitchFamily="34" charset="0"/>
              <a:cs typeface="Calibri" pitchFamily="34" charset="0"/>
            </a:endParaRPr>
          </a:p>
        </p:txBody>
      </p:sp>
      <p:sp>
        <p:nvSpPr>
          <p:cNvPr id="5" name="4 CuadroTexto"/>
          <p:cNvSpPr txBox="1"/>
          <p:nvPr/>
        </p:nvSpPr>
        <p:spPr>
          <a:xfrm>
            <a:off x="704529" y="980728"/>
            <a:ext cx="8568952" cy="546625"/>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El Futuro de Business </a:t>
            </a:r>
            <a:r>
              <a:rPr lang="es-ES_tradnl" sz="3600" b="1" dirty="0" err="1" smtClean="0">
                <a:latin typeface="Calibri" pitchFamily="34" charset="0"/>
                <a:cs typeface="Calibri" pitchFamily="34" charset="0"/>
              </a:rPr>
              <a:t>Intelligence</a:t>
            </a:r>
            <a:endParaRPr lang="es-ES_tradnl" sz="3600" b="1"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2 Marcador de contenido"/>
          <p:cNvSpPr>
            <a:spLocks noGrp="1"/>
          </p:cNvSpPr>
          <p:nvPr>
            <p:ph idx="1"/>
          </p:nvPr>
        </p:nvSpPr>
        <p:spPr>
          <a:xfrm>
            <a:off x="704528" y="1700808"/>
            <a:ext cx="8568952" cy="4464496"/>
          </a:xfrm>
        </p:spPr>
        <p:txBody>
          <a:bodyPr/>
          <a:lstStyle/>
          <a:p>
            <a:pPr>
              <a:spcBef>
                <a:spcPts val="0"/>
              </a:spcBef>
              <a:buFont typeface="Wingdings" pitchFamily="2" charset="2"/>
              <a:buChar char="ü"/>
            </a:pPr>
            <a:r>
              <a:rPr lang="es-ES" sz="2000" b="1" dirty="0" smtClean="0">
                <a:latin typeface="Calibri" pitchFamily="34" charset="0"/>
                <a:cs typeface="Calibri" pitchFamily="34" charset="0"/>
              </a:rPr>
              <a:t>El mercado de Business </a:t>
            </a:r>
            <a:r>
              <a:rPr lang="es-ES" sz="2000" b="1" dirty="0" err="1" smtClean="0">
                <a:latin typeface="Calibri" pitchFamily="34" charset="0"/>
                <a:cs typeface="Calibri" pitchFamily="34" charset="0"/>
              </a:rPr>
              <a:t>Intelligence</a:t>
            </a:r>
            <a:r>
              <a:rPr lang="es-ES" sz="2000" b="1" dirty="0" smtClean="0">
                <a:latin typeface="Calibri" pitchFamily="34" charset="0"/>
                <a:cs typeface="Calibri" pitchFamily="34" charset="0"/>
              </a:rPr>
              <a:t> (BI) tiene un crecimiento superior al promedio del sector tecnológico en la Argentina, según la tendencia que registran las consultoras IDC y </a:t>
            </a:r>
            <a:r>
              <a:rPr lang="es-ES" sz="2000" b="1" dirty="0" err="1" smtClean="0">
                <a:latin typeface="Calibri" pitchFamily="34" charset="0"/>
                <a:cs typeface="Calibri" pitchFamily="34" charset="0"/>
              </a:rPr>
              <a:t>Trends</a:t>
            </a:r>
            <a:r>
              <a:rPr lang="es-ES" sz="2000" b="1" dirty="0" smtClean="0">
                <a:latin typeface="Calibri" pitchFamily="34" charset="0"/>
                <a:cs typeface="Calibri" pitchFamily="34" charset="0"/>
              </a:rPr>
              <a:t> </a:t>
            </a:r>
            <a:r>
              <a:rPr lang="es-ES" sz="2000" b="1" dirty="0" err="1" smtClean="0">
                <a:latin typeface="Calibri" pitchFamily="34" charset="0"/>
                <a:cs typeface="Calibri" pitchFamily="34" charset="0"/>
              </a:rPr>
              <a:t>Consulting</a:t>
            </a:r>
            <a:r>
              <a:rPr lang="es-ES" sz="2000" b="1" dirty="0" smtClean="0">
                <a:latin typeface="Calibri" pitchFamily="34" charset="0"/>
                <a:cs typeface="Calibri" pitchFamily="34" charset="0"/>
              </a:rPr>
              <a:t>, respectivamente. </a:t>
            </a:r>
          </a:p>
          <a:p>
            <a:pPr>
              <a:spcBef>
                <a:spcPts val="0"/>
              </a:spcBef>
              <a:buFont typeface="Wingdings" pitchFamily="2" charset="2"/>
              <a:buChar char="ü"/>
            </a:pPr>
            <a:r>
              <a:rPr lang="es-ES" sz="2000" b="1" dirty="0" smtClean="0">
                <a:latin typeface="Calibri" pitchFamily="34" charset="0"/>
                <a:cs typeface="Calibri" pitchFamily="34" charset="0"/>
              </a:rPr>
              <a:t>En términos comparativos, “Chile es un mercado más chico que la Argentina, pero en términos de BI es más grande, lo que habla de cierto retraso local en este tema”, señala </a:t>
            </a:r>
            <a:r>
              <a:rPr lang="es-ES" sz="2000" b="1" dirty="0" err="1" smtClean="0">
                <a:latin typeface="Calibri" pitchFamily="34" charset="0"/>
                <a:cs typeface="Calibri" pitchFamily="34" charset="0"/>
              </a:rPr>
              <a:t>Pristupin</a:t>
            </a:r>
            <a:r>
              <a:rPr lang="es-ES" sz="2000" b="1" dirty="0" smtClean="0">
                <a:latin typeface="Calibri" pitchFamily="34" charset="0"/>
                <a:cs typeface="Calibri" pitchFamily="34" charset="0"/>
              </a:rPr>
              <a:t>. Y agrega: “Es que tuvimos los tres años de crisis, que hicieron que las infraestructuras se deterioraran un poco y se congelaran los proyectos. Ahora, con los primeros pasos de la recuperación, la tendencia de las empresas apunta a simplificar la infraestructura y homogeneizar los procesos, que es el paso previo para instalar una plataforma de BI. Por eso, todavía estas aplicaciones no son la prioridad de las empresas, aunque gran parte tiene proyectos, porque necesitan analizar la información de sus procesos.” </a:t>
            </a:r>
            <a:endParaRPr lang="es-MX" sz="2000" b="1" dirty="0" smtClean="0">
              <a:latin typeface="Calibri" pitchFamily="34" charset="0"/>
              <a:cs typeface="Calibri" pitchFamily="34" charset="0"/>
            </a:endParaRPr>
          </a:p>
        </p:txBody>
      </p:sp>
      <p:sp>
        <p:nvSpPr>
          <p:cNvPr id="5" name="4 CuadroTexto"/>
          <p:cNvSpPr txBox="1"/>
          <p:nvPr/>
        </p:nvSpPr>
        <p:spPr>
          <a:xfrm>
            <a:off x="704528" y="548680"/>
            <a:ext cx="8568952" cy="989823"/>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El Futuro de Business </a:t>
            </a:r>
            <a:r>
              <a:rPr lang="es-ES_tradnl" sz="3600" b="1" dirty="0" err="1" smtClean="0">
                <a:latin typeface="Calibri" pitchFamily="34" charset="0"/>
                <a:cs typeface="Calibri" pitchFamily="34" charset="0"/>
              </a:rPr>
              <a:t>Intelligence</a:t>
            </a:r>
            <a:r>
              <a:rPr lang="es-ES_tradnl" sz="3600" b="1" dirty="0" smtClean="0">
                <a:latin typeface="Calibri" pitchFamily="34" charset="0"/>
                <a:cs typeface="Calibri" pitchFamily="34" charset="0"/>
              </a:rPr>
              <a:t> en Argentina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2 Marcador de contenido"/>
          <p:cNvSpPr>
            <a:spLocks noGrp="1"/>
          </p:cNvSpPr>
          <p:nvPr>
            <p:ph idx="4294967295"/>
          </p:nvPr>
        </p:nvSpPr>
        <p:spPr>
          <a:xfrm>
            <a:off x="704528" y="1700808"/>
            <a:ext cx="8568952" cy="4464496"/>
          </a:xfrm>
        </p:spPr>
        <p:txBody>
          <a:bodyPr/>
          <a:lstStyle/>
          <a:p>
            <a:r>
              <a:rPr lang="es-ES" sz="1600" dirty="0" smtClean="0"/>
              <a:t> </a:t>
            </a:r>
            <a:r>
              <a:rPr lang="es-ES" sz="2000" dirty="0" smtClean="0"/>
              <a:t>De las empresas que tienen instalada una herramienta de BI, el 25% son desarrollos propios, mientras que el 75% tiene productos de terceros, explican en </a:t>
            </a:r>
            <a:r>
              <a:rPr lang="es-ES" sz="2000" dirty="0" err="1" smtClean="0"/>
              <a:t>Trends</a:t>
            </a:r>
            <a:r>
              <a:rPr lang="es-ES" sz="2000" dirty="0" smtClean="0"/>
              <a:t> </a:t>
            </a:r>
            <a:r>
              <a:rPr lang="es-ES" sz="2000" dirty="0" err="1" smtClean="0"/>
              <a:t>Consulting</a:t>
            </a:r>
            <a:r>
              <a:rPr lang="es-ES" sz="2000" dirty="0" smtClean="0"/>
              <a:t>, entre los proveedores, el que tiene mayor porcentaje del mercado es </a:t>
            </a:r>
            <a:r>
              <a:rPr lang="es-ES" sz="2000" dirty="0" err="1" smtClean="0"/>
              <a:t>MicroStrategy</a:t>
            </a:r>
            <a:r>
              <a:rPr lang="es-ES" sz="2000" dirty="0" smtClean="0"/>
              <a:t>, debido a que atiende a sus clientes en forma directa pone foco exclusivamente en este sector y es el que tiene mas años en el mercado local. Diego </a:t>
            </a:r>
            <a:r>
              <a:rPr lang="es-ES" sz="2000" dirty="0" err="1" smtClean="0"/>
              <a:t>Keller</a:t>
            </a:r>
            <a:r>
              <a:rPr lang="es-ES" sz="2000" dirty="0" smtClean="0"/>
              <a:t>, gerente de Desarrollo de Negocios de </a:t>
            </a:r>
            <a:r>
              <a:rPr lang="es-ES" sz="2000" dirty="0" err="1" smtClean="0"/>
              <a:t>MicroStrategy</a:t>
            </a:r>
            <a:r>
              <a:rPr lang="es-ES" sz="2000" dirty="0" smtClean="0"/>
              <a:t>, destaca que “este fue el año del definitivo despegue de BI en la Argentina, por la cantidad de implementaciones que hubo, y empieza a aparecer también los primeros proyectos en Pymes”. </a:t>
            </a:r>
            <a:endParaRPr lang="es-MX" sz="2000" dirty="0" smtClean="0"/>
          </a:p>
        </p:txBody>
      </p:sp>
      <p:sp>
        <p:nvSpPr>
          <p:cNvPr id="6" name="5 CuadroTexto"/>
          <p:cNvSpPr txBox="1"/>
          <p:nvPr/>
        </p:nvSpPr>
        <p:spPr>
          <a:xfrm>
            <a:off x="704528" y="548680"/>
            <a:ext cx="8568952" cy="989823"/>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El Futuro de Business </a:t>
            </a:r>
            <a:r>
              <a:rPr lang="es-ES_tradnl" sz="3600" b="1" dirty="0" err="1" smtClean="0">
                <a:latin typeface="Calibri" pitchFamily="34" charset="0"/>
                <a:cs typeface="Calibri" pitchFamily="34" charset="0"/>
              </a:rPr>
              <a:t>Intelligence</a:t>
            </a:r>
            <a:r>
              <a:rPr lang="es-ES_tradnl" sz="3600" b="1" dirty="0" smtClean="0">
                <a:latin typeface="Calibri" pitchFamily="34" charset="0"/>
                <a:cs typeface="Calibri" pitchFamily="34" charset="0"/>
              </a:rPr>
              <a:t> en Argentina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2 Marcador de contenido"/>
          <p:cNvSpPr>
            <a:spLocks noGrp="1"/>
          </p:cNvSpPr>
          <p:nvPr>
            <p:ph idx="1"/>
          </p:nvPr>
        </p:nvSpPr>
        <p:spPr>
          <a:xfrm>
            <a:off x="704528" y="1700808"/>
            <a:ext cx="8568952" cy="4464496"/>
          </a:xfrm>
        </p:spPr>
        <p:txBody>
          <a:bodyPr/>
          <a:lstStyle/>
          <a:p>
            <a:pPr>
              <a:spcBef>
                <a:spcPts val="0"/>
              </a:spcBef>
              <a:buFont typeface="Wingdings" pitchFamily="2" charset="2"/>
              <a:buChar char="ü"/>
            </a:pPr>
            <a:r>
              <a:rPr lang="es-ES" sz="2000" b="1" dirty="0" smtClean="0">
                <a:latin typeface="Calibri" pitchFamily="34" charset="0"/>
                <a:cs typeface="Calibri" pitchFamily="34" charset="0"/>
              </a:rPr>
              <a:t>El mercado Argentino en el campo de los Sistemas de Inteligencia de Negocios y en los Sistemas de Medición de la Performance es casi virgen. </a:t>
            </a:r>
            <a:endParaRPr lang="es-MX" sz="2000" b="1" dirty="0" smtClean="0">
              <a:latin typeface="Calibri" pitchFamily="34" charset="0"/>
              <a:cs typeface="Calibri" pitchFamily="34" charset="0"/>
            </a:endParaRPr>
          </a:p>
          <a:p>
            <a:pPr>
              <a:spcBef>
                <a:spcPts val="0"/>
              </a:spcBef>
              <a:buFont typeface="Wingdings" pitchFamily="2" charset="2"/>
              <a:buChar char="ü"/>
            </a:pPr>
            <a:r>
              <a:rPr lang="es-ES" sz="2000" b="1" dirty="0" smtClean="0">
                <a:latin typeface="Calibri" pitchFamily="34" charset="0"/>
                <a:cs typeface="Calibri" pitchFamily="34" charset="0"/>
              </a:rPr>
              <a:t>Muy pocas organizaciones cuentan con estas tecnologías, y no por lo costoso que pudieran haber sido en el pasado, sino por la mentalidad de Management que aun impera. </a:t>
            </a:r>
          </a:p>
          <a:p>
            <a:pPr>
              <a:spcBef>
                <a:spcPts val="0"/>
              </a:spcBef>
              <a:buFont typeface="Wingdings" pitchFamily="2" charset="2"/>
              <a:buChar char="ü"/>
            </a:pPr>
            <a:r>
              <a:rPr lang="es-MX" sz="2000" b="1" dirty="0" smtClean="0">
                <a:latin typeface="Calibri" pitchFamily="34" charset="0"/>
                <a:cs typeface="Calibri" pitchFamily="34" charset="0"/>
              </a:rPr>
              <a:t>El mercado PYME en Argentina es muy importante para iniciar un procesos de profesionalización de sus estructuras Directivas y Ejecutivas mediante Sistemas de Medición de la Performance. Porque la República Argentina cuenta con: </a:t>
            </a:r>
          </a:p>
          <a:p>
            <a:pPr algn="ctr">
              <a:spcBef>
                <a:spcPts val="0"/>
              </a:spcBef>
              <a:buFontTx/>
              <a:buNone/>
            </a:pPr>
            <a:r>
              <a:rPr lang="es-ES" sz="2000" b="1" dirty="0" smtClean="0">
                <a:latin typeface="Calibri" pitchFamily="34" charset="0"/>
                <a:cs typeface="Calibri" pitchFamily="34" charset="0"/>
              </a:rPr>
              <a:t> </a:t>
            </a:r>
            <a:r>
              <a:rPr lang="es-MX" sz="2000" b="1" dirty="0" smtClean="0">
                <a:latin typeface="Calibri" pitchFamily="34" charset="0"/>
                <a:cs typeface="Calibri" pitchFamily="34" charset="0"/>
              </a:rPr>
              <a:t>Pequeñas y Medianas Empresas:   73.000 </a:t>
            </a:r>
          </a:p>
          <a:p>
            <a:pPr algn="ctr">
              <a:spcBef>
                <a:spcPts val="0"/>
              </a:spcBef>
              <a:buFontTx/>
              <a:buNone/>
            </a:pPr>
            <a:r>
              <a:rPr lang="es-MX" sz="2000" b="1" dirty="0" smtClean="0">
                <a:latin typeface="Calibri" pitchFamily="34" charset="0"/>
                <a:cs typeface="Calibri" pitchFamily="34" charset="0"/>
              </a:rPr>
              <a:t>Pequeñas y Medianas Industrias:  62.000 </a:t>
            </a:r>
          </a:p>
          <a:p>
            <a:pPr marL="0" indent="0">
              <a:spcBef>
                <a:spcPts val="0"/>
              </a:spcBef>
              <a:buFontTx/>
              <a:buNone/>
            </a:pPr>
            <a:r>
              <a:rPr lang="es-ES" sz="2000" b="1" dirty="0" smtClean="0">
                <a:latin typeface="Calibri" pitchFamily="34" charset="0"/>
                <a:cs typeface="Calibri" pitchFamily="34" charset="0"/>
              </a:rPr>
              <a:t>Por su naturaleza y esencia están llamados a producir el cambio reclamado por nuestra comunidad con el dinamismo que genera su específico proceso de desarrollo. </a:t>
            </a:r>
            <a:endParaRPr lang="es-MX" sz="2000" b="1" dirty="0" smtClean="0">
              <a:latin typeface="Calibri" pitchFamily="34" charset="0"/>
              <a:cs typeface="Calibri" pitchFamily="34" charset="0"/>
            </a:endParaRPr>
          </a:p>
        </p:txBody>
      </p:sp>
      <p:sp>
        <p:nvSpPr>
          <p:cNvPr id="5" name="4 CuadroTexto"/>
          <p:cNvSpPr txBox="1"/>
          <p:nvPr/>
        </p:nvSpPr>
        <p:spPr>
          <a:xfrm>
            <a:off x="704528" y="548680"/>
            <a:ext cx="8568952" cy="989823"/>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El Futuro de Business </a:t>
            </a:r>
            <a:r>
              <a:rPr lang="es-ES_tradnl" sz="3600" b="1" dirty="0" err="1" smtClean="0">
                <a:latin typeface="Calibri" pitchFamily="34" charset="0"/>
                <a:cs typeface="Calibri" pitchFamily="34" charset="0"/>
              </a:rPr>
              <a:t>Intelligence</a:t>
            </a:r>
            <a:r>
              <a:rPr lang="es-ES_tradnl" sz="3600" b="1" dirty="0" smtClean="0">
                <a:latin typeface="Calibri" pitchFamily="34" charset="0"/>
                <a:cs typeface="Calibri" pitchFamily="34" charset="0"/>
              </a:rPr>
              <a:t> en Argentina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5 Marcador de contenido"/>
          <p:cNvSpPr>
            <a:spLocks noGrp="1"/>
          </p:cNvSpPr>
          <p:nvPr>
            <p:ph idx="1"/>
          </p:nvPr>
        </p:nvSpPr>
        <p:spPr>
          <a:xfrm>
            <a:off x="704528" y="1700808"/>
            <a:ext cx="8568952" cy="4425356"/>
          </a:xfrm>
        </p:spPr>
        <p:txBody>
          <a:bodyPr>
            <a:normAutofit/>
          </a:bodyPr>
          <a:lstStyle/>
          <a:p>
            <a:pPr marL="0" indent="0">
              <a:spcBef>
                <a:spcPts val="0"/>
              </a:spcBef>
              <a:buFontTx/>
              <a:buNone/>
            </a:pPr>
            <a:r>
              <a:rPr lang="es-ES" sz="2000" b="1" dirty="0" smtClean="0">
                <a:latin typeface="Calibri" pitchFamily="34" charset="0"/>
                <a:cs typeface="Calibri" pitchFamily="34" charset="0"/>
              </a:rPr>
              <a:t> </a:t>
            </a:r>
          </a:p>
          <a:p>
            <a:pPr marL="0" indent="0">
              <a:spcBef>
                <a:spcPts val="0"/>
              </a:spcBef>
              <a:buFontTx/>
              <a:buNone/>
            </a:pPr>
            <a:r>
              <a:rPr lang="en-US" sz="2000" b="1" dirty="0" smtClean="0">
                <a:latin typeface="Calibri" pitchFamily="34" charset="0"/>
                <a:cs typeface="Calibri" pitchFamily="34" charset="0"/>
                <a:hlinkClick r:id="rId3"/>
              </a:rPr>
              <a:t>https://www.wearemarketing.com/blog/yo-no-soy-tonto-o-las-mejores-herramientas-de-business-intelligence</a:t>
            </a:r>
            <a:endParaRPr lang="en-US" sz="2000" b="1" dirty="0" smtClean="0">
              <a:latin typeface="Calibri" pitchFamily="34" charset="0"/>
              <a:cs typeface="Calibri" pitchFamily="34" charset="0"/>
            </a:endParaRPr>
          </a:p>
          <a:p>
            <a:pPr marL="0" indent="0">
              <a:spcBef>
                <a:spcPts val="0"/>
              </a:spcBef>
              <a:buFontTx/>
              <a:buNone/>
            </a:pPr>
            <a:endParaRPr lang="en-US" sz="2000" b="1" dirty="0" smtClean="0">
              <a:latin typeface="Calibri" pitchFamily="34" charset="0"/>
              <a:cs typeface="Calibri" pitchFamily="34" charset="0"/>
            </a:endParaRPr>
          </a:p>
          <a:p>
            <a:pPr marL="0" indent="0">
              <a:spcBef>
                <a:spcPts val="0"/>
              </a:spcBef>
              <a:buFontTx/>
              <a:buNone/>
            </a:pPr>
            <a:r>
              <a:rPr lang="es-MX" sz="2000" b="1" dirty="0" smtClean="0">
                <a:latin typeface="Calibri" pitchFamily="34" charset="0"/>
                <a:cs typeface="Calibri" pitchFamily="34" charset="0"/>
                <a:hlinkClick r:id="rId4"/>
              </a:rPr>
              <a:t>http://businessintelligence.com/</a:t>
            </a:r>
            <a:endParaRPr lang="es-MX" sz="2000" b="1" dirty="0" smtClean="0">
              <a:latin typeface="Calibri" pitchFamily="34" charset="0"/>
              <a:cs typeface="Calibri" pitchFamily="34" charset="0"/>
            </a:endParaRPr>
          </a:p>
          <a:p>
            <a:pPr marL="0" indent="0">
              <a:spcBef>
                <a:spcPts val="0"/>
              </a:spcBef>
              <a:buFontTx/>
              <a:buNone/>
            </a:pPr>
            <a:endParaRPr lang="es-MX" sz="2000" b="1" dirty="0" smtClean="0">
              <a:latin typeface="Calibri" pitchFamily="34" charset="0"/>
              <a:cs typeface="Calibri" pitchFamily="34" charset="0"/>
            </a:endParaRPr>
          </a:p>
          <a:p>
            <a:pPr marL="0" indent="0">
              <a:spcBef>
                <a:spcPts val="0"/>
              </a:spcBef>
              <a:buFontTx/>
              <a:buNone/>
            </a:pPr>
            <a:r>
              <a:rPr lang="es-MX" sz="2000" b="1" dirty="0" smtClean="0">
                <a:latin typeface="Calibri" pitchFamily="34" charset="0"/>
                <a:cs typeface="Calibri" pitchFamily="34" charset="0"/>
                <a:hlinkClick r:id="rId5"/>
              </a:rPr>
              <a:t>https://msdn.microsoft.com/es-ar/library/bb522456.aspx</a:t>
            </a:r>
            <a:endParaRPr lang="es-MX" sz="2000" b="1" dirty="0" smtClean="0">
              <a:latin typeface="Calibri" pitchFamily="34" charset="0"/>
              <a:cs typeface="Calibri" pitchFamily="34" charset="0"/>
            </a:endParaRPr>
          </a:p>
          <a:p>
            <a:pPr marL="0" indent="0">
              <a:spcBef>
                <a:spcPts val="0"/>
              </a:spcBef>
              <a:buFontTx/>
              <a:buNone/>
            </a:pPr>
            <a:endParaRPr lang="es-MX" sz="2000" b="1" dirty="0" smtClean="0">
              <a:latin typeface="Calibri" pitchFamily="34" charset="0"/>
              <a:cs typeface="Calibri" pitchFamily="34" charset="0"/>
            </a:endParaRPr>
          </a:p>
          <a:p>
            <a:pPr marL="0" indent="0">
              <a:spcBef>
                <a:spcPts val="0"/>
              </a:spcBef>
              <a:buFontTx/>
              <a:buNone/>
            </a:pPr>
            <a:r>
              <a:rPr lang="es-MX" sz="2000" b="1" dirty="0" smtClean="0">
                <a:latin typeface="Calibri" pitchFamily="34" charset="0"/>
                <a:cs typeface="Calibri" pitchFamily="34" charset="0"/>
                <a:hlinkClick r:id="rId6"/>
              </a:rPr>
              <a:t>https://es.slideshare.net/dchavezf/cmo-implementar-con-xito-una-solucin-de-bi</a:t>
            </a:r>
            <a:endParaRPr lang="es-MX" sz="2000" b="1" dirty="0" smtClean="0">
              <a:latin typeface="Calibri" pitchFamily="34" charset="0"/>
              <a:cs typeface="Calibri" pitchFamily="34" charset="0"/>
            </a:endParaRPr>
          </a:p>
          <a:p>
            <a:pPr marL="0" indent="0">
              <a:spcBef>
                <a:spcPts val="0"/>
              </a:spcBef>
              <a:buFontTx/>
              <a:buNone/>
            </a:pPr>
            <a:endParaRPr lang="es-MX" sz="2000" b="1" dirty="0" smtClean="0">
              <a:latin typeface="Calibri" pitchFamily="34" charset="0"/>
              <a:cs typeface="Calibri" pitchFamily="34" charset="0"/>
            </a:endParaRPr>
          </a:p>
        </p:txBody>
      </p:sp>
      <p:sp>
        <p:nvSpPr>
          <p:cNvPr id="6" name="5 CuadroTexto"/>
          <p:cNvSpPr txBox="1"/>
          <p:nvPr/>
        </p:nvSpPr>
        <p:spPr>
          <a:xfrm>
            <a:off x="704528" y="548680"/>
            <a:ext cx="8568952" cy="978729"/>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Referencias a Business </a:t>
            </a:r>
            <a:r>
              <a:rPr lang="es-ES_tradnl" sz="3600" b="1" dirty="0" err="1" smtClean="0">
                <a:latin typeface="Calibri" pitchFamily="34" charset="0"/>
                <a:cs typeface="Calibri" pitchFamily="34" charset="0"/>
              </a:rPr>
              <a:t>Intelligence</a:t>
            </a:r>
            <a:r>
              <a:rPr lang="es-ES_tradnl" sz="3600" b="1" dirty="0" smtClean="0">
                <a:latin typeface="Calibri" pitchFamily="34" charset="0"/>
                <a:cs typeface="Calibri" pitchFamily="34" charset="0"/>
              </a:rPr>
              <a:t> en la web</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s-AR" sz="3600" b="1" dirty="0" smtClean="0">
                <a:latin typeface="Calibri" pitchFamily="34" charset="0"/>
                <a:cs typeface="Calibri" pitchFamily="34" charset="0"/>
              </a:rPr>
              <a:t>Escenario actual</a:t>
            </a:r>
            <a:endParaRPr lang="es-ES" sz="3600" dirty="0" smtClean="0">
              <a:latin typeface="Calibri" pitchFamily="34" charset="0"/>
              <a:cs typeface="Calibri" pitchFamily="34" charset="0"/>
            </a:endParaRPr>
          </a:p>
        </p:txBody>
      </p:sp>
      <p:sp>
        <p:nvSpPr>
          <p:cNvPr id="6" name="Rectangle 18"/>
          <p:cNvSpPr>
            <a:spLocks noGrp="1" noChangeArrowheads="1"/>
          </p:cNvSpPr>
          <p:nvPr>
            <p:ph idx="1"/>
          </p:nvPr>
        </p:nvSpPr>
        <p:spPr>
          <a:xfrm>
            <a:off x="662524" y="1700808"/>
            <a:ext cx="8580953" cy="4013406"/>
          </a:xfrm>
        </p:spPr>
        <p:txBody>
          <a:bodyPr wrap="square">
            <a:spAutoFit/>
          </a:bodyPr>
          <a:lstStyle/>
          <a:p>
            <a:pPr marL="0" indent="0" eaLnBrk="1" hangingPunct="1">
              <a:lnSpc>
                <a:spcPct val="90000"/>
              </a:lnSpc>
              <a:buClr>
                <a:schemeClr val="tx2"/>
              </a:buClr>
              <a:buSzPct val="90000"/>
              <a:buNone/>
              <a:defRPr/>
            </a:pPr>
            <a:r>
              <a:rPr lang="es-ES" sz="2800" b="1" dirty="0" smtClean="0">
                <a:latin typeface="Calibri" pitchFamily="34" charset="0"/>
                <a:cs typeface="Calibri" pitchFamily="34" charset="0"/>
              </a:rPr>
              <a:t>Contamos con un conjunto de tecnologías avanzadas que nos permiten integrar y analizar información de bancos de datos.</a:t>
            </a:r>
            <a:r>
              <a:rPr lang="es-MX" sz="2800" b="1" dirty="0" smtClean="0">
                <a:latin typeface="Calibri" pitchFamily="34" charset="0"/>
                <a:cs typeface="Calibri" pitchFamily="34" charset="0"/>
              </a:rPr>
              <a:t> </a:t>
            </a:r>
          </a:p>
          <a:p>
            <a:pPr eaLnBrk="1" hangingPunct="1">
              <a:lnSpc>
                <a:spcPct val="90000"/>
              </a:lnSpc>
              <a:buClr>
                <a:schemeClr val="tx2"/>
              </a:buClr>
              <a:buSzPct val="90000"/>
              <a:buFont typeface="Symbol" pitchFamily="18" charset="2"/>
              <a:buNone/>
              <a:defRPr/>
            </a:pPr>
            <a:r>
              <a:rPr lang="es-MX" sz="2800" b="1" dirty="0" smtClean="0">
                <a:latin typeface="Calibri" pitchFamily="34" charset="0"/>
                <a:cs typeface="Calibri" pitchFamily="34" charset="0"/>
              </a:rPr>
              <a:t>Para obtener:</a:t>
            </a:r>
          </a:p>
          <a:p>
            <a:pPr lvl="2" eaLnBrk="1" hangingPunct="1">
              <a:lnSpc>
                <a:spcPct val="90000"/>
              </a:lnSpc>
              <a:buClr>
                <a:schemeClr val="tx2"/>
              </a:buClr>
              <a:buSzPct val="90000"/>
              <a:buBlip>
                <a:blip r:embed="rId2"/>
              </a:buBlip>
              <a:defRPr/>
            </a:pPr>
            <a:r>
              <a:rPr lang="es-MX" sz="2800" b="1" dirty="0" smtClean="0">
                <a:latin typeface="Calibri" pitchFamily="34" charset="0"/>
                <a:cs typeface="Calibri" pitchFamily="34" charset="0"/>
              </a:rPr>
              <a:t>sus tendencias, </a:t>
            </a:r>
          </a:p>
          <a:p>
            <a:pPr lvl="2" eaLnBrk="1" hangingPunct="1">
              <a:lnSpc>
                <a:spcPct val="90000"/>
              </a:lnSpc>
              <a:buClr>
                <a:schemeClr val="tx2"/>
              </a:buClr>
              <a:buSzPct val="90000"/>
              <a:buBlip>
                <a:blip r:embed="rId2"/>
              </a:buBlip>
              <a:defRPr/>
            </a:pPr>
            <a:r>
              <a:rPr lang="es-MX" sz="2800" b="1" dirty="0" smtClean="0">
                <a:latin typeface="Calibri" pitchFamily="34" charset="0"/>
                <a:cs typeface="Calibri" pitchFamily="34" charset="0"/>
              </a:rPr>
              <a:t>para segmentar la información o </a:t>
            </a:r>
          </a:p>
          <a:p>
            <a:pPr lvl="2" eaLnBrk="1" hangingPunct="1">
              <a:lnSpc>
                <a:spcPct val="90000"/>
              </a:lnSpc>
              <a:buClr>
                <a:schemeClr val="tx2"/>
              </a:buClr>
              <a:buSzPct val="90000"/>
              <a:buBlip>
                <a:blip r:embed="rId2"/>
              </a:buBlip>
              <a:defRPr/>
            </a:pPr>
            <a:r>
              <a:rPr lang="es-MX" sz="2800" b="1" dirty="0" smtClean="0">
                <a:latin typeface="Calibri" pitchFamily="34" charset="0"/>
                <a:cs typeface="Calibri" pitchFamily="34" charset="0"/>
              </a:rPr>
              <a:t>para encontrar la correlación en los datos.</a:t>
            </a:r>
          </a:p>
          <a:p>
            <a:pPr marL="0" lvl="2" indent="0" eaLnBrk="1" hangingPunct="1">
              <a:lnSpc>
                <a:spcPct val="90000"/>
              </a:lnSpc>
              <a:buClr>
                <a:schemeClr val="tx2"/>
              </a:buClr>
              <a:buSzPct val="90000"/>
              <a:buFont typeface="Wingdings" pitchFamily="2" charset="2"/>
              <a:buNone/>
              <a:defRPr/>
            </a:pPr>
            <a:r>
              <a:rPr lang="es-MX" sz="2800" b="1" dirty="0" smtClean="0">
                <a:latin typeface="Calibri" pitchFamily="34" charset="0"/>
                <a:cs typeface="Calibri" pitchFamily="34" charset="0"/>
              </a:rPr>
              <a:t>Con el objeto de generar acciones con valor agregado para el negocio.</a:t>
            </a:r>
          </a:p>
        </p:txBody>
      </p:sp>
      <p:sp>
        <p:nvSpPr>
          <p:cNvPr id="6148" name="Slide Number Placeholder 4"/>
          <p:cNvSpPr>
            <a:spLocks noGrp="1"/>
          </p:cNvSpPr>
          <p:nvPr>
            <p:ph type="sldNum" sz="quarter" idx="12"/>
          </p:nvPr>
        </p:nvSpPr>
        <p:spPr>
          <a:noFill/>
        </p:spPr>
        <p:txBody>
          <a:bodyPr/>
          <a:lstStyle/>
          <a:p>
            <a:fld id="{7B7DB125-50DC-4466-A0E6-2A9A1761D775}" type="slidenum">
              <a:rPr lang="es-ES" smtClean="0"/>
              <a:pPr/>
              <a:t>3</a:t>
            </a:fld>
            <a:endParaRPr lang="es-E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1"/>
          <p:cNvSpPr>
            <a:spLocks noGrp="1" noChangeArrowheads="1"/>
          </p:cNvSpPr>
          <p:nvPr>
            <p:ph type="title"/>
          </p:nvPr>
        </p:nvSpPr>
        <p:spPr>
          <a:xfrm>
            <a:off x="704528" y="304801"/>
            <a:ext cx="8585522" cy="1216025"/>
          </a:xfrm>
          <a:noFill/>
        </p:spPr>
        <p:txBody>
          <a:bodyPr/>
          <a:lstStyle/>
          <a:p>
            <a:pPr eaLnBrk="1" hangingPunct="1"/>
            <a:r>
              <a:rPr lang="es-ES" sz="3600" b="1" dirty="0" smtClean="0">
                <a:latin typeface="Calibri" pitchFamily="34" charset="0"/>
                <a:cs typeface="Calibri" pitchFamily="34" charset="0"/>
              </a:rPr>
              <a:t>…Para tomar decisiones</a:t>
            </a:r>
          </a:p>
        </p:txBody>
      </p:sp>
      <p:sp>
        <p:nvSpPr>
          <p:cNvPr id="22531" name="Slide Number Placeholder 4"/>
          <p:cNvSpPr>
            <a:spLocks noGrp="1"/>
          </p:cNvSpPr>
          <p:nvPr>
            <p:ph type="sldNum" sz="quarter" idx="12"/>
          </p:nvPr>
        </p:nvSpPr>
        <p:spPr>
          <a:noFill/>
        </p:spPr>
        <p:txBody>
          <a:bodyPr/>
          <a:lstStyle/>
          <a:p>
            <a:fld id="{C1978782-E733-4A64-9C31-2D558F97E57F}" type="slidenum">
              <a:rPr lang="es-ES" smtClean="0"/>
              <a:pPr/>
              <a:t>30</a:t>
            </a:fld>
            <a:endParaRPr lang="es-ES" smtClean="0"/>
          </a:p>
        </p:txBody>
      </p:sp>
      <p:grpSp>
        <p:nvGrpSpPr>
          <p:cNvPr id="23" name="22 Grupo"/>
          <p:cNvGrpSpPr/>
          <p:nvPr/>
        </p:nvGrpSpPr>
        <p:grpSpPr>
          <a:xfrm>
            <a:off x="848544" y="1916832"/>
            <a:ext cx="8007350" cy="3825878"/>
            <a:chOff x="908050" y="2133600"/>
            <a:chExt cx="8007350" cy="3825878"/>
          </a:xfrm>
        </p:grpSpPr>
        <p:grpSp>
          <p:nvGrpSpPr>
            <p:cNvPr id="2" name="Group 26"/>
            <p:cNvGrpSpPr>
              <a:grpSpLocks/>
            </p:cNvGrpSpPr>
            <p:nvPr/>
          </p:nvGrpSpPr>
          <p:grpSpPr bwMode="auto">
            <a:xfrm>
              <a:off x="3962400" y="2133603"/>
              <a:ext cx="1816100" cy="3825875"/>
              <a:chOff x="2304" y="1344"/>
              <a:chExt cx="1056" cy="2410"/>
            </a:xfrm>
          </p:grpSpPr>
          <p:sp>
            <p:nvSpPr>
              <p:cNvPr id="22547" name="AutoShape 9"/>
              <p:cNvSpPr>
                <a:spLocks noChangeArrowheads="1"/>
              </p:cNvSpPr>
              <p:nvPr/>
            </p:nvSpPr>
            <p:spPr bwMode="auto">
              <a:xfrm>
                <a:off x="2544" y="1824"/>
                <a:ext cx="528" cy="1392"/>
              </a:xfrm>
              <a:prstGeom prst="can">
                <a:avLst>
                  <a:gd name="adj" fmla="val 65909"/>
                </a:avLst>
              </a:prstGeom>
              <a:solidFill>
                <a:schemeClr val="accent1"/>
              </a:solidFill>
              <a:ln w="9525">
                <a:solidFill>
                  <a:schemeClr val="tx1"/>
                </a:solidFill>
                <a:round/>
                <a:headEnd/>
                <a:tailEnd/>
              </a:ln>
            </p:spPr>
            <p:txBody>
              <a:bodyPr wrap="none" anchor="ctr"/>
              <a:lstStyle/>
              <a:p>
                <a:endParaRPr lang="es-AR" sz="2000" b="1">
                  <a:latin typeface="Calibri" pitchFamily="34" charset="0"/>
                  <a:cs typeface="Calibri" pitchFamily="34" charset="0"/>
                </a:endParaRPr>
              </a:p>
            </p:txBody>
          </p:sp>
          <p:sp>
            <p:nvSpPr>
              <p:cNvPr id="22548" name="Text Box 16"/>
              <p:cNvSpPr txBox="1">
                <a:spLocks noChangeArrowheads="1"/>
              </p:cNvSpPr>
              <p:nvPr/>
            </p:nvSpPr>
            <p:spPr bwMode="auto">
              <a:xfrm>
                <a:off x="2304" y="3504"/>
                <a:ext cx="1056" cy="250"/>
              </a:xfrm>
              <a:prstGeom prst="rect">
                <a:avLst/>
              </a:prstGeom>
              <a:noFill/>
              <a:ln w="9525">
                <a:noFill/>
                <a:miter lim="800000"/>
                <a:headEnd/>
                <a:tailEnd/>
              </a:ln>
            </p:spPr>
            <p:txBody>
              <a:bodyPr>
                <a:spAutoFit/>
              </a:bodyPr>
              <a:lstStyle/>
              <a:p>
                <a:pPr algn="ctr">
                  <a:spcBef>
                    <a:spcPct val="50000"/>
                  </a:spcBef>
                </a:pPr>
                <a:r>
                  <a:rPr lang="es-ES" sz="2000" b="1">
                    <a:latin typeface="Calibri" pitchFamily="34" charset="0"/>
                    <a:cs typeface="Calibri" pitchFamily="34" charset="0"/>
                  </a:rPr>
                  <a:t>Conocimientos</a:t>
                </a:r>
              </a:p>
            </p:txBody>
          </p:sp>
          <p:sp>
            <p:nvSpPr>
              <p:cNvPr id="22549" name="AutoShape 17"/>
              <p:cNvSpPr>
                <a:spLocks/>
              </p:cNvSpPr>
              <p:nvPr/>
            </p:nvSpPr>
            <p:spPr bwMode="auto">
              <a:xfrm rot="-5400000">
                <a:off x="2760" y="2856"/>
                <a:ext cx="144" cy="1056"/>
              </a:xfrm>
              <a:prstGeom prst="leftBrace">
                <a:avLst>
                  <a:gd name="adj1" fmla="val 98796"/>
                  <a:gd name="adj2" fmla="val 48611"/>
                </a:avLst>
              </a:prstGeom>
              <a:noFill/>
              <a:ln w="9525">
                <a:solidFill>
                  <a:schemeClr val="tx1"/>
                </a:solidFill>
                <a:round/>
                <a:headEnd/>
                <a:tailEnd/>
              </a:ln>
            </p:spPr>
            <p:txBody>
              <a:bodyPr wrap="none" anchor="ctr"/>
              <a:lstStyle/>
              <a:p>
                <a:endParaRPr lang="es-AR" sz="2000" b="1">
                  <a:latin typeface="Calibri" pitchFamily="34" charset="0"/>
                  <a:cs typeface="Calibri" pitchFamily="34" charset="0"/>
                </a:endParaRPr>
              </a:p>
            </p:txBody>
          </p:sp>
          <p:sp>
            <p:nvSpPr>
              <p:cNvPr id="22550" name="Text Box 22"/>
              <p:cNvSpPr txBox="1">
                <a:spLocks noChangeArrowheads="1"/>
              </p:cNvSpPr>
              <p:nvPr/>
            </p:nvSpPr>
            <p:spPr bwMode="auto">
              <a:xfrm>
                <a:off x="2304" y="1344"/>
                <a:ext cx="1056" cy="250"/>
              </a:xfrm>
              <a:prstGeom prst="rect">
                <a:avLst/>
              </a:prstGeom>
              <a:noFill/>
              <a:ln w="9525">
                <a:noFill/>
                <a:miter lim="800000"/>
                <a:headEnd/>
                <a:tailEnd/>
              </a:ln>
            </p:spPr>
            <p:txBody>
              <a:bodyPr>
                <a:spAutoFit/>
              </a:bodyPr>
              <a:lstStyle/>
              <a:p>
                <a:pPr algn="ctr">
                  <a:spcBef>
                    <a:spcPct val="50000"/>
                  </a:spcBef>
                </a:pPr>
                <a:r>
                  <a:rPr lang="es-ES" sz="2000" b="1" dirty="0">
                    <a:latin typeface="Calibri" pitchFamily="34" charset="0"/>
                    <a:cs typeface="Calibri" pitchFamily="34" charset="0"/>
                  </a:rPr>
                  <a:t>Data </a:t>
                </a:r>
                <a:r>
                  <a:rPr lang="es-ES" sz="2000" b="1" dirty="0" err="1">
                    <a:latin typeface="Calibri" pitchFamily="34" charset="0"/>
                    <a:cs typeface="Calibri" pitchFamily="34" charset="0"/>
                  </a:rPr>
                  <a:t>Mart</a:t>
                </a:r>
                <a:endParaRPr lang="es-ES" sz="2000" b="1" dirty="0">
                  <a:latin typeface="Calibri" pitchFamily="34" charset="0"/>
                  <a:cs typeface="Calibri" pitchFamily="34" charset="0"/>
                </a:endParaRPr>
              </a:p>
            </p:txBody>
          </p:sp>
        </p:grpSp>
        <p:grpSp>
          <p:nvGrpSpPr>
            <p:cNvPr id="3" name="Group 27"/>
            <p:cNvGrpSpPr>
              <a:grpSpLocks/>
            </p:cNvGrpSpPr>
            <p:nvPr/>
          </p:nvGrpSpPr>
          <p:grpSpPr bwMode="auto">
            <a:xfrm>
              <a:off x="7099300" y="2133600"/>
              <a:ext cx="1816100" cy="3749675"/>
              <a:chOff x="4128" y="1344"/>
              <a:chExt cx="1056" cy="2362"/>
            </a:xfrm>
          </p:grpSpPr>
          <p:pic>
            <p:nvPicPr>
              <p:cNvPr id="22542" name="Picture 11" descr="j0299125"/>
              <p:cNvPicPr>
                <a:picLocks noChangeAspect="1" noChangeArrowheads="1"/>
              </p:cNvPicPr>
              <p:nvPr/>
            </p:nvPicPr>
            <p:blipFill>
              <a:blip r:embed="rId2" cstate="print"/>
              <a:srcRect/>
              <a:stretch>
                <a:fillRect/>
              </a:stretch>
            </p:blipFill>
            <p:spPr bwMode="auto">
              <a:xfrm>
                <a:off x="4320" y="1824"/>
                <a:ext cx="693" cy="1137"/>
              </a:xfrm>
              <a:prstGeom prst="rect">
                <a:avLst/>
              </a:prstGeom>
              <a:noFill/>
              <a:ln w="9525">
                <a:noFill/>
                <a:miter lim="800000"/>
                <a:headEnd/>
                <a:tailEnd/>
              </a:ln>
            </p:spPr>
          </p:pic>
          <p:grpSp>
            <p:nvGrpSpPr>
              <p:cNvPr id="4" name="Group 18"/>
              <p:cNvGrpSpPr>
                <a:grpSpLocks/>
              </p:cNvGrpSpPr>
              <p:nvPr/>
            </p:nvGrpSpPr>
            <p:grpSpPr bwMode="auto">
              <a:xfrm>
                <a:off x="4272" y="3264"/>
                <a:ext cx="864" cy="442"/>
                <a:chOff x="672" y="3312"/>
                <a:chExt cx="864" cy="442"/>
              </a:xfrm>
            </p:grpSpPr>
            <p:sp>
              <p:nvSpPr>
                <p:cNvPr id="22545" name="Text Box 19"/>
                <p:cNvSpPr txBox="1">
                  <a:spLocks noChangeArrowheads="1"/>
                </p:cNvSpPr>
                <p:nvPr/>
              </p:nvSpPr>
              <p:spPr bwMode="auto">
                <a:xfrm>
                  <a:off x="672" y="3504"/>
                  <a:ext cx="864" cy="250"/>
                </a:xfrm>
                <a:prstGeom prst="rect">
                  <a:avLst/>
                </a:prstGeom>
                <a:noFill/>
                <a:ln w="9525">
                  <a:noFill/>
                  <a:miter lim="800000"/>
                  <a:headEnd/>
                  <a:tailEnd/>
                </a:ln>
              </p:spPr>
              <p:txBody>
                <a:bodyPr>
                  <a:spAutoFit/>
                </a:bodyPr>
                <a:lstStyle/>
                <a:p>
                  <a:pPr algn="ctr">
                    <a:spcBef>
                      <a:spcPct val="50000"/>
                    </a:spcBef>
                  </a:pPr>
                  <a:r>
                    <a:rPr lang="es-ES" sz="2000" b="1">
                      <a:latin typeface="Calibri" pitchFamily="34" charset="0"/>
                      <a:cs typeface="Calibri" pitchFamily="34" charset="0"/>
                    </a:rPr>
                    <a:t>Decisión</a:t>
                  </a:r>
                </a:p>
              </p:txBody>
            </p:sp>
            <p:sp>
              <p:nvSpPr>
                <p:cNvPr id="22546" name="AutoShape 20"/>
                <p:cNvSpPr>
                  <a:spLocks/>
                </p:cNvSpPr>
                <p:nvPr/>
              </p:nvSpPr>
              <p:spPr bwMode="auto">
                <a:xfrm rot="-5400000">
                  <a:off x="1032" y="2952"/>
                  <a:ext cx="144" cy="864"/>
                </a:xfrm>
                <a:prstGeom prst="leftBrace">
                  <a:avLst>
                    <a:gd name="adj1" fmla="val 80833"/>
                    <a:gd name="adj2" fmla="val 48611"/>
                  </a:avLst>
                </a:prstGeom>
                <a:noFill/>
                <a:ln w="9525">
                  <a:solidFill>
                    <a:schemeClr val="tx1"/>
                  </a:solidFill>
                  <a:round/>
                  <a:headEnd/>
                  <a:tailEnd/>
                </a:ln>
              </p:spPr>
              <p:txBody>
                <a:bodyPr wrap="none" anchor="ctr"/>
                <a:lstStyle/>
                <a:p>
                  <a:endParaRPr lang="es-AR" sz="2000" b="1">
                    <a:latin typeface="Calibri" pitchFamily="34" charset="0"/>
                    <a:cs typeface="Calibri" pitchFamily="34" charset="0"/>
                  </a:endParaRPr>
                </a:p>
              </p:txBody>
            </p:sp>
          </p:grpSp>
          <p:sp>
            <p:nvSpPr>
              <p:cNvPr id="22544" name="Text Box 23"/>
              <p:cNvSpPr txBox="1">
                <a:spLocks noChangeArrowheads="1"/>
              </p:cNvSpPr>
              <p:nvPr/>
            </p:nvSpPr>
            <p:spPr bwMode="auto">
              <a:xfrm>
                <a:off x="4128" y="1344"/>
                <a:ext cx="1056" cy="250"/>
              </a:xfrm>
              <a:prstGeom prst="rect">
                <a:avLst/>
              </a:prstGeom>
              <a:noFill/>
              <a:ln w="9525">
                <a:noFill/>
                <a:miter lim="800000"/>
                <a:headEnd/>
                <a:tailEnd/>
              </a:ln>
            </p:spPr>
            <p:txBody>
              <a:bodyPr>
                <a:spAutoFit/>
              </a:bodyPr>
              <a:lstStyle/>
              <a:p>
                <a:pPr algn="ctr">
                  <a:spcBef>
                    <a:spcPct val="50000"/>
                  </a:spcBef>
                </a:pPr>
                <a:r>
                  <a:rPr lang="es-ES" sz="2000" b="1">
                    <a:latin typeface="Calibri" pitchFamily="34" charset="0"/>
                    <a:cs typeface="Calibri" pitchFamily="34" charset="0"/>
                  </a:rPr>
                  <a:t>BI</a:t>
                </a:r>
              </a:p>
            </p:txBody>
          </p:sp>
        </p:grpSp>
        <p:grpSp>
          <p:nvGrpSpPr>
            <p:cNvPr id="5" name="Group 25"/>
            <p:cNvGrpSpPr>
              <a:grpSpLocks/>
            </p:cNvGrpSpPr>
            <p:nvPr/>
          </p:nvGrpSpPr>
          <p:grpSpPr bwMode="auto">
            <a:xfrm>
              <a:off x="908050" y="2133603"/>
              <a:ext cx="1898650" cy="3825875"/>
              <a:chOff x="528" y="1344"/>
              <a:chExt cx="1104" cy="2410"/>
            </a:xfrm>
          </p:grpSpPr>
          <p:sp>
            <p:nvSpPr>
              <p:cNvPr id="22536" name="AutoShape 6"/>
              <p:cNvSpPr>
                <a:spLocks noChangeArrowheads="1"/>
              </p:cNvSpPr>
              <p:nvPr/>
            </p:nvSpPr>
            <p:spPr bwMode="auto">
              <a:xfrm>
                <a:off x="624" y="2688"/>
                <a:ext cx="384" cy="480"/>
              </a:xfrm>
              <a:prstGeom prst="can">
                <a:avLst>
                  <a:gd name="adj" fmla="val 31250"/>
                </a:avLst>
              </a:prstGeom>
              <a:solidFill>
                <a:srgbClr val="FF99CC"/>
              </a:solidFill>
              <a:ln w="9525">
                <a:solidFill>
                  <a:schemeClr val="tx1"/>
                </a:solidFill>
                <a:round/>
                <a:headEnd/>
                <a:tailEnd/>
              </a:ln>
            </p:spPr>
            <p:txBody>
              <a:bodyPr wrap="none" anchor="ctr"/>
              <a:lstStyle/>
              <a:p>
                <a:endParaRPr lang="es-AR" sz="2000" b="1">
                  <a:latin typeface="Calibri" pitchFamily="34" charset="0"/>
                  <a:cs typeface="Calibri" pitchFamily="34" charset="0"/>
                </a:endParaRPr>
              </a:p>
            </p:txBody>
          </p:sp>
          <p:sp>
            <p:nvSpPr>
              <p:cNvPr id="22537" name="AutoShape 8"/>
              <p:cNvSpPr>
                <a:spLocks noChangeArrowheads="1"/>
              </p:cNvSpPr>
              <p:nvPr/>
            </p:nvSpPr>
            <p:spPr bwMode="auto">
              <a:xfrm>
                <a:off x="768" y="1776"/>
                <a:ext cx="384" cy="480"/>
              </a:xfrm>
              <a:prstGeom prst="can">
                <a:avLst>
                  <a:gd name="adj" fmla="val 31250"/>
                </a:avLst>
              </a:prstGeom>
              <a:solidFill>
                <a:srgbClr val="CCFFFF"/>
              </a:solidFill>
              <a:ln w="9525">
                <a:solidFill>
                  <a:schemeClr val="tx1"/>
                </a:solidFill>
                <a:round/>
                <a:headEnd/>
                <a:tailEnd/>
              </a:ln>
            </p:spPr>
            <p:txBody>
              <a:bodyPr wrap="none" anchor="ctr"/>
              <a:lstStyle/>
              <a:p>
                <a:endParaRPr lang="es-AR" sz="2000" b="1">
                  <a:latin typeface="Calibri" pitchFamily="34" charset="0"/>
                  <a:cs typeface="Calibri" pitchFamily="34" charset="0"/>
                </a:endParaRPr>
              </a:p>
            </p:txBody>
          </p:sp>
          <p:sp>
            <p:nvSpPr>
              <p:cNvPr id="22538" name="AutoShape 7"/>
              <p:cNvSpPr>
                <a:spLocks noChangeArrowheads="1"/>
              </p:cNvSpPr>
              <p:nvPr/>
            </p:nvSpPr>
            <p:spPr bwMode="auto">
              <a:xfrm>
                <a:off x="1200" y="2352"/>
                <a:ext cx="384" cy="480"/>
              </a:xfrm>
              <a:prstGeom prst="can">
                <a:avLst>
                  <a:gd name="adj" fmla="val 31250"/>
                </a:avLst>
              </a:prstGeom>
              <a:solidFill>
                <a:srgbClr val="CCFFCC"/>
              </a:solidFill>
              <a:ln w="9525">
                <a:solidFill>
                  <a:schemeClr val="tx1"/>
                </a:solidFill>
                <a:round/>
                <a:headEnd/>
                <a:tailEnd/>
              </a:ln>
            </p:spPr>
            <p:txBody>
              <a:bodyPr wrap="none" anchor="ctr"/>
              <a:lstStyle/>
              <a:p>
                <a:endParaRPr lang="es-AR" sz="2000" b="1">
                  <a:latin typeface="Calibri" pitchFamily="34" charset="0"/>
                  <a:cs typeface="Calibri" pitchFamily="34" charset="0"/>
                </a:endParaRPr>
              </a:p>
            </p:txBody>
          </p:sp>
          <p:sp>
            <p:nvSpPr>
              <p:cNvPr id="22539" name="Text Box 12"/>
              <p:cNvSpPr txBox="1">
                <a:spLocks noChangeArrowheads="1"/>
              </p:cNvSpPr>
              <p:nvPr/>
            </p:nvSpPr>
            <p:spPr bwMode="auto">
              <a:xfrm>
                <a:off x="672" y="3504"/>
                <a:ext cx="960" cy="250"/>
              </a:xfrm>
              <a:prstGeom prst="rect">
                <a:avLst/>
              </a:prstGeom>
              <a:noFill/>
              <a:ln w="9525">
                <a:noFill/>
                <a:miter lim="800000"/>
                <a:headEnd/>
                <a:tailEnd/>
              </a:ln>
            </p:spPr>
            <p:txBody>
              <a:bodyPr>
                <a:spAutoFit/>
              </a:bodyPr>
              <a:lstStyle/>
              <a:p>
                <a:pPr algn="ctr">
                  <a:spcBef>
                    <a:spcPct val="50000"/>
                  </a:spcBef>
                </a:pPr>
                <a:r>
                  <a:rPr lang="es-ES" sz="2000" b="1">
                    <a:latin typeface="Calibri" pitchFamily="34" charset="0"/>
                    <a:cs typeface="Calibri" pitchFamily="34" charset="0"/>
                  </a:rPr>
                  <a:t>Transacciones</a:t>
                </a:r>
              </a:p>
            </p:txBody>
          </p:sp>
          <p:sp>
            <p:nvSpPr>
              <p:cNvPr id="22540" name="AutoShape 13"/>
              <p:cNvSpPr>
                <a:spLocks/>
              </p:cNvSpPr>
              <p:nvPr/>
            </p:nvSpPr>
            <p:spPr bwMode="auto">
              <a:xfrm rot="-5400000">
                <a:off x="1080" y="2904"/>
                <a:ext cx="144" cy="960"/>
              </a:xfrm>
              <a:prstGeom prst="leftBrace">
                <a:avLst>
                  <a:gd name="adj1" fmla="val 89815"/>
                  <a:gd name="adj2" fmla="val 48611"/>
                </a:avLst>
              </a:prstGeom>
              <a:noFill/>
              <a:ln w="9525">
                <a:solidFill>
                  <a:schemeClr val="tx1"/>
                </a:solidFill>
                <a:round/>
                <a:headEnd/>
                <a:tailEnd/>
              </a:ln>
            </p:spPr>
            <p:txBody>
              <a:bodyPr wrap="none" anchor="ctr"/>
              <a:lstStyle/>
              <a:p>
                <a:endParaRPr lang="es-AR" sz="2000" b="1">
                  <a:latin typeface="Calibri" pitchFamily="34" charset="0"/>
                  <a:cs typeface="Calibri" pitchFamily="34" charset="0"/>
                </a:endParaRPr>
              </a:p>
            </p:txBody>
          </p:sp>
          <p:sp>
            <p:nvSpPr>
              <p:cNvPr id="22541" name="Text Box 24"/>
              <p:cNvSpPr txBox="1">
                <a:spLocks noChangeArrowheads="1"/>
              </p:cNvSpPr>
              <p:nvPr/>
            </p:nvSpPr>
            <p:spPr bwMode="auto">
              <a:xfrm>
                <a:off x="528" y="1344"/>
                <a:ext cx="1056" cy="250"/>
              </a:xfrm>
              <a:prstGeom prst="rect">
                <a:avLst/>
              </a:prstGeom>
              <a:noFill/>
              <a:ln w="9525">
                <a:noFill/>
                <a:miter lim="800000"/>
                <a:headEnd/>
                <a:tailEnd/>
              </a:ln>
            </p:spPr>
            <p:txBody>
              <a:bodyPr>
                <a:spAutoFit/>
              </a:bodyPr>
              <a:lstStyle/>
              <a:p>
                <a:pPr algn="ctr">
                  <a:spcBef>
                    <a:spcPct val="50000"/>
                  </a:spcBef>
                </a:pPr>
                <a:r>
                  <a:rPr lang="es-ES" sz="2000" b="1">
                    <a:latin typeface="Calibri" pitchFamily="34" charset="0"/>
                    <a:cs typeface="Calibri" pitchFamily="34" charset="0"/>
                  </a:rPr>
                  <a:t>OLTP</a:t>
                </a:r>
              </a:p>
            </p:txBody>
          </p:sp>
        </p:gr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Text Box 4"/>
          <p:cNvSpPr txBox="1">
            <a:spLocks noChangeArrowheads="1"/>
          </p:cNvSpPr>
          <p:nvPr/>
        </p:nvSpPr>
        <p:spPr bwMode="auto">
          <a:xfrm>
            <a:off x="704528" y="1700809"/>
            <a:ext cx="8568952" cy="2554545"/>
          </a:xfrm>
          <a:prstGeom prst="rect">
            <a:avLst/>
          </a:prstGeom>
          <a:noFill/>
          <a:ln w="9525">
            <a:noFill/>
            <a:miter lim="800000"/>
            <a:headEnd/>
            <a:tailEnd/>
          </a:ln>
          <a:effectLst/>
        </p:spPr>
        <p:txBody>
          <a:bodyPr wrap="square">
            <a:spAutoFit/>
          </a:bodyPr>
          <a:lstStyle/>
          <a:p>
            <a:pPr algn="ctr">
              <a:spcBef>
                <a:spcPct val="50000"/>
              </a:spcBef>
            </a:pPr>
            <a:endParaRPr lang="es-AR" sz="4000" b="1" dirty="0" smtClean="0">
              <a:latin typeface="Calibri" pitchFamily="34" charset="0"/>
              <a:cs typeface="Calibri" pitchFamily="34" charset="0"/>
            </a:endParaRPr>
          </a:p>
          <a:p>
            <a:pPr algn="ctr">
              <a:spcBef>
                <a:spcPct val="50000"/>
              </a:spcBef>
            </a:pPr>
            <a:r>
              <a:rPr lang="es-AR" sz="4000" b="1" dirty="0" smtClean="0">
                <a:latin typeface="Calibri" pitchFamily="34" charset="0"/>
                <a:cs typeface="Calibri" pitchFamily="34" charset="0"/>
              </a:rPr>
              <a:t>Fin..?</a:t>
            </a:r>
            <a:endParaRPr lang="es-AR" sz="4000" b="1" dirty="0">
              <a:latin typeface="Calibri" pitchFamily="34" charset="0"/>
              <a:cs typeface="Calibri" pitchFamily="34" charset="0"/>
            </a:endParaRPr>
          </a:p>
          <a:p>
            <a:pPr algn="ctr">
              <a:spcBef>
                <a:spcPct val="50000"/>
              </a:spcBef>
            </a:pPr>
            <a:r>
              <a:rPr lang="es-AR" sz="4000" b="1" dirty="0" smtClean="0">
                <a:latin typeface="Calibri" pitchFamily="34" charset="0"/>
                <a:cs typeface="Calibri" pitchFamily="34" charset="0"/>
              </a:rPr>
              <a:t>Consultas..?</a:t>
            </a:r>
            <a:endParaRPr lang="es-ES" sz="40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2" name="Text Box 4"/>
          <p:cNvSpPr txBox="1">
            <a:spLocks noChangeArrowheads="1"/>
          </p:cNvSpPr>
          <p:nvPr/>
        </p:nvSpPr>
        <p:spPr bwMode="auto">
          <a:xfrm>
            <a:off x="704529" y="1700809"/>
            <a:ext cx="8568952" cy="4524315"/>
          </a:xfrm>
          <a:prstGeom prst="rect">
            <a:avLst/>
          </a:prstGeom>
          <a:noFill/>
          <a:ln w="9525">
            <a:noFill/>
            <a:miter lim="800000"/>
            <a:headEnd/>
            <a:tailEnd/>
          </a:ln>
          <a:effectLst/>
        </p:spPr>
        <p:txBody>
          <a:bodyPr wrap="square">
            <a:spAutoFit/>
          </a:bodyPr>
          <a:lstStyle/>
          <a:p>
            <a:pPr marL="342900" indent="-342900">
              <a:spcBef>
                <a:spcPts val="0"/>
              </a:spcBef>
              <a:buFontTx/>
              <a:buChar char="•"/>
            </a:pPr>
            <a:r>
              <a:rPr lang="es-ES" sz="2400" b="1" dirty="0">
                <a:latin typeface="Calibri" pitchFamily="34" charset="0"/>
                <a:cs typeface="Calibri" pitchFamily="34" charset="0"/>
              </a:rPr>
              <a:t>BIS: BUSINESS INTELLIGENCE SYSTEM: Sistema de inteligencia de negocios.</a:t>
            </a:r>
          </a:p>
          <a:p>
            <a:pPr marL="342900" indent="-342900">
              <a:spcBef>
                <a:spcPts val="0"/>
              </a:spcBef>
              <a:buFontTx/>
              <a:buChar char="•"/>
            </a:pPr>
            <a:r>
              <a:rPr lang="es-ES" sz="2400" b="1" dirty="0">
                <a:latin typeface="Calibri" pitchFamily="34" charset="0"/>
                <a:cs typeface="Calibri" pitchFamily="34" charset="0"/>
              </a:rPr>
              <a:t>DATA WAREHOUSE: Almacén (colección) de datos orientado a un determinado ámbito, integrado, no volátil y variable en el tiempo que ayuda a la toma de decisiones.</a:t>
            </a:r>
          </a:p>
          <a:p>
            <a:pPr marL="342900" indent="-342900">
              <a:spcBef>
                <a:spcPts val="0"/>
              </a:spcBef>
              <a:buFontTx/>
              <a:buChar char="•"/>
            </a:pPr>
            <a:r>
              <a:rPr lang="es-ES" sz="2400" b="1" dirty="0">
                <a:latin typeface="Calibri" pitchFamily="34" charset="0"/>
                <a:cs typeface="Calibri" pitchFamily="34" charset="0"/>
              </a:rPr>
              <a:t>DATA </a:t>
            </a:r>
            <a:r>
              <a:rPr lang="es-ES" sz="2400" b="1" dirty="0" smtClean="0">
                <a:latin typeface="Calibri" pitchFamily="34" charset="0"/>
                <a:cs typeface="Calibri" pitchFamily="34" charset="0"/>
              </a:rPr>
              <a:t>MART: </a:t>
            </a:r>
            <a:r>
              <a:rPr lang="es-ES" sz="2400" b="1" dirty="0">
                <a:latin typeface="Calibri" pitchFamily="34" charset="0"/>
                <a:cs typeface="Calibri" pitchFamily="34" charset="0"/>
              </a:rPr>
              <a:t>es una versión especial de un Data </a:t>
            </a:r>
            <a:r>
              <a:rPr lang="es-ES" sz="2400" b="1" dirty="0" err="1">
                <a:latin typeface="Calibri" pitchFamily="34" charset="0"/>
                <a:cs typeface="Calibri" pitchFamily="34" charset="0"/>
              </a:rPr>
              <a:t>Warehouse</a:t>
            </a:r>
            <a:r>
              <a:rPr lang="es-ES" sz="2400" b="1" dirty="0">
                <a:latin typeface="Calibri" pitchFamily="34" charset="0"/>
                <a:cs typeface="Calibri" pitchFamily="34" charset="0"/>
              </a:rPr>
              <a:t>. Son subconjuntos de datos para ayudar a la toma de decisiones en áreas específicas.</a:t>
            </a:r>
          </a:p>
          <a:p>
            <a:pPr marL="342900" indent="-342900">
              <a:spcBef>
                <a:spcPts val="0"/>
              </a:spcBef>
              <a:buFontTx/>
              <a:buChar char="•"/>
            </a:pPr>
            <a:r>
              <a:rPr lang="es-ES" sz="2400" b="1" dirty="0">
                <a:latin typeface="Calibri" pitchFamily="34" charset="0"/>
                <a:cs typeface="Calibri" pitchFamily="34" charset="0"/>
              </a:rPr>
              <a:t>EXECUTIVE INFORMATION SYSTEMS (EIS): herramienta de Business </a:t>
            </a:r>
            <a:r>
              <a:rPr lang="es-ES" sz="2400" b="1" dirty="0" err="1">
                <a:latin typeface="Calibri" pitchFamily="34" charset="0"/>
                <a:cs typeface="Calibri" pitchFamily="34" charset="0"/>
              </a:rPr>
              <a:t>Intelligence</a:t>
            </a:r>
            <a:r>
              <a:rPr lang="es-ES" sz="2400" b="1" dirty="0">
                <a:latin typeface="Calibri" pitchFamily="34" charset="0"/>
                <a:cs typeface="Calibri" pitchFamily="34" charset="0"/>
              </a:rPr>
              <a:t>, orientada a usuarios de nivel gerencial, que permite monitorear las variables de un área o sector de la empresa</a:t>
            </a:r>
            <a:r>
              <a:rPr lang="es-ES" sz="2400" b="1" dirty="0" smtClean="0">
                <a:latin typeface="Calibri" pitchFamily="34" charset="0"/>
                <a:cs typeface="Calibri" pitchFamily="34" charset="0"/>
              </a:rPr>
              <a:t>.</a:t>
            </a:r>
            <a:endParaRPr lang="es-ES" sz="2400" b="1" dirty="0">
              <a:latin typeface="Calibri" pitchFamily="34" charset="0"/>
              <a:cs typeface="Calibri" pitchFamily="34" charset="0"/>
            </a:endParaRPr>
          </a:p>
        </p:txBody>
      </p:sp>
      <p:sp>
        <p:nvSpPr>
          <p:cNvPr id="5" name="4 CuadroTexto"/>
          <p:cNvSpPr txBox="1"/>
          <p:nvPr/>
        </p:nvSpPr>
        <p:spPr>
          <a:xfrm>
            <a:off x="704528" y="980728"/>
            <a:ext cx="8568952" cy="546625"/>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Glosario</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Text Box 4"/>
          <p:cNvSpPr txBox="1">
            <a:spLocks noChangeArrowheads="1"/>
          </p:cNvSpPr>
          <p:nvPr/>
        </p:nvSpPr>
        <p:spPr bwMode="auto">
          <a:xfrm>
            <a:off x="704528" y="1700809"/>
            <a:ext cx="8568952" cy="4524315"/>
          </a:xfrm>
          <a:prstGeom prst="rect">
            <a:avLst/>
          </a:prstGeom>
          <a:noFill/>
          <a:ln w="9525">
            <a:noFill/>
            <a:miter lim="800000"/>
            <a:headEnd/>
            <a:tailEnd/>
          </a:ln>
          <a:effectLst/>
        </p:spPr>
        <p:txBody>
          <a:bodyPr wrap="square">
            <a:spAutoFit/>
          </a:bodyPr>
          <a:lstStyle/>
          <a:p>
            <a:pPr marL="342900" indent="-342900">
              <a:spcBef>
                <a:spcPts val="0"/>
              </a:spcBef>
              <a:buFontTx/>
              <a:buChar char="•"/>
            </a:pPr>
            <a:r>
              <a:rPr lang="es-ES" sz="2400" b="1" dirty="0" smtClean="0">
                <a:latin typeface="Calibri" pitchFamily="34" charset="0"/>
                <a:cs typeface="Calibri" pitchFamily="34" charset="0"/>
              </a:rPr>
              <a:t>OLAP (</a:t>
            </a:r>
            <a:r>
              <a:rPr lang="es-ES" sz="2400" b="1" dirty="0" err="1" smtClean="0">
                <a:latin typeface="Calibri" pitchFamily="34" charset="0"/>
                <a:cs typeface="Calibri" pitchFamily="34" charset="0"/>
              </a:rPr>
              <a:t>On</a:t>
            </a:r>
            <a:r>
              <a:rPr lang="es-ES" sz="2400" b="1" dirty="0" smtClean="0">
                <a:latin typeface="Calibri" pitchFamily="34" charset="0"/>
                <a:cs typeface="Calibri" pitchFamily="34" charset="0"/>
              </a:rPr>
              <a:t> line </a:t>
            </a:r>
            <a:r>
              <a:rPr lang="es-ES" sz="2400" b="1" dirty="0" err="1" smtClean="0">
                <a:latin typeface="Calibri" pitchFamily="34" charset="0"/>
                <a:cs typeface="Calibri" pitchFamily="34" charset="0"/>
              </a:rPr>
              <a:t>Analytical</a:t>
            </a:r>
            <a:r>
              <a:rPr lang="es-ES" sz="2400" b="1" dirty="0" smtClean="0">
                <a:latin typeface="Calibri" pitchFamily="34" charset="0"/>
                <a:cs typeface="Calibri" pitchFamily="34" charset="0"/>
              </a:rPr>
              <a:t> </a:t>
            </a:r>
            <a:r>
              <a:rPr lang="es-ES" sz="2400" b="1" dirty="0" err="1" smtClean="0">
                <a:latin typeface="Calibri" pitchFamily="34" charset="0"/>
                <a:cs typeface="Calibri" pitchFamily="34" charset="0"/>
              </a:rPr>
              <a:t>Processing</a:t>
            </a:r>
            <a:r>
              <a:rPr lang="es-ES" sz="2400" b="1" dirty="0" smtClean="0">
                <a:latin typeface="Calibri" pitchFamily="34" charset="0"/>
                <a:cs typeface="Calibri" pitchFamily="34" charset="0"/>
              </a:rPr>
              <a:t>): Procesamiento analítico en línea.</a:t>
            </a:r>
          </a:p>
          <a:p>
            <a:pPr marL="342900" indent="-342900">
              <a:spcBef>
                <a:spcPts val="0"/>
              </a:spcBef>
              <a:buFontTx/>
              <a:buChar char="•"/>
            </a:pPr>
            <a:r>
              <a:rPr lang="es-ES" sz="2400" b="1" dirty="0" smtClean="0">
                <a:latin typeface="Calibri" pitchFamily="34" charset="0"/>
                <a:cs typeface="Calibri" pitchFamily="34" charset="0"/>
              </a:rPr>
              <a:t>OLTP (</a:t>
            </a:r>
            <a:r>
              <a:rPr lang="es-ES" sz="2400" b="1" dirty="0" err="1" smtClean="0">
                <a:latin typeface="Calibri" pitchFamily="34" charset="0"/>
                <a:cs typeface="Calibri" pitchFamily="34" charset="0"/>
              </a:rPr>
              <a:t>On</a:t>
            </a:r>
            <a:r>
              <a:rPr lang="es-ES" sz="2400" b="1" dirty="0" smtClean="0">
                <a:latin typeface="Calibri" pitchFamily="34" charset="0"/>
                <a:cs typeface="Calibri" pitchFamily="34" charset="0"/>
              </a:rPr>
              <a:t> line </a:t>
            </a:r>
            <a:r>
              <a:rPr lang="es-ES" sz="2400" b="1" dirty="0" err="1" smtClean="0">
                <a:latin typeface="Calibri" pitchFamily="34" charset="0"/>
                <a:cs typeface="Calibri" pitchFamily="34" charset="0"/>
              </a:rPr>
              <a:t>Transactional</a:t>
            </a:r>
            <a:r>
              <a:rPr lang="es-ES" sz="2400" b="1" dirty="0" smtClean="0">
                <a:latin typeface="Calibri" pitchFamily="34" charset="0"/>
                <a:cs typeface="Calibri" pitchFamily="34" charset="0"/>
              </a:rPr>
              <a:t> </a:t>
            </a:r>
            <a:r>
              <a:rPr lang="es-ES" sz="2400" b="1" dirty="0" err="1" smtClean="0">
                <a:latin typeface="Calibri" pitchFamily="34" charset="0"/>
                <a:cs typeface="Calibri" pitchFamily="34" charset="0"/>
              </a:rPr>
              <a:t>Processing</a:t>
            </a:r>
            <a:r>
              <a:rPr lang="es-ES" sz="2400" b="1" dirty="0" smtClean="0">
                <a:latin typeface="Calibri" pitchFamily="34" charset="0"/>
                <a:cs typeface="Calibri" pitchFamily="34" charset="0"/>
              </a:rPr>
              <a:t>): Procesamiento </a:t>
            </a:r>
            <a:r>
              <a:rPr lang="es-ES" sz="2400" b="1" dirty="0" err="1" smtClean="0">
                <a:latin typeface="Calibri" pitchFamily="34" charset="0"/>
                <a:cs typeface="Calibri" pitchFamily="34" charset="0"/>
              </a:rPr>
              <a:t>transccional</a:t>
            </a:r>
            <a:r>
              <a:rPr lang="es-ES" sz="2400" b="1" dirty="0" smtClean="0">
                <a:latin typeface="Calibri" pitchFamily="34" charset="0"/>
                <a:cs typeface="Calibri" pitchFamily="34" charset="0"/>
              </a:rPr>
              <a:t> en línea.</a:t>
            </a:r>
          </a:p>
          <a:p>
            <a:pPr marL="342900" indent="-342900">
              <a:spcBef>
                <a:spcPts val="0"/>
              </a:spcBef>
              <a:buFontTx/>
              <a:buChar char="•"/>
            </a:pPr>
            <a:r>
              <a:rPr lang="es-ES" sz="2400" b="1" dirty="0" smtClean="0">
                <a:latin typeface="Calibri" pitchFamily="34" charset="0"/>
                <a:cs typeface="Calibri" pitchFamily="34" charset="0"/>
              </a:rPr>
              <a:t>TARGET</a:t>
            </a:r>
            <a:r>
              <a:rPr lang="es-ES" sz="2400" b="1" dirty="0">
                <a:latin typeface="Calibri" pitchFamily="34" charset="0"/>
                <a:cs typeface="Calibri" pitchFamily="34" charset="0"/>
              </a:rPr>
              <a:t>: Objetivo</a:t>
            </a:r>
          </a:p>
          <a:p>
            <a:pPr marL="342900" indent="-342900">
              <a:spcBef>
                <a:spcPts val="0"/>
              </a:spcBef>
              <a:buFontTx/>
              <a:buChar char="•"/>
            </a:pPr>
            <a:r>
              <a:rPr lang="es-ES" sz="2400" b="1" dirty="0">
                <a:latin typeface="Calibri" pitchFamily="34" charset="0"/>
                <a:cs typeface="Calibri" pitchFamily="34" charset="0"/>
              </a:rPr>
              <a:t>PATTERNS: Modelos, pautas.</a:t>
            </a:r>
          </a:p>
          <a:p>
            <a:pPr marL="342900" indent="-342900">
              <a:spcBef>
                <a:spcPts val="0"/>
              </a:spcBef>
              <a:buFontTx/>
              <a:buChar char="•"/>
            </a:pPr>
            <a:r>
              <a:rPr lang="es-ES" sz="2400" b="1" dirty="0">
                <a:latin typeface="Calibri" pitchFamily="34" charset="0"/>
                <a:cs typeface="Calibri" pitchFamily="34" charset="0"/>
              </a:rPr>
              <a:t>KDD (KNOWLEDGE DATA DISCOVERY): Descubrimiento de Conocimiento. </a:t>
            </a:r>
          </a:p>
          <a:p>
            <a:pPr marL="342900" indent="-342900">
              <a:spcBef>
                <a:spcPts val="0"/>
              </a:spcBef>
              <a:buFontTx/>
              <a:buChar char="•"/>
            </a:pPr>
            <a:r>
              <a:rPr lang="es-ES" sz="2400" b="1" dirty="0">
                <a:latin typeface="Calibri" pitchFamily="34" charset="0"/>
                <a:cs typeface="Calibri" pitchFamily="34" charset="0"/>
              </a:rPr>
              <a:t>CLUSTER: Agrupamiento.</a:t>
            </a:r>
          </a:p>
          <a:p>
            <a:pPr marL="342900" indent="-342900">
              <a:spcBef>
                <a:spcPts val="0"/>
              </a:spcBef>
              <a:buFontTx/>
              <a:buChar char="•"/>
            </a:pPr>
            <a:r>
              <a:rPr lang="es-ES" sz="2400" b="1" dirty="0" smtClean="0">
                <a:latin typeface="Calibri" pitchFamily="34" charset="0"/>
                <a:cs typeface="Calibri" pitchFamily="34" charset="0"/>
              </a:rPr>
              <a:t>CRM</a:t>
            </a:r>
            <a:r>
              <a:rPr lang="es-ES" sz="2400" b="1" dirty="0">
                <a:latin typeface="Calibri" pitchFamily="34" charset="0"/>
                <a:cs typeface="Calibri" pitchFamily="34" charset="0"/>
              </a:rPr>
              <a:t>: (</a:t>
            </a:r>
            <a:r>
              <a:rPr lang="es-ES" sz="2400" b="1" dirty="0" err="1">
                <a:latin typeface="Calibri" pitchFamily="34" charset="0"/>
                <a:cs typeface="Calibri" pitchFamily="34" charset="0"/>
              </a:rPr>
              <a:t>Customer</a:t>
            </a:r>
            <a:r>
              <a:rPr lang="es-ES" sz="2400" b="1" dirty="0">
                <a:latin typeface="Calibri" pitchFamily="34" charset="0"/>
                <a:cs typeface="Calibri" pitchFamily="34" charset="0"/>
              </a:rPr>
              <a:t> </a:t>
            </a:r>
            <a:r>
              <a:rPr lang="es-ES" sz="2400" b="1" dirty="0" err="1">
                <a:latin typeface="Calibri" pitchFamily="34" charset="0"/>
                <a:cs typeface="Calibri" pitchFamily="34" charset="0"/>
              </a:rPr>
              <a:t>Relationship</a:t>
            </a:r>
            <a:r>
              <a:rPr lang="es-ES" sz="2400" b="1" dirty="0">
                <a:latin typeface="Calibri" pitchFamily="34" charset="0"/>
                <a:cs typeface="Calibri" pitchFamily="34" charset="0"/>
              </a:rPr>
              <a:t> Management): procesos implementados en las empresas para contactarse con sus clientes.</a:t>
            </a:r>
          </a:p>
        </p:txBody>
      </p:sp>
      <p:sp>
        <p:nvSpPr>
          <p:cNvPr id="5" name="4 CuadroTexto"/>
          <p:cNvSpPr txBox="1"/>
          <p:nvPr/>
        </p:nvSpPr>
        <p:spPr>
          <a:xfrm>
            <a:off x="704528" y="980728"/>
            <a:ext cx="8568952" cy="546625"/>
          </a:xfrm>
          <a:prstGeom prst="rect">
            <a:avLst/>
          </a:prstGeom>
          <a:noFill/>
        </p:spPr>
        <p:txBody>
          <a:bodyPr wrap="square" rtlCol="0">
            <a:spAutoFit/>
          </a:bodyPr>
          <a:lstStyle/>
          <a:p>
            <a:pPr eaLnBrk="1" hangingPunct="1">
              <a:lnSpc>
                <a:spcPct val="80000"/>
              </a:lnSpc>
              <a:buFontTx/>
              <a:buNone/>
            </a:pPr>
            <a:r>
              <a:rPr lang="es-ES_tradnl" sz="3600" b="1" dirty="0" smtClean="0">
                <a:latin typeface="Calibri" pitchFamily="34" charset="0"/>
                <a:cs typeface="Calibri" pitchFamily="34" charset="0"/>
              </a:rPr>
              <a:t>Glosario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62523" y="304801"/>
            <a:ext cx="8627527" cy="1216025"/>
          </a:xfrm>
        </p:spPr>
        <p:txBody>
          <a:bodyPr/>
          <a:lstStyle/>
          <a:p>
            <a:pPr eaLnBrk="1" hangingPunct="1"/>
            <a:r>
              <a:rPr lang="es-AR" sz="3600" b="1" dirty="0" smtClean="0">
                <a:latin typeface="Calibri" pitchFamily="34" charset="0"/>
                <a:cs typeface="Calibri" pitchFamily="34" charset="0"/>
              </a:rPr>
              <a:t>Expectativas</a:t>
            </a:r>
            <a:endParaRPr lang="es-ES" sz="3600" dirty="0" smtClean="0">
              <a:latin typeface="Calibri" pitchFamily="34" charset="0"/>
              <a:cs typeface="Calibri" pitchFamily="34" charset="0"/>
            </a:endParaRPr>
          </a:p>
        </p:txBody>
      </p:sp>
      <p:sp>
        <p:nvSpPr>
          <p:cNvPr id="7173" name="Rectangle 18"/>
          <p:cNvSpPr>
            <a:spLocks noGrp="1" noChangeArrowheads="1"/>
          </p:cNvSpPr>
          <p:nvPr>
            <p:ph idx="1"/>
          </p:nvPr>
        </p:nvSpPr>
        <p:spPr>
          <a:xfrm>
            <a:off x="662524" y="1700808"/>
            <a:ext cx="8580953" cy="3237809"/>
          </a:xfrm>
        </p:spPr>
        <p:txBody>
          <a:bodyPr wrap="square">
            <a:spAutoFit/>
          </a:bodyPr>
          <a:lstStyle/>
          <a:p>
            <a:pPr eaLnBrk="1" hangingPunct="1">
              <a:lnSpc>
                <a:spcPct val="90000"/>
              </a:lnSpc>
              <a:buClr>
                <a:schemeClr val="tx2"/>
              </a:buClr>
              <a:buSzPct val="90000"/>
              <a:buFont typeface="Wingdings" pitchFamily="2" charset="2"/>
              <a:buNone/>
            </a:pPr>
            <a:r>
              <a:rPr lang="es-ES" sz="2800" b="1" dirty="0" smtClean="0">
                <a:latin typeface="Calibri" pitchFamily="34" charset="0"/>
                <a:cs typeface="Calibri" pitchFamily="34" charset="0"/>
              </a:rPr>
              <a:t>Necesitamos:</a:t>
            </a:r>
          </a:p>
          <a:p>
            <a:pPr lvl="2" eaLnBrk="1" hangingPunct="1">
              <a:lnSpc>
                <a:spcPct val="90000"/>
              </a:lnSpc>
              <a:buClr>
                <a:schemeClr val="tx2"/>
              </a:buClr>
              <a:buSzPct val="90000"/>
              <a:buFont typeface="Wingdings" pitchFamily="2" charset="2"/>
              <a:buBlip>
                <a:blip r:embed="rId2"/>
              </a:buBlip>
            </a:pPr>
            <a:r>
              <a:rPr lang="es-AR" sz="2800" b="1" dirty="0" smtClean="0">
                <a:latin typeface="Calibri" pitchFamily="34" charset="0"/>
                <a:cs typeface="Calibri" pitchFamily="34" charset="0"/>
              </a:rPr>
              <a:t>la </a:t>
            </a:r>
            <a:r>
              <a:rPr lang="es-AR" sz="2800" b="1" dirty="0" smtClean="0">
                <a:solidFill>
                  <a:srgbClr val="CC0066"/>
                </a:solidFill>
                <a:latin typeface="Calibri" pitchFamily="34" charset="0"/>
                <a:cs typeface="Calibri" pitchFamily="34" charset="0"/>
              </a:rPr>
              <a:t>integración</a:t>
            </a:r>
            <a:r>
              <a:rPr lang="es-AR" sz="2800" b="1" dirty="0" smtClean="0">
                <a:latin typeface="Calibri" pitchFamily="34" charset="0"/>
                <a:cs typeface="Calibri" pitchFamily="34" charset="0"/>
              </a:rPr>
              <a:t> de herramientas avanzadas con los datos,</a:t>
            </a:r>
          </a:p>
          <a:p>
            <a:pPr lvl="2" eaLnBrk="1" hangingPunct="1">
              <a:lnSpc>
                <a:spcPct val="90000"/>
              </a:lnSpc>
              <a:buClr>
                <a:schemeClr val="tx2"/>
              </a:buClr>
              <a:buSzPct val="90000"/>
              <a:buFont typeface="Wingdings" pitchFamily="2" charset="2"/>
              <a:buBlip>
                <a:blip r:embed="rId2"/>
              </a:buBlip>
            </a:pPr>
            <a:r>
              <a:rPr lang="es-AR" sz="2800" b="1" dirty="0" smtClean="0">
                <a:latin typeface="Calibri" pitchFamily="34" charset="0"/>
                <a:cs typeface="Calibri" pitchFamily="34" charset="0"/>
              </a:rPr>
              <a:t>procesos de </a:t>
            </a:r>
            <a:r>
              <a:rPr lang="es-AR" sz="2800" b="1" dirty="0" smtClean="0">
                <a:solidFill>
                  <a:srgbClr val="CC0066"/>
                </a:solidFill>
                <a:latin typeface="Calibri" pitchFamily="34" charset="0"/>
                <a:cs typeface="Calibri" pitchFamily="34" charset="0"/>
              </a:rPr>
              <a:t>generación de conocimiento</a:t>
            </a:r>
            <a:r>
              <a:rPr lang="es-AR" sz="2800" b="1" dirty="0" smtClean="0">
                <a:latin typeface="Calibri" pitchFamily="34" charset="0"/>
                <a:cs typeface="Calibri" pitchFamily="34" charset="0"/>
              </a:rPr>
              <a:t> y</a:t>
            </a:r>
          </a:p>
          <a:p>
            <a:pPr lvl="2" eaLnBrk="1" hangingPunct="1">
              <a:lnSpc>
                <a:spcPct val="90000"/>
              </a:lnSpc>
              <a:buClr>
                <a:schemeClr val="tx2"/>
              </a:buClr>
              <a:buSzPct val="90000"/>
              <a:buFont typeface="Wingdings" pitchFamily="2" charset="2"/>
              <a:buBlip>
                <a:blip r:embed="rId2"/>
              </a:buBlip>
            </a:pPr>
            <a:r>
              <a:rPr lang="es-AR" sz="2800" b="1" dirty="0" smtClean="0">
                <a:latin typeface="Calibri" pitchFamily="34" charset="0"/>
                <a:cs typeface="Calibri" pitchFamily="34" charset="0"/>
              </a:rPr>
              <a:t>la </a:t>
            </a:r>
            <a:r>
              <a:rPr lang="es-AR" sz="2800" b="1" dirty="0" smtClean="0">
                <a:solidFill>
                  <a:srgbClr val="CC0066"/>
                </a:solidFill>
                <a:latin typeface="Calibri" pitchFamily="34" charset="0"/>
                <a:cs typeface="Calibri" pitchFamily="34" charset="0"/>
              </a:rPr>
              <a:t>segmentación</a:t>
            </a:r>
            <a:r>
              <a:rPr lang="es-AR" sz="2800" b="1" dirty="0" smtClean="0">
                <a:latin typeface="Calibri" pitchFamily="34" charset="0"/>
                <a:cs typeface="Calibri" pitchFamily="34" charset="0"/>
              </a:rPr>
              <a:t> de la información</a:t>
            </a:r>
          </a:p>
          <a:p>
            <a:pPr lvl="2" eaLnBrk="1" hangingPunct="1">
              <a:lnSpc>
                <a:spcPct val="90000"/>
              </a:lnSpc>
              <a:buClr>
                <a:schemeClr val="tx2"/>
              </a:buClr>
              <a:buSzPct val="90000"/>
              <a:buFont typeface="Wingdings" pitchFamily="2" charset="2"/>
              <a:buBlip>
                <a:blip r:embed="rId2"/>
              </a:buBlip>
            </a:pPr>
            <a:r>
              <a:rPr lang="es-AR" sz="2800" b="1" dirty="0" smtClean="0">
                <a:latin typeface="Calibri" pitchFamily="34" charset="0"/>
                <a:cs typeface="Calibri" pitchFamily="34" charset="0"/>
              </a:rPr>
              <a:t>para obtener </a:t>
            </a:r>
            <a:r>
              <a:rPr lang="es-AR" sz="2800" b="1" dirty="0" smtClean="0">
                <a:solidFill>
                  <a:srgbClr val="CC0066"/>
                </a:solidFill>
                <a:latin typeface="Calibri" pitchFamily="34" charset="0"/>
                <a:cs typeface="Calibri" pitchFamily="34" charset="0"/>
              </a:rPr>
              <a:t>tendencias</a:t>
            </a:r>
            <a:r>
              <a:rPr lang="es-AR" sz="2800" b="1" dirty="0" smtClean="0">
                <a:latin typeface="Calibri" pitchFamily="34" charset="0"/>
                <a:cs typeface="Calibri" pitchFamily="34" charset="0"/>
              </a:rPr>
              <a:t> e información </a:t>
            </a:r>
            <a:r>
              <a:rPr lang="es-AR" sz="2800" b="1" dirty="0" smtClean="0">
                <a:solidFill>
                  <a:srgbClr val="CC0066"/>
                </a:solidFill>
                <a:latin typeface="Calibri" pitchFamily="34" charset="0"/>
                <a:cs typeface="Calibri" pitchFamily="34" charset="0"/>
              </a:rPr>
              <a:t>oculta.</a:t>
            </a:r>
            <a:endParaRPr lang="es-MX" sz="2800" b="1" dirty="0" smtClean="0">
              <a:latin typeface="Calibri" pitchFamily="34" charset="0"/>
              <a:cs typeface="Calibri" pitchFamily="34" charset="0"/>
            </a:endParaRPr>
          </a:p>
          <a:p>
            <a:pPr eaLnBrk="1" hangingPunct="1">
              <a:lnSpc>
                <a:spcPct val="90000"/>
              </a:lnSpc>
              <a:buClr>
                <a:schemeClr val="tx2"/>
              </a:buClr>
              <a:buSzPct val="90000"/>
              <a:buFont typeface="Symbol" pitchFamily="18" charset="2"/>
              <a:buNone/>
            </a:pPr>
            <a:endParaRPr lang="es-MX" sz="2800" b="1" dirty="0" smtClean="0">
              <a:latin typeface="Calibri" pitchFamily="34" charset="0"/>
              <a:cs typeface="Calibri" pitchFamily="34" charset="0"/>
            </a:endParaRPr>
          </a:p>
        </p:txBody>
      </p:sp>
      <p:sp>
        <p:nvSpPr>
          <p:cNvPr id="7172" name="Slide Number Placeholder 4"/>
          <p:cNvSpPr>
            <a:spLocks noGrp="1"/>
          </p:cNvSpPr>
          <p:nvPr>
            <p:ph type="sldNum" sz="quarter" idx="12"/>
          </p:nvPr>
        </p:nvSpPr>
        <p:spPr>
          <a:noFill/>
        </p:spPr>
        <p:txBody>
          <a:bodyPr/>
          <a:lstStyle/>
          <a:p>
            <a:fld id="{472B5167-8A37-47B8-A8BE-64D6F33D4527}" type="slidenum">
              <a:rPr lang="es-ES" smtClean="0"/>
              <a:pPr/>
              <a:t>4</a:t>
            </a:fld>
            <a:endParaRPr lang="es-E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7" name="Rectangle 7"/>
          <p:cNvSpPr>
            <a:spLocks noGrp="1" noChangeArrowheads="1"/>
          </p:cNvSpPr>
          <p:nvPr>
            <p:ph type="title"/>
          </p:nvPr>
        </p:nvSpPr>
        <p:spPr>
          <a:xfrm>
            <a:off x="662523" y="304801"/>
            <a:ext cx="8627527" cy="1216025"/>
          </a:xfrm>
          <a:noFill/>
        </p:spPr>
        <p:txBody>
          <a:bodyPr/>
          <a:lstStyle/>
          <a:p>
            <a:pPr eaLnBrk="1" hangingPunct="1"/>
            <a:r>
              <a:rPr lang="es-ES" sz="3600" b="1" dirty="0" smtClean="0">
                <a:latin typeface="Calibri" pitchFamily="34" charset="0"/>
                <a:cs typeface="Calibri" pitchFamily="34" charset="0"/>
              </a:rPr>
              <a:t>¿La solución?</a:t>
            </a:r>
          </a:p>
        </p:txBody>
      </p:sp>
      <p:sp>
        <p:nvSpPr>
          <p:cNvPr id="8195" name="Slide Number Placeholder 3"/>
          <p:cNvSpPr>
            <a:spLocks noGrp="1"/>
          </p:cNvSpPr>
          <p:nvPr>
            <p:ph type="sldNum" sz="quarter" idx="12"/>
          </p:nvPr>
        </p:nvSpPr>
        <p:spPr>
          <a:noFill/>
        </p:spPr>
        <p:txBody>
          <a:bodyPr/>
          <a:lstStyle/>
          <a:p>
            <a:fld id="{38AB958E-73D7-4F23-8E0E-5715D75873AB}" type="slidenum">
              <a:rPr lang="es-ES" smtClean="0"/>
              <a:pPr/>
              <a:t>5</a:t>
            </a:fld>
            <a:endParaRPr lang="es-ES" smtClean="0"/>
          </a:p>
        </p:txBody>
      </p:sp>
      <p:pic>
        <p:nvPicPr>
          <p:cNvPr id="67589" name="Picture 5" descr="D:\Archivos de programa\Microsoft Office\MEDIA\CAGCAT10\j0195812.wmf"/>
          <p:cNvPicPr>
            <a:picLocks noChangeAspect="1" noChangeArrowheads="1"/>
          </p:cNvPicPr>
          <p:nvPr/>
        </p:nvPicPr>
        <p:blipFill>
          <a:blip r:embed="rId2" cstate="print"/>
          <a:srcRect/>
          <a:stretch>
            <a:fillRect/>
          </a:stretch>
        </p:blipFill>
        <p:spPr bwMode="auto">
          <a:xfrm>
            <a:off x="3962400" y="3013075"/>
            <a:ext cx="1773106" cy="1824038"/>
          </a:xfrm>
          <a:prstGeom prst="rect">
            <a:avLst/>
          </a:prstGeom>
          <a:noFill/>
          <a:ln w="9525">
            <a:noFill/>
            <a:miter lim="800000"/>
            <a:headEnd/>
            <a:tailEnd/>
          </a:ln>
        </p:spPr>
      </p:pic>
      <p:sp>
        <p:nvSpPr>
          <p:cNvPr id="67592" name="Text Box 8"/>
          <p:cNvSpPr txBox="1">
            <a:spLocks noChangeArrowheads="1"/>
          </p:cNvSpPr>
          <p:nvPr/>
        </p:nvSpPr>
        <p:spPr bwMode="auto">
          <a:xfrm>
            <a:off x="662524" y="5181601"/>
            <a:ext cx="8580953" cy="584775"/>
          </a:xfrm>
          <a:prstGeom prst="rect">
            <a:avLst/>
          </a:prstGeom>
          <a:noFill/>
          <a:ln w="9525" algn="ctr">
            <a:noFill/>
            <a:miter lim="800000"/>
            <a:headEnd/>
            <a:tailEnd/>
          </a:ln>
        </p:spPr>
        <p:txBody>
          <a:bodyPr wrap="square">
            <a:spAutoFit/>
          </a:bodyPr>
          <a:lstStyle/>
          <a:p>
            <a:pPr algn="ctr">
              <a:spcBef>
                <a:spcPct val="50000"/>
              </a:spcBef>
            </a:pPr>
            <a:r>
              <a:rPr lang="es-ES" sz="3200" b="1" dirty="0">
                <a:latin typeface="Calibri" pitchFamily="34" charset="0"/>
                <a:cs typeface="Calibri" pitchFamily="34" charset="0"/>
              </a:rPr>
              <a:t>Business </a:t>
            </a:r>
            <a:r>
              <a:rPr lang="es-ES" sz="3200" b="1" dirty="0" err="1">
                <a:latin typeface="Calibri" pitchFamily="34" charset="0"/>
                <a:cs typeface="Calibri" pitchFamily="34" charset="0"/>
              </a:rPr>
              <a:t>Intelligence</a:t>
            </a:r>
            <a:endParaRPr lang="es-ES" sz="3200" b="1" dirty="0">
              <a:latin typeface="Calibri" pitchFamily="34" charset="0"/>
              <a:cs typeface="Calibri" pitchFamily="34" charset="0"/>
            </a:endParaRPr>
          </a:p>
        </p:txBody>
      </p:sp>
      <p:sp>
        <p:nvSpPr>
          <p:cNvPr id="7" name="Text Box 8"/>
          <p:cNvSpPr txBox="1">
            <a:spLocks noChangeArrowheads="1"/>
          </p:cNvSpPr>
          <p:nvPr/>
        </p:nvSpPr>
        <p:spPr bwMode="auto">
          <a:xfrm>
            <a:off x="662524" y="1960566"/>
            <a:ext cx="8620022" cy="523220"/>
          </a:xfrm>
          <a:prstGeom prst="rect">
            <a:avLst/>
          </a:prstGeom>
          <a:noFill/>
          <a:ln w="9525" algn="ctr">
            <a:noFill/>
            <a:miter lim="800000"/>
            <a:headEnd/>
            <a:tailEnd/>
          </a:ln>
        </p:spPr>
        <p:txBody>
          <a:bodyPr wrap="square">
            <a:spAutoFit/>
          </a:bodyPr>
          <a:lstStyle/>
          <a:p>
            <a:pPr algn="just">
              <a:spcBef>
                <a:spcPct val="50000"/>
              </a:spcBef>
            </a:pPr>
            <a:r>
              <a:rPr lang="es-ES" sz="2800" b="1" dirty="0" smtClean="0">
                <a:latin typeface="Calibri" pitchFamily="34" charset="0"/>
                <a:cs typeface="Calibri" pitchFamily="34" charset="0"/>
              </a:rPr>
              <a:t>Todo esto se hace para </a:t>
            </a:r>
            <a:r>
              <a:rPr lang="es-ES" sz="2800" b="1" dirty="0">
                <a:latin typeface="Calibri" pitchFamily="34" charset="0"/>
                <a:cs typeface="Calibri" pitchFamily="34" charset="0"/>
              </a:rPr>
              <a:t>lograr lo que denominamos: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67589"/>
                                        </p:tgtEl>
                                        <p:attrNameLst>
                                          <p:attrName>style.visibility</p:attrName>
                                        </p:attrNameLst>
                                      </p:cBhvr>
                                      <p:to>
                                        <p:strVal val="visible"/>
                                      </p:to>
                                    </p:set>
                                    <p:anim from="(-#ppt_w/2)" to="(#ppt_x)" calcmode="lin" valueType="num">
                                      <p:cBhvr>
                                        <p:cTn id="11" dur="600" fill="hold">
                                          <p:stCondLst>
                                            <p:cond delay="0"/>
                                          </p:stCondLst>
                                        </p:cTn>
                                        <p:tgtEl>
                                          <p:spTgt spid="67589"/>
                                        </p:tgtEl>
                                        <p:attrNameLst>
                                          <p:attrName>ppt_x</p:attrName>
                                        </p:attrNameLst>
                                      </p:cBhvr>
                                    </p:anim>
                                    <p:anim from="0" to="-1.0" calcmode="lin" valueType="num">
                                      <p:cBhvr>
                                        <p:cTn id="12" dur="200" decel="50000" autoRev="1" fill="hold">
                                          <p:stCondLst>
                                            <p:cond delay="600"/>
                                          </p:stCondLst>
                                        </p:cTn>
                                        <p:tgtEl>
                                          <p:spTgt spid="67589"/>
                                        </p:tgtEl>
                                        <p:attrNameLst>
                                          <p:attrName>xshear</p:attrName>
                                        </p:attrNameLst>
                                      </p:cBhvr>
                                    </p:anim>
                                    <p:animScale>
                                      <p:cBhvr>
                                        <p:cTn id="13" dur="200" decel="100000" autoRev="1" fill="hold">
                                          <p:stCondLst>
                                            <p:cond delay="600"/>
                                          </p:stCondLst>
                                        </p:cTn>
                                        <p:tgtEl>
                                          <p:spTgt spid="67589"/>
                                        </p:tgtEl>
                                      </p:cBhvr>
                                      <p:from x="100000" y="100000"/>
                                      <p:to x="80000" y="100000"/>
                                    </p:animScale>
                                    <p:anim by="(#ppt_h/3+#ppt_w*0.1)" calcmode="lin" valueType="num">
                                      <p:cBhvr additive="sum">
                                        <p:cTn id="14" dur="200" decel="100000" autoRev="1" fill="hold">
                                          <p:stCondLst>
                                            <p:cond delay="600"/>
                                          </p:stCondLst>
                                        </p:cTn>
                                        <p:tgtEl>
                                          <p:spTgt spid="67589"/>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5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2"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2 Marcador de contenido"/>
          <p:cNvSpPr>
            <a:spLocks noGrp="1"/>
          </p:cNvSpPr>
          <p:nvPr>
            <p:ph idx="1"/>
          </p:nvPr>
        </p:nvSpPr>
        <p:spPr>
          <a:xfrm>
            <a:off x="662524" y="1700809"/>
            <a:ext cx="8580953" cy="4425354"/>
          </a:xfrm>
        </p:spPr>
        <p:txBody>
          <a:bodyPr>
            <a:normAutofit/>
          </a:bodyPr>
          <a:lstStyle/>
          <a:p>
            <a:pPr marL="0" indent="0" algn="just">
              <a:buFontTx/>
              <a:buNone/>
            </a:pPr>
            <a:r>
              <a:rPr lang="es-ES_tradnl" sz="2400" b="1" dirty="0" smtClean="0">
                <a:latin typeface="Calibri" pitchFamily="34" charset="0"/>
                <a:cs typeface="Calibri" pitchFamily="34" charset="0"/>
              </a:rPr>
              <a:t>Es un conjunto sofisticado de Herramientas y Tecnológicas; que brindan soporte a todas las fases del proceso de toma de decisiones de los ejecutivos; con el objeto de mejorar las ventajas competitivas de la organización, a través de mejores decisiones y que son utilizadas por los llamados  Trabajadores del Conocimiento. </a:t>
            </a:r>
            <a:endParaRPr lang="es-MX" sz="2400" b="1" dirty="0" smtClean="0">
              <a:latin typeface="Calibri" pitchFamily="34" charset="0"/>
              <a:cs typeface="Calibri" pitchFamily="34" charset="0"/>
            </a:endParaRPr>
          </a:p>
          <a:p>
            <a:pPr algn="r">
              <a:buFontTx/>
              <a:buNone/>
            </a:pPr>
            <a:r>
              <a:rPr lang="en-US" sz="2400" b="1" dirty="0" smtClean="0">
                <a:latin typeface="Calibri" pitchFamily="34" charset="0"/>
                <a:cs typeface="Calibri" pitchFamily="34" charset="0"/>
              </a:rPr>
              <a:t>Howard </a:t>
            </a:r>
            <a:r>
              <a:rPr lang="en-US" sz="2400" b="1" dirty="0" err="1" smtClean="0">
                <a:latin typeface="Calibri" pitchFamily="34" charset="0"/>
                <a:cs typeface="Calibri" pitchFamily="34" charset="0"/>
              </a:rPr>
              <a:t>Dresner</a:t>
            </a:r>
            <a:r>
              <a:rPr lang="en-US" sz="2400" b="1" dirty="0" smtClean="0">
                <a:latin typeface="Calibri" pitchFamily="34" charset="0"/>
                <a:cs typeface="Calibri" pitchFamily="34" charset="0"/>
              </a:rPr>
              <a:t> (“The Gartner Group”) </a:t>
            </a:r>
          </a:p>
          <a:p>
            <a:pPr>
              <a:buNone/>
            </a:pPr>
            <a:endParaRPr lang="es-MX" sz="2400" b="1" dirty="0" smtClean="0">
              <a:latin typeface="Calibri" pitchFamily="34" charset="0"/>
              <a:cs typeface="Calibri" pitchFamily="34" charset="0"/>
            </a:endParaRPr>
          </a:p>
          <a:p>
            <a:pPr marL="0" indent="0" algn="just">
              <a:buFontTx/>
              <a:buNone/>
            </a:pPr>
            <a:r>
              <a:rPr lang="es-ES_tradnl" sz="2400" b="1" dirty="0" smtClean="0">
                <a:latin typeface="Calibri" pitchFamily="34" charset="0"/>
                <a:cs typeface="Calibri" pitchFamily="34" charset="0"/>
              </a:rPr>
              <a:t>Aplicaciones de computación que interpretan datos históricos, analizan tendencias y  miden performance y que están orientadas a servir de soporte a los procesos de toma de decisiones</a:t>
            </a:r>
            <a:r>
              <a:rPr lang="es-ES" sz="2400" b="1" dirty="0" smtClean="0">
                <a:latin typeface="Calibri" pitchFamily="34" charset="0"/>
                <a:cs typeface="Calibri" pitchFamily="34" charset="0"/>
              </a:rPr>
              <a:t>.</a:t>
            </a:r>
            <a:endParaRPr lang="es-MX" sz="2400" b="1" dirty="0" smtClean="0">
              <a:latin typeface="Calibri" pitchFamily="34" charset="0"/>
              <a:cs typeface="Calibri" pitchFamily="34" charset="0"/>
            </a:endParaRPr>
          </a:p>
        </p:txBody>
      </p:sp>
      <p:sp>
        <p:nvSpPr>
          <p:cNvPr id="6" name="5 CuadroTexto"/>
          <p:cNvSpPr txBox="1"/>
          <p:nvPr/>
        </p:nvSpPr>
        <p:spPr>
          <a:xfrm>
            <a:off x="662524" y="332657"/>
            <a:ext cx="8580953" cy="1200329"/>
          </a:xfrm>
          <a:prstGeom prst="rect">
            <a:avLst/>
          </a:prstGeom>
          <a:noFill/>
        </p:spPr>
        <p:txBody>
          <a:bodyPr wrap="square" rtlCol="0">
            <a:spAutoFit/>
          </a:bodyPr>
          <a:lstStyle/>
          <a:p>
            <a:r>
              <a:rPr lang="es-ES_tradnl" sz="3600" b="1" dirty="0" smtClean="0">
                <a:latin typeface="Calibri" pitchFamily="34" charset="0"/>
                <a:cs typeface="Calibri" pitchFamily="34" charset="0"/>
              </a:rPr>
              <a:t>Inteligencia de los Negocios o</a:t>
            </a:r>
          </a:p>
          <a:p>
            <a:r>
              <a:rPr lang="es-ES_tradnl" sz="3600" b="1" dirty="0" smtClean="0">
                <a:latin typeface="Calibri" pitchFamily="34" charset="0"/>
                <a:cs typeface="Calibri" pitchFamily="34" charset="0"/>
              </a:rPr>
              <a:t>Business </a:t>
            </a:r>
            <a:r>
              <a:rPr lang="es-ES_tradnl" sz="3600" b="1" dirty="0" err="1" smtClean="0">
                <a:latin typeface="Calibri" pitchFamily="34" charset="0"/>
                <a:cs typeface="Calibri" pitchFamily="34" charset="0"/>
              </a:rPr>
              <a:t>Intelligence</a:t>
            </a:r>
            <a:endParaRPr lang="es-AR" sz="36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704527" y="1700808"/>
            <a:ext cx="8577585" cy="4318992"/>
          </a:xfrm>
        </p:spPr>
        <p:txBody>
          <a:bodyPr/>
          <a:lstStyle/>
          <a:p>
            <a:pPr marL="0" indent="0" eaLnBrk="1" hangingPunct="1">
              <a:spcBef>
                <a:spcPts val="0"/>
              </a:spcBef>
              <a:buFont typeface="Wingdings" pitchFamily="2" charset="2"/>
              <a:buNone/>
            </a:pPr>
            <a:r>
              <a:rPr lang="es-ES" sz="2800" b="1" dirty="0" smtClean="0">
                <a:latin typeface="Calibri" pitchFamily="34" charset="0"/>
                <a:cs typeface="Calibri" pitchFamily="34" charset="0"/>
              </a:rPr>
              <a:t>Requerimientos, capacidades y herramientas especiales para…</a:t>
            </a:r>
          </a:p>
          <a:p>
            <a:pPr marL="350838" indent="-350838" eaLnBrk="1" hangingPunct="1">
              <a:spcBef>
                <a:spcPts val="0"/>
              </a:spcBef>
              <a:buFont typeface="Wingdings" pitchFamily="2" charset="2"/>
              <a:buChar char="ü"/>
            </a:pPr>
            <a:r>
              <a:rPr lang="es-ES" sz="2800" b="1" dirty="0" smtClean="0">
                <a:latin typeface="Calibri" pitchFamily="34" charset="0"/>
                <a:cs typeface="Calibri" pitchFamily="34" charset="0"/>
              </a:rPr>
              <a:t>…analizar extensas cantidades de datos.</a:t>
            </a:r>
          </a:p>
          <a:p>
            <a:pPr marL="350838" indent="-350838" eaLnBrk="1" hangingPunct="1">
              <a:spcBef>
                <a:spcPts val="0"/>
              </a:spcBef>
              <a:buFont typeface="Wingdings" pitchFamily="2" charset="2"/>
              <a:buChar char="ü"/>
            </a:pPr>
            <a:r>
              <a:rPr lang="es-ES" sz="2800" b="1" dirty="0" smtClean="0">
                <a:latin typeface="Calibri" pitchFamily="34" charset="0"/>
                <a:cs typeface="Calibri" pitchFamily="34" charset="0"/>
              </a:rPr>
              <a:t>…acceder a datos desde múltiples sistemas.</a:t>
            </a:r>
          </a:p>
          <a:p>
            <a:pPr marL="350838" indent="-350838" eaLnBrk="1" hangingPunct="1">
              <a:spcBef>
                <a:spcPts val="0"/>
              </a:spcBef>
              <a:buNone/>
            </a:pPr>
            <a:endParaRPr lang="es-ES" sz="2800" b="1" dirty="0" smtClean="0">
              <a:latin typeface="Calibri" pitchFamily="34" charset="0"/>
              <a:cs typeface="Calibri" pitchFamily="34" charset="0"/>
            </a:endParaRPr>
          </a:p>
          <a:p>
            <a:pPr marL="350838" indent="-350838">
              <a:spcBef>
                <a:spcPts val="0"/>
              </a:spcBef>
              <a:buNone/>
            </a:pPr>
            <a:r>
              <a:rPr lang="es-ES" sz="2800" b="1" dirty="0" smtClean="0">
                <a:latin typeface="Calibri" pitchFamily="34" charset="0"/>
                <a:cs typeface="Calibri" pitchFamily="34" charset="0"/>
              </a:rPr>
              <a:t>Objetivos que incluyan…</a:t>
            </a:r>
          </a:p>
          <a:p>
            <a:pPr marL="350838" indent="-350838">
              <a:spcBef>
                <a:spcPts val="0"/>
              </a:spcBef>
              <a:buFont typeface="Wingdings" pitchFamily="2" charset="2"/>
              <a:buChar char="ü"/>
            </a:pPr>
            <a:r>
              <a:rPr lang="es-ES" sz="2800" b="1" dirty="0" smtClean="0">
                <a:latin typeface="Calibri" pitchFamily="34" charset="0"/>
                <a:cs typeface="Calibri" pitchFamily="34" charset="0"/>
              </a:rPr>
              <a:t>…</a:t>
            </a:r>
            <a:r>
              <a:rPr lang="es-ES" sz="2800" b="1" dirty="0" smtClean="0">
                <a:latin typeface="Calibri" pitchFamily="34" charset="0"/>
                <a:cs typeface="Calibri" pitchFamily="34" charset="0"/>
                <a:hlinkClick r:id="rId2" action="ppaction://hlinksldjump"/>
              </a:rPr>
              <a:t>almacenamiento de datos</a:t>
            </a:r>
            <a:r>
              <a:rPr lang="es-ES" sz="2800" b="1" dirty="0" smtClean="0">
                <a:latin typeface="Calibri" pitchFamily="34" charset="0"/>
                <a:cs typeface="Calibri" pitchFamily="34" charset="0"/>
              </a:rPr>
              <a:t>.</a:t>
            </a:r>
          </a:p>
          <a:p>
            <a:pPr marL="350838" indent="-350838">
              <a:spcBef>
                <a:spcPts val="0"/>
              </a:spcBef>
              <a:buFont typeface="Wingdings" pitchFamily="2" charset="2"/>
              <a:buChar char="ü"/>
            </a:pPr>
            <a:r>
              <a:rPr lang="es-ES" sz="2800" b="1" dirty="0" smtClean="0">
                <a:latin typeface="Calibri" pitchFamily="34" charset="0"/>
                <a:cs typeface="Calibri" pitchFamily="34" charset="0"/>
              </a:rPr>
              <a:t>…</a:t>
            </a:r>
            <a:r>
              <a:rPr lang="es-ES" sz="2800" b="1" dirty="0" smtClean="0">
                <a:latin typeface="Calibri" pitchFamily="34" charset="0"/>
                <a:cs typeface="Calibri" pitchFamily="34" charset="0"/>
                <a:hlinkClick r:id="rId3" action="ppaction://hlinksldjump"/>
              </a:rPr>
              <a:t>minería de datos</a:t>
            </a:r>
            <a:r>
              <a:rPr lang="es-ES" sz="2800" b="1" dirty="0" smtClean="0">
                <a:latin typeface="Calibri" pitchFamily="34" charset="0"/>
                <a:cs typeface="Calibri" pitchFamily="34" charset="0"/>
              </a:rPr>
              <a:t>.</a:t>
            </a:r>
          </a:p>
          <a:p>
            <a:pPr marL="350838" indent="-350838">
              <a:spcBef>
                <a:spcPts val="0"/>
              </a:spcBef>
              <a:buFont typeface="Wingdings" pitchFamily="2" charset="2"/>
              <a:buChar char="ü"/>
            </a:pPr>
            <a:r>
              <a:rPr lang="es-ES" sz="2800" b="1" dirty="0" smtClean="0">
                <a:latin typeface="Calibri" pitchFamily="34" charset="0"/>
                <a:cs typeface="Calibri" pitchFamily="34" charset="0"/>
              </a:rPr>
              <a:t>…</a:t>
            </a:r>
            <a:r>
              <a:rPr lang="es-ES" sz="2800" b="1" dirty="0" smtClean="0">
                <a:latin typeface="Calibri" pitchFamily="34" charset="0"/>
                <a:cs typeface="Calibri" pitchFamily="34" charset="0"/>
                <a:hlinkClick r:id="rId4" action="ppaction://hlinksldjump"/>
              </a:rPr>
              <a:t>análisis predictivo</a:t>
            </a:r>
            <a:r>
              <a:rPr lang="es-ES" sz="2800" b="1" dirty="0" smtClean="0">
                <a:latin typeface="Calibri" pitchFamily="34" charset="0"/>
                <a:cs typeface="Calibri" pitchFamily="34" charset="0"/>
              </a:rPr>
              <a:t>.</a:t>
            </a:r>
          </a:p>
        </p:txBody>
      </p:sp>
      <p:sp>
        <p:nvSpPr>
          <p:cNvPr id="11267" name="Slide Number Placeholder 4"/>
          <p:cNvSpPr>
            <a:spLocks noGrp="1"/>
          </p:cNvSpPr>
          <p:nvPr>
            <p:ph type="sldNum" sz="quarter" idx="12"/>
          </p:nvPr>
        </p:nvSpPr>
        <p:spPr>
          <a:noFill/>
        </p:spPr>
        <p:txBody>
          <a:bodyPr/>
          <a:lstStyle/>
          <a:p>
            <a:fld id="{191AF507-E203-49ED-99D7-C35B6B513AD3}" type="slidenum">
              <a:rPr lang="es-ES" smtClean="0"/>
              <a:pPr/>
              <a:t>7</a:t>
            </a:fld>
            <a:endParaRPr lang="es-ES" smtClean="0"/>
          </a:p>
        </p:txBody>
      </p:sp>
      <p:sp>
        <p:nvSpPr>
          <p:cNvPr id="7" name="6 Título"/>
          <p:cNvSpPr txBox="1">
            <a:spLocks noGrp="1"/>
          </p:cNvSpPr>
          <p:nvPr>
            <p:ph type="title"/>
          </p:nvPr>
        </p:nvSpPr>
        <p:spPr>
          <a:prstGeom prst="rect">
            <a:avLst/>
          </a:prstGeom>
          <a:noFill/>
        </p:spPr>
        <p:txBody>
          <a:bodyPr wrap="square" rtlCol="0">
            <a:spAutoFit/>
          </a:bodyPr>
          <a:lstStyle/>
          <a:p>
            <a:r>
              <a:rPr lang="es-ES_tradnl" sz="3600" b="1" dirty="0" smtClean="0">
                <a:latin typeface="Calibri" pitchFamily="34" charset="0"/>
                <a:cs typeface="Calibri" pitchFamily="34" charset="0"/>
              </a:rPr>
              <a:t>Inteligencia de los Negocios o</a:t>
            </a:r>
          </a:p>
          <a:p>
            <a:r>
              <a:rPr lang="es-ES_tradnl" sz="3600" b="1" dirty="0" smtClean="0">
                <a:latin typeface="Calibri" pitchFamily="34" charset="0"/>
                <a:cs typeface="Calibri" pitchFamily="34" charset="0"/>
              </a:rPr>
              <a:t>Business </a:t>
            </a:r>
            <a:r>
              <a:rPr lang="es-ES_tradnl" sz="3600" b="1" dirty="0" err="1" smtClean="0">
                <a:latin typeface="Calibri" pitchFamily="34" charset="0"/>
                <a:cs typeface="Calibri" pitchFamily="34" charset="0"/>
              </a:rPr>
              <a:t>Intelligence</a:t>
            </a:r>
            <a:endParaRPr lang="es-AR" sz="3600" b="1"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17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017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01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Slide Number Placeholder 3"/>
          <p:cNvSpPr>
            <a:spLocks noGrp="1"/>
          </p:cNvSpPr>
          <p:nvPr>
            <p:ph type="sldNum" sz="quarter" idx="12"/>
          </p:nvPr>
        </p:nvSpPr>
        <p:spPr>
          <a:noFill/>
        </p:spPr>
        <p:txBody>
          <a:bodyPr/>
          <a:lstStyle/>
          <a:p>
            <a:fld id="{69CE827A-3393-459D-928F-82493D3192DB}" type="slidenum">
              <a:rPr lang="es-ES" smtClean="0"/>
              <a:pPr/>
              <a:t>8</a:t>
            </a:fld>
            <a:endParaRPr lang="es-ES" smtClean="0"/>
          </a:p>
        </p:txBody>
      </p:sp>
      <p:grpSp>
        <p:nvGrpSpPr>
          <p:cNvPr id="15" name="14 Grupo"/>
          <p:cNvGrpSpPr/>
          <p:nvPr/>
        </p:nvGrpSpPr>
        <p:grpSpPr>
          <a:xfrm>
            <a:off x="2393950" y="1905000"/>
            <a:ext cx="5118100" cy="4119563"/>
            <a:chOff x="2393950" y="1905000"/>
            <a:chExt cx="5118100" cy="4119563"/>
          </a:xfrm>
        </p:grpSpPr>
        <p:sp>
          <p:nvSpPr>
            <p:cNvPr id="36867" name="AutoShape 3"/>
            <p:cNvSpPr>
              <a:spLocks noChangeArrowheads="1"/>
            </p:cNvSpPr>
            <p:nvPr/>
          </p:nvSpPr>
          <p:spPr bwMode="auto">
            <a:xfrm>
              <a:off x="3480858" y="5567363"/>
              <a:ext cx="3136900" cy="457200"/>
            </a:xfrm>
            <a:prstGeom prst="roundRect">
              <a:avLst>
                <a:gd name="adj" fmla="val 16667"/>
              </a:avLst>
            </a:prstGeom>
            <a:solidFill>
              <a:schemeClr val="folHlink"/>
            </a:solidFill>
            <a:ln w="12700" cap="sq">
              <a:solidFill>
                <a:schemeClr val="tx1"/>
              </a:solidFill>
              <a:round/>
              <a:headEnd type="none" w="sm" len="sm"/>
              <a:tailEnd type="none" w="sm" len="sm"/>
            </a:ln>
          </p:spPr>
          <p:txBody>
            <a:bodyPr wrap="none" anchor="ctr"/>
            <a:lstStyle/>
            <a:p>
              <a:pPr algn="ctr"/>
              <a:r>
                <a:rPr lang="es-MX" sz="2800" b="1">
                  <a:solidFill>
                    <a:schemeClr val="bg1"/>
                  </a:solidFill>
                  <a:latin typeface="Calibri" pitchFamily="34" charset="0"/>
                  <a:cs typeface="Calibri" pitchFamily="34" charset="0"/>
                </a:rPr>
                <a:t>Sistemas OLTP</a:t>
              </a:r>
              <a:endParaRPr lang="es-ES" sz="2800" b="1">
                <a:solidFill>
                  <a:schemeClr val="bg1"/>
                </a:solidFill>
                <a:latin typeface="Calibri" pitchFamily="34" charset="0"/>
                <a:cs typeface="Calibri" pitchFamily="34" charset="0"/>
              </a:endParaRPr>
            </a:p>
          </p:txBody>
        </p:sp>
        <p:sp>
          <p:nvSpPr>
            <p:cNvPr id="36868" name="AutoShape 4"/>
            <p:cNvSpPr>
              <a:spLocks noChangeArrowheads="1"/>
            </p:cNvSpPr>
            <p:nvPr/>
          </p:nvSpPr>
          <p:spPr bwMode="auto">
            <a:xfrm>
              <a:off x="3259006" y="4281488"/>
              <a:ext cx="3632200" cy="838200"/>
            </a:xfrm>
            <a:prstGeom prst="can">
              <a:avLst>
                <a:gd name="adj" fmla="val 25000"/>
              </a:avLst>
            </a:prstGeom>
            <a:gradFill rotWithShape="0">
              <a:gsLst>
                <a:gs pos="0">
                  <a:schemeClr val="accent1"/>
                </a:gs>
                <a:gs pos="100000">
                  <a:schemeClr val="tx2"/>
                </a:gs>
              </a:gsLst>
              <a:lin ang="5400000" scaled="1"/>
            </a:gradFill>
            <a:ln w="12700" cap="sq">
              <a:solidFill>
                <a:schemeClr val="tx1"/>
              </a:solidFill>
              <a:round/>
              <a:headEnd type="none" w="sm" len="sm"/>
              <a:tailEnd type="none" w="sm" len="sm"/>
            </a:ln>
          </p:spPr>
          <p:txBody>
            <a:bodyPr wrap="none" anchor="ctr"/>
            <a:lstStyle/>
            <a:p>
              <a:pPr algn="ctr"/>
              <a:r>
                <a:rPr lang="es-MX" sz="2800" b="1">
                  <a:solidFill>
                    <a:schemeClr val="bg1"/>
                  </a:solidFill>
                  <a:latin typeface="Calibri" pitchFamily="34" charset="0"/>
                  <a:cs typeface="Calibri" pitchFamily="34" charset="0"/>
                </a:rPr>
                <a:t>BD Corporativa</a:t>
              </a:r>
              <a:endParaRPr lang="es-ES" sz="2800" b="1">
                <a:solidFill>
                  <a:schemeClr val="bg1"/>
                </a:solidFill>
                <a:latin typeface="Calibri" pitchFamily="34" charset="0"/>
                <a:cs typeface="Calibri" pitchFamily="34" charset="0"/>
              </a:endParaRPr>
            </a:p>
          </p:txBody>
        </p:sp>
        <p:sp>
          <p:nvSpPr>
            <p:cNvPr id="36869" name="AutoShape 5"/>
            <p:cNvSpPr>
              <a:spLocks noChangeArrowheads="1"/>
            </p:cNvSpPr>
            <p:nvPr/>
          </p:nvSpPr>
          <p:spPr bwMode="auto">
            <a:xfrm>
              <a:off x="2753387" y="2913063"/>
              <a:ext cx="4457700" cy="838200"/>
            </a:xfrm>
            <a:prstGeom prst="can">
              <a:avLst>
                <a:gd name="adj" fmla="val 25000"/>
              </a:avLst>
            </a:prstGeom>
            <a:gradFill rotWithShape="0">
              <a:gsLst>
                <a:gs pos="0">
                  <a:schemeClr val="accent1"/>
                </a:gs>
                <a:gs pos="100000">
                  <a:schemeClr val="tx2"/>
                </a:gs>
              </a:gsLst>
              <a:lin ang="5400000" scaled="1"/>
            </a:gradFill>
            <a:ln w="12700" cap="sq">
              <a:solidFill>
                <a:schemeClr val="tx1"/>
              </a:solidFill>
              <a:round/>
              <a:headEnd type="none" w="sm" len="sm"/>
              <a:tailEnd type="none" w="sm" len="sm"/>
            </a:ln>
          </p:spPr>
          <p:txBody>
            <a:bodyPr wrap="none" anchor="ctr"/>
            <a:lstStyle/>
            <a:p>
              <a:pPr algn="ctr"/>
              <a:r>
                <a:rPr lang="es-MX" sz="2800" b="1">
                  <a:solidFill>
                    <a:schemeClr val="bg1"/>
                  </a:solidFill>
                  <a:latin typeface="Calibri" pitchFamily="34" charset="0"/>
                  <a:cs typeface="Calibri" pitchFamily="34" charset="0"/>
                </a:rPr>
                <a:t>Data Warehouse</a:t>
              </a:r>
              <a:endParaRPr lang="es-ES" sz="2800" b="1">
                <a:solidFill>
                  <a:schemeClr val="bg1"/>
                </a:solidFill>
                <a:latin typeface="Calibri" pitchFamily="34" charset="0"/>
                <a:cs typeface="Calibri" pitchFamily="34" charset="0"/>
              </a:endParaRPr>
            </a:p>
          </p:txBody>
        </p:sp>
        <p:sp>
          <p:nvSpPr>
            <p:cNvPr id="36870" name="AutoShape 6"/>
            <p:cNvSpPr>
              <a:spLocks noChangeArrowheads="1"/>
            </p:cNvSpPr>
            <p:nvPr/>
          </p:nvSpPr>
          <p:spPr bwMode="auto">
            <a:xfrm>
              <a:off x="2393950" y="1905000"/>
              <a:ext cx="5118100" cy="457200"/>
            </a:xfrm>
            <a:prstGeom prst="roundRect">
              <a:avLst>
                <a:gd name="adj" fmla="val 16667"/>
              </a:avLst>
            </a:prstGeom>
            <a:solidFill>
              <a:schemeClr val="folHlink"/>
            </a:solidFill>
            <a:ln w="12700" cap="sq">
              <a:solidFill>
                <a:schemeClr val="tx1"/>
              </a:solidFill>
              <a:round/>
              <a:headEnd type="none" w="sm" len="sm"/>
              <a:tailEnd type="none" w="sm" len="sm"/>
            </a:ln>
          </p:spPr>
          <p:txBody>
            <a:bodyPr wrap="none" anchor="ctr"/>
            <a:lstStyle/>
            <a:p>
              <a:pPr algn="ctr"/>
              <a:r>
                <a:rPr lang="es-MX" sz="2800" b="1" dirty="0">
                  <a:solidFill>
                    <a:schemeClr val="bg1"/>
                  </a:solidFill>
                  <a:latin typeface="Calibri" pitchFamily="34" charset="0"/>
                  <a:cs typeface="Calibri" pitchFamily="34" charset="0"/>
                </a:rPr>
                <a:t>Herramientas OLAP</a:t>
              </a:r>
              <a:endParaRPr lang="es-ES" sz="2800" b="1" dirty="0">
                <a:solidFill>
                  <a:schemeClr val="bg1"/>
                </a:solidFill>
                <a:latin typeface="Calibri" pitchFamily="34" charset="0"/>
                <a:cs typeface="Calibri" pitchFamily="34" charset="0"/>
              </a:endParaRPr>
            </a:p>
          </p:txBody>
        </p:sp>
        <p:sp>
          <p:nvSpPr>
            <p:cNvPr id="36871" name="AutoShape 7"/>
            <p:cNvSpPr>
              <a:spLocks noChangeArrowheads="1"/>
            </p:cNvSpPr>
            <p:nvPr/>
          </p:nvSpPr>
          <p:spPr bwMode="auto">
            <a:xfrm>
              <a:off x="4734587" y="2408241"/>
              <a:ext cx="495300" cy="428625"/>
            </a:xfrm>
            <a:prstGeom prst="upArrow">
              <a:avLst>
                <a:gd name="adj1" fmla="val 50000"/>
                <a:gd name="adj2" fmla="val 25000"/>
              </a:avLst>
            </a:prstGeom>
            <a:solidFill>
              <a:srgbClr val="FFFF99"/>
            </a:solidFill>
            <a:ln w="25400" cap="sq">
              <a:solidFill>
                <a:schemeClr val="tx1"/>
              </a:solidFill>
              <a:miter lim="800000"/>
              <a:headEnd type="none" w="sm" len="sm"/>
              <a:tailEnd type="none" w="sm" len="sm"/>
            </a:ln>
          </p:spPr>
          <p:txBody>
            <a:bodyPr wrap="none" anchor="ctr"/>
            <a:lstStyle/>
            <a:p>
              <a:endParaRPr lang="en-US" sz="2800" b="1">
                <a:solidFill>
                  <a:schemeClr val="bg1"/>
                </a:solidFill>
                <a:latin typeface="Calibri" pitchFamily="34" charset="0"/>
                <a:cs typeface="Calibri" pitchFamily="34" charset="0"/>
              </a:endParaRPr>
            </a:p>
          </p:txBody>
        </p:sp>
        <p:sp>
          <p:nvSpPr>
            <p:cNvPr id="36872" name="AutoShape 8"/>
            <p:cNvSpPr>
              <a:spLocks noChangeArrowheads="1"/>
            </p:cNvSpPr>
            <p:nvPr/>
          </p:nvSpPr>
          <p:spPr bwMode="auto">
            <a:xfrm>
              <a:off x="4827456" y="3803650"/>
              <a:ext cx="495300" cy="401638"/>
            </a:xfrm>
            <a:prstGeom prst="upArrow">
              <a:avLst>
                <a:gd name="adj1" fmla="val 50000"/>
                <a:gd name="adj2" fmla="val 25000"/>
              </a:avLst>
            </a:prstGeom>
            <a:solidFill>
              <a:srgbClr val="FFFF99"/>
            </a:solidFill>
            <a:ln w="25400" cap="sq">
              <a:solidFill>
                <a:schemeClr val="tx1"/>
              </a:solidFill>
              <a:miter lim="800000"/>
              <a:headEnd type="none" w="sm" len="sm"/>
              <a:tailEnd type="none" w="sm" len="sm"/>
            </a:ln>
          </p:spPr>
          <p:txBody>
            <a:bodyPr wrap="none" anchor="ctr"/>
            <a:lstStyle/>
            <a:p>
              <a:endParaRPr lang="en-US" sz="2800" b="1">
                <a:solidFill>
                  <a:schemeClr val="bg1"/>
                </a:solidFill>
                <a:latin typeface="Calibri" pitchFamily="34" charset="0"/>
                <a:cs typeface="Calibri" pitchFamily="34" charset="0"/>
              </a:endParaRPr>
            </a:p>
          </p:txBody>
        </p:sp>
        <p:sp>
          <p:nvSpPr>
            <p:cNvPr id="36873" name="AutoShape 9"/>
            <p:cNvSpPr>
              <a:spLocks noChangeArrowheads="1"/>
            </p:cNvSpPr>
            <p:nvPr/>
          </p:nvSpPr>
          <p:spPr bwMode="auto">
            <a:xfrm>
              <a:off x="4801658" y="5145091"/>
              <a:ext cx="495300" cy="346075"/>
            </a:xfrm>
            <a:prstGeom prst="upArrow">
              <a:avLst>
                <a:gd name="adj1" fmla="val 50000"/>
                <a:gd name="adj2" fmla="val 25000"/>
              </a:avLst>
            </a:prstGeom>
            <a:solidFill>
              <a:srgbClr val="FFFF99"/>
            </a:solidFill>
            <a:ln w="25400" cap="sq">
              <a:solidFill>
                <a:schemeClr val="tx1"/>
              </a:solidFill>
              <a:miter lim="800000"/>
              <a:headEnd type="none" w="sm" len="sm"/>
              <a:tailEnd type="none" w="sm" len="sm"/>
            </a:ln>
          </p:spPr>
          <p:txBody>
            <a:bodyPr wrap="none" anchor="ctr"/>
            <a:lstStyle/>
            <a:p>
              <a:endParaRPr lang="en-US" sz="2800" b="1">
                <a:solidFill>
                  <a:schemeClr val="bg1"/>
                </a:solidFill>
                <a:latin typeface="Calibri" pitchFamily="34" charset="0"/>
                <a:cs typeface="Calibri" pitchFamily="34" charset="0"/>
              </a:endParaRPr>
            </a:p>
          </p:txBody>
        </p:sp>
      </p:grpSp>
      <p:sp>
        <p:nvSpPr>
          <p:cNvPr id="14" name="6 Título"/>
          <p:cNvSpPr txBox="1">
            <a:spLocks noGrp="1"/>
          </p:cNvSpPr>
          <p:nvPr>
            <p:ph type="title"/>
          </p:nvPr>
        </p:nvSpPr>
        <p:spPr>
          <a:xfrm>
            <a:off x="622300" y="304801"/>
            <a:ext cx="8667750" cy="1216025"/>
          </a:xfrm>
          <a:prstGeom prst="rect">
            <a:avLst/>
          </a:prstGeom>
          <a:noFill/>
        </p:spPr>
        <p:txBody>
          <a:bodyPr wrap="square" rtlCol="0">
            <a:spAutoFit/>
          </a:bodyPr>
          <a:lstStyle/>
          <a:p>
            <a:r>
              <a:rPr lang="es-ES_tradnl" sz="3600" b="1" dirty="0" smtClean="0">
                <a:latin typeface="Calibri" pitchFamily="34" charset="0"/>
                <a:cs typeface="Calibri" pitchFamily="34" charset="0"/>
              </a:rPr>
              <a:t>Inteligencia de los Negocios o</a:t>
            </a:r>
          </a:p>
          <a:p>
            <a:r>
              <a:rPr lang="es-ES_tradnl" sz="3600" b="1" dirty="0" smtClean="0">
                <a:latin typeface="Calibri" pitchFamily="34" charset="0"/>
                <a:cs typeface="Calibri" pitchFamily="34" charset="0"/>
              </a:rPr>
              <a:t>Business </a:t>
            </a:r>
            <a:r>
              <a:rPr lang="es-ES_tradnl" sz="3600" b="1" dirty="0" err="1" smtClean="0">
                <a:latin typeface="Calibri" pitchFamily="34" charset="0"/>
                <a:cs typeface="Calibri" pitchFamily="34" charset="0"/>
              </a:rPr>
              <a:t>Intelligence</a:t>
            </a:r>
            <a:endParaRPr lang="es-AR" sz="36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5"/>
          <p:cNvSpPr>
            <a:spLocks noGrp="1" noChangeArrowheads="1"/>
          </p:cNvSpPr>
          <p:nvPr>
            <p:ph type="title"/>
          </p:nvPr>
        </p:nvSpPr>
        <p:spPr/>
        <p:txBody>
          <a:bodyPr/>
          <a:lstStyle/>
          <a:p>
            <a:pPr eaLnBrk="1" hangingPunct="1"/>
            <a:r>
              <a:rPr lang="es-ES" sz="3600" b="1" dirty="0" smtClean="0">
                <a:latin typeface="Calibri" pitchFamily="34" charset="0"/>
                <a:cs typeface="Calibri" pitchFamily="34" charset="0"/>
              </a:rPr>
              <a:t>Almacén de Datos – Data </a:t>
            </a:r>
            <a:r>
              <a:rPr lang="es-ES" sz="3600" b="1" dirty="0" err="1" smtClean="0">
                <a:latin typeface="Calibri" pitchFamily="34" charset="0"/>
                <a:cs typeface="Calibri" pitchFamily="34" charset="0"/>
              </a:rPr>
              <a:t>Warehouse</a:t>
            </a:r>
            <a:endParaRPr lang="es-ES" sz="3600" b="1" dirty="0" smtClean="0">
              <a:latin typeface="Calibri" pitchFamily="34" charset="0"/>
              <a:cs typeface="Calibri" pitchFamily="34" charset="0"/>
            </a:endParaRPr>
          </a:p>
        </p:txBody>
      </p:sp>
      <p:sp>
        <p:nvSpPr>
          <p:cNvPr id="34822" name="Rectangle 6"/>
          <p:cNvSpPr>
            <a:spLocks noGrp="1" noChangeArrowheads="1"/>
          </p:cNvSpPr>
          <p:nvPr>
            <p:ph idx="1"/>
          </p:nvPr>
        </p:nvSpPr>
        <p:spPr>
          <a:xfrm>
            <a:off x="704527" y="1700808"/>
            <a:ext cx="8577585" cy="4318992"/>
          </a:xfrm>
        </p:spPr>
        <p:txBody>
          <a:bodyPr/>
          <a:lstStyle/>
          <a:p>
            <a:pPr marL="0" indent="0" eaLnBrk="1" hangingPunct="1">
              <a:lnSpc>
                <a:spcPct val="120000"/>
              </a:lnSpc>
              <a:buFont typeface="Wingdings" pitchFamily="2" charset="2"/>
              <a:buNone/>
            </a:pPr>
            <a:endParaRPr lang="es-ES" sz="2800" b="1" dirty="0" smtClean="0">
              <a:latin typeface="Calibri" pitchFamily="34" charset="0"/>
              <a:cs typeface="Calibri" pitchFamily="34" charset="0"/>
            </a:endParaRPr>
          </a:p>
          <a:p>
            <a:pPr marL="0" indent="0" eaLnBrk="1" hangingPunct="1">
              <a:lnSpc>
                <a:spcPct val="120000"/>
              </a:lnSpc>
              <a:buFont typeface="Wingdings" pitchFamily="2" charset="2"/>
              <a:buNone/>
            </a:pPr>
            <a:r>
              <a:rPr lang="es-ES" sz="2800" b="1" dirty="0" smtClean="0">
                <a:latin typeface="Calibri" pitchFamily="34" charset="0"/>
                <a:cs typeface="Calibri" pitchFamily="34" charset="0"/>
              </a:rPr>
              <a:t>“El Data </a:t>
            </a:r>
            <a:r>
              <a:rPr lang="es-ES" sz="2800" b="1" dirty="0" err="1" smtClean="0">
                <a:latin typeface="Calibri" pitchFamily="34" charset="0"/>
                <a:cs typeface="Calibri" pitchFamily="34" charset="0"/>
              </a:rPr>
              <a:t>Warehouse</a:t>
            </a:r>
            <a:r>
              <a:rPr lang="es-ES" sz="2800" b="1" dirty="0" smtClean="0">
                <a:latin typeface="Calibri" pitchFamily="34" charset="0"/>
                <a:cs typeface="Calibri" pitchFamily="34" charset="0"/>
              </a:rPr>
              <a:t> es una colección de datos orientados al tema, integrados, no volátiles e historiados, organizados para el apoyo de un proceso de ayuda a la decisión”.</a:t>
            </a:r>
          </a:p>
          <a:p>
            <a:pPr marL="0" indent="0" algn="r" eaLnBrk="1" hangingPunct="1">
              <a:lnSpc>
                <a:spcPct val="120000"/>
              </a:lnSpc>
              <a:buFont typeface="Wingdings" pitchFamily="2" charset="2"/>
              <a:buNone/>
            </a:pPr>
            <a:r>
              <a:rPr lang="es-ES" sz="2800" b="1" i="1" dirty="0" err="1" smtClean="0">
                <a:latin typeface="Calibri" pitchFamily="34" charset="0"/>
                <a:cs typeface="Calibri" pitchFamily="34" charset="0"/>
              </a:rPr>
              <a:t>Using</a:t>
            </a:r>
            <a:r>
              <a:rPr lang="es-ES" sz="2800" b="1" i="1" dirty="0" smtClean="0">
                <a:latin typeface="Calibri" pitchFamily="34" charset="0"/>
                <a:cs typeface="Calibri" pitchFamily="34" charset="0"/>
              </a:rPr>
              <a:t> </a:t>
            </a:r>
            <a:r>
              <a:rPr lang="es-ES" sz="2800" b="1" i="1" dirty="0" err="1" smtClean="0">
                <a:latin typeface="Calibri" pitchFamily="34" charset="0"/>
                <a:cs typeface="Calibri" pitchFamily="34" charset="0"/>
              </a:rPr>
              <a:t>the</a:t>
            </a:r>
            <a:r>
              <a:rPr lang="es-ES" sz="2800" b="1" i="1" dirty="0" smtClean="0">
                <a:latin typeface="Calibri" pitchFamily="34" charset="0"/>
                <a:cs typeface="Calibri" pitchFamily="34" charset="0"/>
              </a:rPr>
              <a:t> Data </a:t>
            </a:r>
            <a:r>
              <a:rPr lang="es-ES" sz="2800" b="1" i="1" dirty="0" err="1" smtClean="0">
                <a:latin typeface="Calibri" pitchFamily="34" charset="0"/>
                <a:cs typeface="Calibri" pitchFamily="34" charset="0"/>
              </a:rPr>
              <a:t>Warehouse</a:t>
            </a:r>
            <a:r>
              <a:rPr lang="es-ES" sz="2800" b="1" i="1" dirty="0" smtClean="0">
                <a:latin typeface="Calibri" pitchFamily="34" charset="0"/>
                <a:cs typeface="Calibri" pitchFamily="34" charset="0"/>
              </a:rPr>
              <a:t> of Bill </a:t>
            </a:r>
            <a:r>
              <a:rPr lang="es-ES" sz="2800" b="1" i="1" dirty="0" err="1" smtClean="0">
                <a:latin typeface="Calibri" pitchFamily="34" charset="0"/>
                <a:cs typeface="Calibri" pitchFamily="34" charset="0"/>
              </a:rPr>
              <a:t>Inmon</a:t>
            </a:r>
            <a:endParaRPr lang="es-ES" sz="2800" b="1" i="1" dirty="0" smtClean="0">
              <a:latin typeface="Calibri" pitchFamily="34" charset="0"/>
              <a:cs typeface="Calibri" pitchFamily="34" charset="0"/>
            </a:endParaRPr>
          </a:p>
        </p:txBody>
      </p:sp>
      <p:sp>
        <p:nvSpPr>
          <p:cNvPr id="13315" name="Slide Number Placeholder 4"/>
          <p:cNvSpPr>
            <a:spLocks noGrp="1"/>
          </p:cNvSpPr>
          <p:nvPr>
            <p:ph type="sldNum" sz="quarter" idx="12"/>
          </p:nvPr>
        </p:nvSpPr>
        <p:spPr>
          <a:noFill/>
        </p:spPr>
        <p:txBody>
          <a:bodyPr/>
          <a:lstStyle/>
          <a:p>
            <a:fld id="{A959313A-92A2-4D1C-93B4-B6ED3A94D9F4}" type="slidenum">
              <a:rPr lang="es-ES" smtClean="0"/>
              <a:pPr/>
              <a:t>9</a:t>
            </a:fld>
            <a:endParaRPr lang="es-E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build="p"/>
    </p:bldLst>
  </p:timing>
</p:sld>
</file>

<file path=ppt/theme/theme1.xml><?xml version="1.0" encoding="utf-8"?>
<a:theme xmlns:a="http://schemas.openxmlformats.org/drawingml/2006/main" name="Catedra SIG">
  <a:themeElements>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erfi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Per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er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er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er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er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er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er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er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Catedra SIG</Template>
  <TotalTime>802</TotalTime>
  <Words>2546</Words>
  <Application>Microsoft Office PowerPoint</Application>
  <PresentationFormat>A4 (210 x 297 mm)</PresentationFormat>
  <Paragraphs>208</Paragraphs>
  <Slides>33</Slides>
  <Notes>23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vt:lpstr>
      <vt:lpstr>Calibri</vt:lpstr>
      <vt:lpstr>Symbol</vt:lpstr>
      <vt:lpstr>Tahoma</vt:lpstr>
      <vt:lpstr>Times New Roman</vt:lpstr>
      <vt:lpstr>Wingdings</vt:lpstr>
      <vt:lpstr>Catedra SIG</vt:lpstr>
      <vt:lpstr>Presentación de PowerPoint</vt:lpstr>
      <vt:lpstr>Presentación de PowerPoint</vt:lpstr>
      <vt:lpstr>Escenario actual</vt:lpstr>
      <vt:lpstr>Expectativas</vt:lpstr>
      <vt:lpstr>¿La solución?</vt:lpstr>
      <vt:lpstr>Presentación de PowerPoint</vt:lpstr>
      <vt:lpstr>Inteligencia de los Negocios o Business Intelligence</vt:lpstr>
      <vt:lpstr>Inteligencia de los Negocios o Business Intelligence</vt:lpstr>
      <vt:lpstr>Almacén de Datos – Data Warehouse</vt:lpstr>
      <vt:lpstr>Mercado de Datos – Data Mart</vt:lpstr>
      <vt:lpstr>OLAP (On-Line Analytical Processing) Análisis multidimensional.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…Para tomar decisiones</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Martha Medina</dc:creator>
  <cp:lastModifiedBy>LOPEZ JORGE LUIS (AARSLA)</cp:lastModifiedBy>
  <cp:revision>70</cp:revision>
  <dcterms:created xsi:type="dcterms:W3CDTF">2008-07-21T22:55:59Z</dcterms:created>
  <dcterms:modified xsi:type="dcterms:W3CDTF">2021-03-24T23:45:19Z</dcterms:modified>
</cp:coreProperties>
</file>