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90" r:id="rId1"/>
  </p:sldMasterIdLst>
  <p:notesMasterIdLst>
    <p:notesMasterId r:id="rId56"/>
  </p:notesMasterIdLst>
  <p:handoutMasterIdLst>
    <p:handoutMasterId r:id="rId57"/>
  </p:handoutMasterIdLst>
  <p:sldIdLst>
    <p:sldId id="303" r:id="rId2"/>
    <p:sldId id="450" r:id="rId3"/>
    <p:sldId id="446" r:id="rId4"/>
    <p:sldId id="445" r:id="rId5"/>
    <p:sldId id="444" r:id="rId6"/>
    <p:sldId id="414" r:id="rId7"/>
    <p:sldId id="418" r:id="rId8"/>
    <p:sldId id="420" r:id="rId9"/>
    <p:sldId id="355" r:id="rId10"/>
    <p:sldId id="363" r:id="rId11"/>
    <p:sldId id="403" r:id="rId12"/>
    <p:sldId id="357" r:id="rId13"/>
    <p:sldId id="451" r:id="rId14"/>
    <p:sldId id="453" r:id="rId15"/>
    <p:sldId id="364" r:id="rId16"/>
    <p:sldId id="399" r:id="rId17"/>
    <p:sldId id="308" r:id="rId18"/>
    <p:sldId id="443" r:id="rId19"/>
    <p:sldId id="423" r:id="rId20"/>
    <p:sldId id="424" r:id="rId21"/>
    <p:sldId id="427" r:id="rId22"/>
    <p:sldId id="426" r:id="rId23"/>
    <p:sldId id="428" r:id="rId24"/>
    <p:sldId id="429" r:id="rId25"/>
    <p:sldId id="430" r:id="rId26"/>
    <p:sldId id="431" r:id="rId27"/>
    <p:sldId id="433" r:id="rId28"/>
    <p:sldId id="432" r:id="rId29"/>
    <p:sldId id="434" r:id="rId30"/>
    <p:sldId id="435" r:id="rId31"/>
    <p:sldId id="449" r:id="rId32"/>
    <p:sldId id="374" r:id="rId33"/>
    <p:sldId id="436" r:id="rId34"/>
    <p:sldId id="401" r:id="rId35"/>
    <p:sldId id="400" r:id="rId36"/>
    <p:sldId id="396" r:id="rId37"/>
    <p:sldId id="402" r:id="rId38"/>
    <p:sldId id="375" r:id="rId39"/>
    <p:sldId id="376" r:id="rId40"/>
    <p:sldId id="377" r:id="rId41"/>
    <p:sldId id="378" r:id="rId42"/>
    <p:sldId id="381" r:id="rId43"/>
    <p:sldId id="393" r:id="rId44"/>
    <p:sldId id="380" r:id="rId45"/>
    <p:sldId id="394" r:id="rId46"/>
    <p:sldId id="382" r:id="rId47"/>
    <p:sldId id="383" r:id="rId48"/>
    <p:sldId id="384" r:id="rId49"/>
    <p:sldId id="437" r:id="rId50"/>
    <p:sldId id="439" r:id="rId51"/>
    <p:sldId id="438" r:id="rId52"/>
    <p:sldId id="441" r:id="rId53"/>
    <p:sldId id="442" r:id="rId54"/>
    <p:sldId id="440" r:id="rId55"/>
  </p:sldIdLst>
  <p:sldSz cx="9906000" cy="6858000" type="A4"/>
  <p:notesSz cx="7315200" cy="96012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3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  <a:srgbClr val="99FFCC"/>
    <a:srgbClr val="000080"/>
    <a:srgbClr val="777777"/>
    <a:srgbClr val="CCECFF"/>
    <a:srgbClr val="97A8CF"/>
    <a:srgbClr val="FF0000"/>
    <a:srgbClr val="770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164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560"/>
    </p:cViewPr>
  </p:sorterViewPr>
  <p:notesViewPr>
    <p:cSldViewPr>
      <p:cViewPr varScale="1">
        <p:scale>
          <a:sx n="50" d="100"/>
          <a:sy n="50" d="100"/>
        </p:scale>
        <p:origin x="2640" y="24"/>
      </p:cViewPr>
      <p:guideLst>
        <p:guide orient="horz" pos="3024"/>
        <p:guide pos="23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3"/>
          </p:nvPr>
        </p:nvSpPr>
        <p:spPr>
          <a:xfrm>
            <a:off x="4144220" y="9119551"/>
            <a:ext cx="3169390" cy="481649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FF0267E-A163-490E-8393-9CABF50AAF2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082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61" y="0"/>
            <a:ext cx="3137585" cy="42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t" anchorCtr="0" compatLnSpc="1">
            <a:prstTxWarp prst="textNoShape">
              <a:avLst/>
            </a:prstTxWarp>
          </a:bodyPr>
          <a:lstStyle>
            <a:lvl1pPr algn="l" defTabSz="763143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1255" y="0"/>
            <a:ext cx="3135994" cy="42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t" anchorCtr="0" compatLnSpc="1">
            <a:prstTxWarp prst="textNoShape">
              <a:avLst/>
            </a:prstTxWarp>
          </a:bodyPr>
          <a:lstStyle>
            <a:lvl1pPr algn="r" defTabSz="763143">
              <a:defRPr sz="1000" i="1"/>
            </a:lvl1pPr>
          </a:lstStyle>
          <a:p>
            <a:pPr>
              <a:defRPr/>
            </a:pPr>
            <a:fld id="{11EE7B11-8249-4FBF-9817-5E8EC2F5DCE2}" type="datetime8">
              <a:rPr lang="es-ES_tradnl"/>
              <a:pPr>
                <a:defRPr/>
              </a:pPr>
              <a:t>24/03/2021 20:46</a:t>
            </a:fld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61" y="9067094"/>
            <a:ext cx="3137585" cy="53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b" anchorCtr="0" compatLnSpc="1">
            <a:prstTxWarp prst="textNoShape">
              <a:avLst/>
            </a:prstTxWarp>
          </a:bodyPr>
          <a:lstStyle>
            <a:lvl1pPr algn="l" defTabSz="763143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1255" y="9067094"/>
            <a:ext cx="3135994" cy="53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b" anchorCtr="0" compatLnSpc="1">
            <a:prstTxWarp prst="textNoShape">
              <a:avLst/>
            </a:prstTxWarp>
          </a:bodyPr>
          <a:lstStyle>
            <a:lvl1pPr algn="r" defTabSz="763143">
              <a:defRPr sz="1000" i="1"/>
            </a:lvl1pPr>
          </a:lstStyle>
          <a:p>
            <a:pPr>
              <a:defRPr/>
            </a:pPr>
            <a:fld id="{53D82CEC-EC5F-4782-8C48-41BED5E7B67E}" type="slidenum">
              <a:rPr lang="es-ES_tradnl" altLang="es-AR"/>
              <a:pPr>
                <a:defRPr/>
              </a:pPr>
              <a:t>‹Nº›</a:t>
            </a:fld>
            <a:endParaRPr lang="es-ES_tradnl" altLang="es-A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240" y="4560571"/>
            <a:ext cx="536554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3" tIns="46107" rIns="92213" bIns="461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notes styles</a:t>
            </a:r>
          </a:p>
          <a:p>
            <a:pPr lvl="0"/>
            <a:r>
              <a:rPr lang="es-ES_tradnl" noProof="0" smtClean="0"/>
              <a:t>Second Level</a:t>
            </a:r>
          </a:p>
          <a:p>
            <a:pPr lvl="0"/>
            <a:r>
              <a:rPr lang="es-ES_tradnl" noProof="0" smtClean="0"/>
              <a:t>Third Level</a:t>
            </a:r>
          </a:p>
          <a:p>
            <a:pPr lvl="0"/>
            <a:r>
              <a:rPr lang="es-ES_tradnl" noProof="0" smtClean="0"/>
              <a:t>Fourth Level</a:t>
            </a:r>
          </a:p>
          <a:p>
            <a:pPr lvl="0"/>
            <a:r>
              <a:rPr lang="es-ES_tradnl" noProof="0" smtClean="0"/>
              <a:t>Fifth Level</a:t>
            </a: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0450" y="722313"/>
            <a:ext cx="5192713" cy="3595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739526" y="9138627"/>
            <a:ext cx="500933" cy="30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213" tIns="46107" rIns="92213" bIns="46107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C9BCBAEB-6740-44C8-A255-EFD541499D83}" type="slidenum">
              <a:rPr lang="es-ES_tradnl" altLang="es-AR" sz="14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 algn="r">
                <a:defRPr/>
              </a:pPr>
              <a:t>‹Nº›</a:t>
            </a:fld>
            <a:endParaRPr lang="es-ES_tradnl" altLang="es-AR" sz="1400" i="1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5862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0DE9ECE-667B-41F3-B3DD-E433B7CB353C}" type="datetime8">
              <a:rPr lang="es-ES_tradnl" smtClean="0"/>
              <a:pPr/>
              <a:t>24/03/2021 20:46</a:t>
            </a:fld>
            <a:endParaRPr lang="es-ES_tradnl"/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2FED-8EF9-4E79-88EF-BF1B7DB48ADD}" type="slidenum">
              <a:rPr lang="es-ES_tradnl" smtClean="0"/>
              <a:pPr/>
              <a:t>2</a:t>
            </a:fld>
            <a:endParaRPr lang="es-ES_tradnl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799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97056A-FAC1-4151-A23E-3C8DB04B4EDD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73949C-C143-466B-920A-508BEFE02353}" type="slidenum">
              <a:rPr kumimoji="0" lang="es-ES_tradnl" altLang="es-AR" sz="1000"/>
              <a:pPr>
                <a:spcBef>
                  <a:spcPct val="0"/>
                </a:spcBef>
              </a:pPr>
              <a:t>19</a:t>
            </a:fld>
            <a:endParaRPr kumimoji="0" lang="es-ES_tradnl" altLang="es-AR" sz="100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67617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C12309-C95D-4749-A698-1B7FEAA6CD84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803FF3-F904-43F3-848D-C0C12DED9487}" type="slidenum">
              <a:rPr kumimoji="0" lang="es-ES_tradnl" altLang="es-AR" sz="1000"/>
              <a:pPr>
                <a:spcBef>
                  <a:spcPct val="0"/>
                </a:spcBef>
              </a:pPr>
              <a:t>20</a:t>
            </a:fld>
            <a:endParaRPr kumimoji="0" lang="es-ES_tradnl" altLang="es-AR" sz="100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4187086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871420-A882-4215-B22D-C8DB3E3FFAF2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723596-321F-40E1-AEDD-65EABC098A97}" type="slidenum">
              <a:rPr kumimoji="0" lang="es-ES_tradnl" altLang="es-AR" sz="1000"/>
              <a:pPr>
                <a:spcBef>
                  <a:spcPct val="0"/>
                </a:spcBef>
              </a:pPr>
              <a:t>21</a:t>
            </a:fld>
            <a:endParaRPr kumimoji="0" lang="es-ES_tradnl" altLang="es-AR" sz="100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408793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C33E76-D756-4F55-AE6C-5C0CB47C55E7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440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DBAE24-DEF0-4D0A-8FFA-988A2E480B09}" type="slidenum">
              <a:rPr kumimoji="0" lang="es-ES_tradnl" altLang="es-AR" sz="1000"/>
              <a:pPr>
                <a:spcBef>
                  <a:spcPct val="0"/>
                </a:spcBef>
              </a:pPr>
              <a:t>22</a:t>
            </a:fld>
            <a:endParaRPr kumimoji="0" lang="es-ES_tradnl" altLang="es-AR" sz="1000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101125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0D2DC1-003D-4E5E-98DC-9081AD32EA82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22746B-75EA-481A-954F-2967D316CFE7}" type="slidenum">
              <a:rPr kumimoji="0" lang="es-ES_tradnl" altLang="es-AR" sz="1000"/>
              <a:pPr>
                <a:spcBef>
                  <a:spcPct val="0"/>
                </a:spcBef>
              </a:pPr>
              <a:t>23</a:t>
            </a:fld>
            <a:endParaRPr kumimoji="0" lang="es-ES_tradnl" altLang="es-AR" sz="100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540707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48DF563-9AC9-4D2A-8467-A153CB234FE0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3F6589-9E9C-4FFB-AD96-F68C2D6CC7D4}" type="slidenum">
              <a:rPr kumimoji="0" lang="es-ES_tradnl" altLang="es-AR" sz="1000"/>
              <a:pPr>
                <a:spcBef>
                  <a:spcPct val="0"/>
                </a:spcBef>
              </a:pPr>
              <a:t>24</a:t>
            </a:fld>
            <a:endParaRPr kumimoji="0" lang="es-ES_tradnl" altLang="es-AR" sz="1000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442467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7AE071-04B6-4257-B205-E12A86F4D33E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83B84D-01D7-414B-8FD6-BA35625B3ADC}" type="slidenum">
              <a:rPr kumimoji="0" lang="es-ES_tradnl" altLang="es-AR" sz="1000"/>
              <a:pPr>
                <a:spcBef>
                  <a:spcPct val="0"/>
                </a:spcBef>
              </a:pPr>
              <a:t>25</a:t>
            </a:fld>
            <a:endParaRPr kumimoji="0" lang="es-ES_tradnl" altLang="es-AR" sz="1000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688448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F0EA72-49D3-463B-87C6-FB103FF373CA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CBC817-454E-456C-9ED0-2B2E4843AEC9}" type="slidenum">
              <a:rPr kumimoji="0" lang="es-ES_tradnl" altLang="es-AR" sz="1000"/>
              <a:pPr>
                <a:spcBef>
                  <a:spcPct val="0"/>
                </a:spcBef>
              </a:pPr>
              <a:t>26</a:t>
            </a:fld>
            <a:endParaRPr kumimoji="0" lang="es-ES_tradnl" altLang="es-AR" sz="1000"/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784554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8E8235-B4F5-49EB-9ADB-69AE3C24140D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5427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DC852F-41B5-4244-87C6-A2951AE90003}" type="slidenum">
              <a:rPr kumimoji="0" lang="es-ES_tradnl" altLang="es-AR" sz="1000"/>
              <a:pPr>
                <a:spcBef>
                  <a:spcPct val="0"/>
                </a:spcBef>
              </a:pPr>
              <a:t>27</a:t>
            </a:fld>
            <a:endParaRPr kumimoji="0" lang="es-ES_tradnl" altLang="es-AR" sz="1000"/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549656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B8879D-842F-4F61-A0BD-75B6BEDA8474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9D804C-9BBB-4B36-84A4-6442B0EB196D}" type="slidenum">
              <a:rPr kumimoji="0" lang="es-ES_tradnl" altLang="es-AR" sz="1000"/>
              <a:pPr>
                <a:spcBef>
                  <a:spcPct val="0"/>
                </a:spcBef>
              </a:pPr>
              <a:t>28</a:t>
            </a:fld>
            <a:endParaRPr kumimoji="0" lang="es-ES_tradnl" altLang="es-AR" sz="1000"/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206222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897BE9-50B5-49C7-B3E5-A983EC054488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5F719E-5607-4490-80CB-A5F37E9705FC}" type="slidenum">
              <a:rPr kumimoji="0" lang="es-ES_tradnl" altLang="es-AR" sz="1000"/>
              <a:pPr>
                <a:spcBef>
                  <a:spcPct val="0"/>
                </a:spcBef>
              </a:pPr>
              <a:t>9</a:t>
            </a:fld>
            <a:endParaRPr kumimoji="0" lang="es-ES_tradnl" altLang="es-AR" sz="1000"/>
          </a:p>
        </p:txBody>
      </p:sp>
      <p:sp>
        <p:nvSpPr>
          <p:cNvPr id="1536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395521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84FE3A-815C-4EBA-9CA3-4B2FBC3D18C5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68E560-32F1-40A8-85AB-73AFEA9235B4}" type="slidenum">
              <a:rPr kumimoji="0" lang="es-ES_tradnl" altLang="es-AR" sz="1000"/>
              <a:pPr>
                <a:spcBef>
                  <a:spcPct val="0"/>
                </a:spcBef>
              </a:pPr>
              <a:t>29</a:t>
            </a:fld>
            <a:endParaRPr kumimoji="0" lang="es-ES_tradnl" altLang="es-AR" sz="1000"/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2313951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5EA470-5B0E-423E-AC16-320CC7989F44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47489C-59D7-4770-BBE5-E39CCF1B8DAB}" type="slidenum">
              <a:rPr kumimoji="0" lang="es-ES_tradnl" altLang="es-AR" sz="1000"/>
              <a:pPr>
                <a:spcBef>
                  <a:spcPct val="0"/>
                </a:spcBef>
              </a:pPr>
              <a:t>30</a:t>
            </a:fld>
            <a:endParaRPr kumimoji="0" lang="es-ES_tradnl" altLang="es-AR" sz="1000"/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23100991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BB9181-37C2-4707-88B0-017FF96FC3C9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81DAA02-BE18-402B-BDEF-BE85CE3702D7}" type="slidenum">
              <a:rPr kumimoji="0" lang="es-ES_tradnl" altLang="es-AR" sz="1000"/>
              <a:pPr>
                <a:spcBef>
                  <a:spcPct val="0"/>
                </a:spcBef>
              </a:pPr>
              <a:t>31</a:t>
            </a:fld>
            <a:endParaRPr kumimoji="0" lang="es-ES_tradnl" altLang="es-AR" sz="1000"/>
          </a:p>
        </p:txBody>
      </p:sp>
      <p:sp>
        <p:nvSpPr>
          <p:cNvPr id="62468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69" name="Rectangle 4099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1133296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6624CA-5996-4C04-9E2B-C81DE7395B15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12A409-66D9-415A-AD98-89E61B728307}" type="slidenum">
              <a:rPr kumimoji="0" lang="es-ES_tradnl" altLang="es-AR" sz="1000"/>
              <a:pPr>
                <a:spcBef>
                  <a:spcPct val="0"/>
                </a:spcBef>
              </a:pPr>
              <a:t>32</a:t>
            </a:fld>
            <a:endParaRPr kumimoji="0" lang="es-ES_tradnl" altLang="es-AR" sz="1000"/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8411242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221C6B-7676-4555-A025-5934268BFC81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665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6B9AFA-BFFA-4557-A7F5-958FE084D378}" type="slidenum">
              <a:rPr kumimoji="0" lang="es-ES_tradnl" altLang="es-AR" sz="1000"/>
              <a:pPr>
                <a:spcBef>
                  <a:spcPct val="0"/>
                </a:spcBef>
              </a:pPr>
              <a:t>33</a:t>
            </a:fld>
            <a:endParaRPr kumimoji="0" lang="es-ES_tradnl" altLang="es-AR" sz="1000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067006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DE061B5-9B34-4D13-BA27-B98B070B69F3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6861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A7A0B6-F969-4B48-A198-7EBC64FF5845}" type="slidenum">
              <a:rPr kumimoji="0" lang="es-ES_tradnl" altLang="es-AR" sz="1000"/>
              <a:pPr>
                <a:spcBef>
                  <a:spcPct val="0"/>
                </a:spcBef>
              </a:pPr>
              <a:t>34</a:t>
            </a:fld>
            <a:endParaRPr kumimoji="0" lang="es-ES_tradnl" altLang="es-AR" sz="1000"/>
          </a:p>
        </p:txBody>
      </p:sp>
      <p:sp>
        <p:nvSpPr>
          <p:cNvPr id="6861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13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3055496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AE7484-4679-43AB-AD31-D8D9033D307E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7065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7BE587B-D04E-43C7-B0C2-618B16D13D83}" type="slidenum">
              <a:rPr kumimoji="0" lang="es-ES_tradnl" altLang="es-AR" sz="1000"/>
              <a:pPr>
                <a:spcBef>
                  <a:spcPct val="0"/>
                </a:spcBef>
              </a:pPr>
              <a:t>35</a:t>
            </a:fld>
            <a:endParaRPr kumimoji="0" lang="es-ES_tradnl" altLang="es-AR" sz="1000"/>
          </a:p>
        </p:txBody>
      </p:sp>
      <p:sp>
        <p:nvSpPr>
          <p:cNvPr id="7066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66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3696401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44885F-7BA1-499D-A132-A841D2C06E3A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7270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028B9-6442-4381-BB65-1E4C6946EE52}" type="slidenum">
              <a:rPr kumimoji="0" lang="es-ES_tradnl" altLang="es-AR" sz="1000"/>
              <a:pPr>
                <a:spcBef>
                  <a:spcPct val="0"/>
                </a:spcBef>
              </a:pPr>
              <a:t>36</a:t>
            </a:fld>
            <a:endParaRPr kumimoji="0" lang="es-ES_tradnl" altLang="es-AR" sz="1000"/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29590478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0193A80-2FFB-4022-AD84-6A38EFC6B4C0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7475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87F5A0-4DB0-465E-80CB-6D603C9F30DA}" type="slidenum">
              <a:rPr kumimoji="0" lang="es-ES_tradnl" altLang="es-AR" sz="1000"/>
              <a:pPr>
                <a:spcBef>
                  <a:spcPct val="0"/>
                </a:spcBef>
              </a:pPr>
              <a:t>37</a:t>
            </a:fld>
            <a:endParaRPr kumimoji="0" lang="es-ES_tradnl" altLang="es-AR" sz="1000"/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808784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5482B82-C9DC-40EF-BFB4-9D67DD43734E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7680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8A972F-1BB7-45EB-AB01-AD4F07BED6C1}" type="slidenum">
              <a:rPr kumimoji="0" lang="es-ES_tradnl" altLang="es-AR" sz="1000"/>
              <a:pPr>
                <a:spcBef>
                  <a:spcPct val="0"/>
                </a:spcBef>
              </a:pPr>
              <a:t>38</a:t>
            </a:fld>
            <a:endParaRPr kumimoji="0" lang="es-ES_tradnl" altLang="es-AR" sz="1000"/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99147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5D6A21-B6F2-43B9-BDB0-E8808E9F0B94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64524B-8D91-41E7-A2A3-8C4DF7B5E6AC}" type="slidenum">
              <a:rPr kumimoji="0" lang="es-ES_tradnl" altLang="es-AR" sz="1000"/>
              <a:pPr>
                <a:spcBef>
                  <a:spcPct val="0"/>
                </a:spcBef>
              </a:pPr>
              <a:t>11</a:t>
            </a:fld>
            <a:endParaRPr kumimoji="0" lang="es-ES_tradnl" altLang="es-AR" sz="100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29637150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7C09C7-0B03-433E-8F79-4C1327E5C556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7885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F29716-8293-430C-9773-A0F3FF137B50}" type="slidenum">
              <a:rPr kumimoji="0" lang="es-ES_tradnl" altLang="es-AR" sz="1000"/>
              <a:pPr>
                <a:spcBef>
                  <a:spcPct val="0"/>
                </a:spcBef>
              </a:pPr>
              <a:t>39</a:t>
            </a:fld>
            <a:endParaRPr kumimoji="0" lang="es-ES_tradnl" altLang="es-AR" sz="1000"/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8387064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63B927-29D6-4D02-BBE5-0E0B37AB4B72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8089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8C02A8-2672-45C3-8B23-9B757637B129}" type="slidenum">
              <a:rPr kumimoji="0" lang="es-ES_tradnl" altLang="es-AR" sz="1000"/>
              <a:pPr>
                <a:spcBef>
                  <a:spcPct val="0"/>
                </a:spcBef>
              </a:pPr>
              <a:t>40</a:t>
            </a:fld>
            <a:endParaRPr kumimoji="0" lang="es-ES_tradnl" altLang="es-AR" sz="1000"/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0641278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6BE0AE-87D0-466F-8EAA-E1BF9B0B220D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8294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36ECEC-8D9F-4637-8A2D-8EDCC6ED7589}" type="slidenum">
              <a:rPr kumimoji="0" lang="es-ES_tradnl" altLang="es-AR" sz="1000"/>
              <a:pPr>
                <a:spcBef>
                  <a:spcPct val="0"/>
                </a:spcBef>
              </a:pPr>
              <a:t>41</a:t>
            </a:fld>
            <a:endParaRPr kumimoji="0" lang="es-ES_tradnl" altLang="es-AR" sz="1000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6319292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48CF49-58F0-4DD5-9A8A-150690C2F029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8499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89AD45A-66E1-4EA3-8570-1D1D4E2D60AB}" type="slidenum">
              <a:rPr kumimoji="0" lang="es-ES_tradnl" altLang="es-AR" sz="1000"/>
              <a:pPr>
                <a:spcBef>
                  <a:spcPct val="0"/>
                </a:spcBef>
              </a:pPr>
              <a:t>42</a:t>
            </a:fld>
            <a:endParaRPr kumimoji="0" lang="es-ES_tradnl" altLang="es-AR" sz="1000"/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2568870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AF4715-F70B-4C6F-A066-4A32A073F96F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8704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6C7CE3-EB48-4251-A591-8B925F1096A8}" type="slidenum">
              <a:rPr kumimoji="0" lang="es-ES_tradnl" altLang="es-AR" sz="1000"/>
              <a:pPr>
                <a:spcBef>
                  <a:spcPct val="0"/>
                </a:spcBef>
              </a:pPr>
              <a:t>43</a:t>
            </a:fld>
            <a:endParaRPr kumimoji="0" lang="es-ES_tradnl" altLang="es-AR" sz="1000"/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17208135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8D1A304-753B-45D6-9F2D-D1980AEEDA5C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890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9FDCEF-5CCD-4851-86CF-B4FB24D27F8B}" type="slidenum">
              <a:rPr kumimoji="0" lang="es-ES_tradnl" altLang="es-AR" sz="1000"/>
              <a:pPr>
                <a:spcBef>
                  <a:spcPct val="0"/>
                </a:spcBef>
              </a:pPr>
              <a:t>44</a:t>
            </a:fld>
            <a:endParaRPr kumimoji="0" lang="es-ES_tradnl" altLang="es-AR" sz="1000"/>
          </a:p>
        </p:txBody>
      </p:sp>
      <p:sp>
        <p:nvSpPr>
          <p:cNvPr id="890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42660596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09B845-15E2-46D7-8B5C-477A577F1D64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911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42914D6-0318-4BAC-96AC-E24142E6CDEB}" type="slidenum">
              <a:rPr kumimoji="0" lang="es-ES_tradnl" altLang="es-AR" sz="1000"/>
              <a:pPr>
                <a:spcBef>
                  <a:spcPct val="0"/>
                </a:spcBef>
              </a:pPr>
              <a:t>45</a:t>
            </a:fld>
            <a:endParaRPr kumimoji="0" lang="es-ES_tradnl" altLang="es-AR" sz="1000"/>
          </a:p>
        </p:txBody>
      </p:sp>
      <p:sp>
        <p:nvSpPr>
          <p:cNvPr id="911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10380690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681E51-1644-4EA3-8234-B0D6B4BEB408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931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C85FC1-09E4-41C2-AF01-8FB235F6D221}" type="slidenum">
              <a:rPr kumimoji="0" lang="es-ES_tradnl" altLang="es-AR" sz="1000"/>
              <a:pPr>
                <a:spcBef>
                  <a:spcPct val="0"/>
                </a:spcBef>
              </a:pPr>
              <a:t>46</a:t>
            </a:fld>
            <a:endParaRPr kumimoji="0" lang="es-ES_tradnl" altLang="es-AR" sz="1000"/>
          </a:p>
        </p:txBody>
      </p:sp>
      <p:sp>
        <p:nvSpPr>
          <p:cNvPr id="931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4193945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AF28CA-3501-4696-824A-A1DA1D877159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952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A96357-0CC3-4006-B7FE-F1B415E304B9}" type="slidenum">
              <a:rPr kumimoji="0" lang="es-ES_tradnl" altLang="es-AR" sz="1000"/>
              <a:pPr>
                <a:spcBef>
                  <a:spcPct val="0"/>
                </a:spcBef>
              </a:pPr>
              <a:t>47</a:t>
            </a:fld>
            <a:endParaRPr kumimoji="0" lang="es-ES_tradnl" altLang="es-AR" sz="1000"/>
          </a:p>
        </p:txBody>
      </p:sp>
      <p:sp>
        <p:nvSpPr>
          <p:cNvPr id="952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3065042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4DCD3C-01ED-4932-8052-BB4333A23EB5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972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493595-7578-4B02-8AC2-263218A73CC9}" type="slidenum">
              <a:rPr kumimoji="0" lang="es-ES_tradnl" altLang="es-AR" sz="1000"/>
              <a:pPr>
                <a:spcBef>
                  <a:spcPct val="0"/>
                </a:spcBef>
              </a:pPr>
              <a:t>48</a:t>
            </a:fld>
            <a:endParaRPr kumimoji="0" lang="es-ES_tradnl" altLang="es-AR" sz="100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4282724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454565-0A6A-44AE-AF92-86D21B2F692B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0F7E5C-F5CC-435B-B705-C8114BFB8D9E}" type="slidenum">
              <a:rPr kumimoji="0" lang="es-ES_tradnl" altLang="es-AR" sz="1000"/>
              <a:pPr>
                <a:spcBef>
                  <a:spcPct val="0"/>
                </a:spcBef>
              </a:pPr>
              <a:t>12</a:t>
            </a:fld>
            <a:endParaRPr kumimoji="0" lang="es-ES_tradnl" altLang="es-AR" sz="10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3313400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454565-0A6A-44AE-AF92-86D21B2F692B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0F7E5C-F5CC-435B-B705-C8114BFB8D9E}" type="slidenum">
              <a:rPr kumimoji="0" lang="es-ES_tradnl" altLang="es-AR" sz="1000"/>
              <a:pPr>
                <a:spcBef>
                  <a:spcPct val="0"/>
                </a:spcBef>
              </a:pPr>
              <a:t>13</a:t>
            </a:fld>
            <a:endParaRPr kumimoji="0" lang="es-ES_tradnl" altLang="es-AR" sz="10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2731163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454565-0A6A-44AE-AF92-86D21B2F692B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0F7E5C-F5CC-435B-B705-C8114BFB8D9E}" type="slidenum">
              <a:rPr kumimoji="0" lang="es-ES_tradnl" altLang="es-AR" sz="1000"/>
              <a:pPr>
                <a:spcBef>
                  <a:spcPct val="0"/>
                </a:spcBef>
              </a:pPr>
              <a:t>14</a:t>
            </a:fld>
            <a:endParaRPr kumimoji="0" lang="es-ES_tradnl" altLang="es-AR" sz="10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4249923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689138-126C-48A5-9C3C-04DDF032E59A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6257D3-3B57-4BC0-87A6-80BB11DDE081}" type="slidenum">
              <a:rPr kumimoji="0" lang="es-ES_tradnl" altLang="es-AR" sz="1000"/>
              <a:pPr>
                <a:spcBef>
                  <a:spcPct val="0"/>
                </a:spcBef>
              </a:pPr>
              <a:t>15</a:t>
            </a:fld>
            <a:endParaRPr kumimoji="0" lang="es-ES_tradnl" altLang="es-AR" sz="1000"/>
          </a:p>
        </p:txBody>
      </p:sp>
      <p:sp>
        <p:nvSpPr>
          <p:cNvPr id="3072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5" name="Rectangle 4099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2477619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2817FF-38BA-48C4-A8A9-5F1DA30AAFD9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35F7A4-B20D-45A7-A5DC-CDDE00CAD54F}" type="slidenum">
              <a:rPr kumimoji="0" lang="es-ES_tradnl" altLang="es-AR" sz="1000"/>
              <a:pPr>
                <a:spcBef>
                  <a:spcPct val="0"/>
                </a:spcBef>
              </a:pPr>
              <a:t>17</a:t>
            </a:fld>
            <a:endParaRPr kumimoji="0" lang="es-ES_tradnl" altLang="es-AR" sz="100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1608497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CACD09-2912-4AD1-9B9D-761D6B7B1E20}" type="datetime8">
              <a:rPr kumimoji="0" lang="es-ES_tradnl" altLang="es-AR" sz="1000"/>
              <a:pPr>
                <a:spcBef>
                  <a:spcPct val="0"/>
                </a:spcBef>
              </a:pPr>
              <a:t>24/03/2021 20:46</a:t>
            </a:fld>
            <a:endParaRPr kumimoji="0" lang="es-ES_tradnl" altLang="es-AR" sz="1000"/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064" indent="-286179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715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600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0486" indent="-228943" defTabSz="7631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8372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258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4144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029" indent="-228943" defTabSz="7631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6D1638-9BCA-4B4C-9161-CE7FF3A5FD10}" type="slidenum">
              <a:rPr kumimoji="0" lang="es-ES_tradnl" altLang="es-AR" sz="1000"/>
              <a:pPr>
                <a:spcBef>
                  <a:spcPct val="0"/>
                </a:spcBef>
              </a:pPr>
              <a:t>18</a:t>
            </a:fld>
            <a:endParaRPr kumimoji="0" lang="es-ES_tradnl" altLang="es-AR" sz="100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s-ES" altLang="es-AR" sz="2400"/>
          </a:p>
        </p:txBody>
      </p:sp>
    </p:spTree>
    <p:extLst>
      <p:ext uri="{BB962C8B-B14F-4D97-AF65-F5344CB8AC3E}">
        <p14:creationId xmlns:p14="http://schemas.microsoft.com/office/powerpoint/2010/main" val="223547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356190-B22B-4268-B660-C820CF1E7625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4850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A22F0-27EB-4C71-927F-3D6EC36F4C40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40110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98234-BA22-4FAE-A9EE-39846C9A4C82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504167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14363" y="304800"/>
            <a:ext cx="8675687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F9640-1954-4455-B1A2-AED10DBB7B02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07052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09A39-FB7C-43E4-BE7A-784852585817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18227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25241-DC82-4D71-B84F-EBFE7D14469D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48402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0AA1A-2754-4772-924E-4E916ED0BFDB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96350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70F7F-6A93-43CA-8632-159253E0C0F0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49907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F701F-B4EC-4B3A-A416-C4CE621EA0F3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86907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D1576-709E-4CBD-9125-007ABE4C7A54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34031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4A8F0-5CC2-4A48-8654-AA2D9C5343DC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69739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FDB4E-DC2F-445E-9BAA-B83E340FFEB4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7393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AR" altLang="es-A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altLang="es-AR" smtClean="0"/>
              <a:t>Haga clic para modificar el estilo de texto del patrón</a:t>
            </a:r>
          </a:p>
          <a:p>
            <a:pPr lvl="1"/>
            <a:r>
              <a:rPr lang="es-AR" altLang="es-AR" smtClean="0"/>
              <a:t>Segundo nivel</a:t>
            </a:r>
          </a:p>
          <a:p>
            <a:pPr lvl="2"/>
            <a:r>
              <a:rPr lang="es-AR" altLang="es-AR" smtClean="0"/>
              <a:t>Tercer nivel</a:t>
            </a:r>
          </a:p>
          <a:p>
            <a:pPr lvl="3"/>
            <a:r>
              <a:rPr lang="es-AR" altLang="es-AR" smtClean="0"/>
              <a:t>Cuarto nivel</a:t>
            </a:r>
          </a:p>
          <a:p>
            <a:pPr lvl="4"/>
            <a:r>
              <a:rPr lang="es-AR" altLang="es-AR" smtClean="0"/>
              <a:t>Quinto nivel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85D518C-0456-4FF3-AAE1-DE3BEF70AED6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19.xml"/><Relationship Id="rId7" Type="http://schemas.openxmlformats.org/officeDocument/2006/relationships/slide" Target="slide2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3.xml"/><Relationship Id="rId4" Type="http://schemas.openxmlformats.org/officeDocument/2006/relationships/slide" Target="slide21.xml"/><Relationship Id="rId9" Type="http://schemas.openxmlformats.org/officeDocument/2006/relationships/slide" Target="slide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19.xml"/><Relationship Id="rId7" Type="http://schemas.openxmlformats.org/officeDocument/2006/relationships/slide" Target="slide2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3.xml"/><Relationship Id="rId4" Type="http://schemas.openxmlformats.org/officeDocument/2006/relationships/slide" Target="slide21.xml"/><Relationship Id="rId9" Type="http://schemas.openxmlformats.org/officeDocument/2006/relationships/slide" Target="slide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19.xml"/><Relationship Id="rId7" Type="http://schemas.openxmlformats.org/officeDocument/2006/relationships/slide" Target="slide2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3.xml"/><Relationship Id="rId4" Type="http://schemas.openxmlformats.org/officeDocument/2006/relationships/slide" Target="slide21.xml"/><Relationship Id="rId9" Type="http://schemas.openxmlformats.org/officeDocument/2006/relationships/slide" Target="slide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04528" y="2564904"/>
            <a:ext cx="9145016" cy="2160239"/>
          </a:xfrm>
        </p:spPr>
        <p:txBody>
          <a:bodyPr lIns="92075" tIns="46038" rIns="92075" bIns="46038"/>
          <a:lstStyle/>
          <a:p>
            <a:r>
              <a:rPr lang="es-ES" sz="2400" b="1" dirty="0" smtClean="0"/>
              <a:t>Unidad </a:t>
            </a:r>
            <a:r>
              <a:rPr lang="es-ES" sz="2400" b="1" dirty="0"/>
              <a:t>3: </a:t>
            </a:r>
            <a:r>
              <a:rPr lang="es-AR" sz="2400" b="1" dirty="0"/>
              <a:t>RECURSOS DE TECNOLOGIA DE INFORMACIÓN - Información</a:t>
            </a:r>
            <a:r>
              <a:rPr lang="es-AR" sz="2400" dirty="0"/>
              <a:t/>
            </a:r>
            <a:br>
              <a:rPr lang="es-AR" sz="2400" dirty="0"/>
            </a:br>
            <a:r>
              <a:rPr lang="es-ES" sz="2400" b="1" dirty="0" smtClean="0"/>
              <a:t>Metodología </a:t>
            </a:r>
            <a:r>
              <a:rPr lang="es-ES" sz="2400" b="1" dirty="0"/>
              <a:t>de análisis, diseño e implementación de los sistemas de información. </a:t>
            </a:r>
            <a:r>
              <a:rPr lang="es-ES" sz="2000" dirty="0"/>
              <a:t>(contemplando esta temática orientada al desarrollo e implementación de Tecnología </a:t>
            </a:r>
            <a:r>
              <a:rPr lang="es-ES" sz="2000" dirty="0" smtClean="0"/>
              <a:t>Informática)</a:t>
            </a:r>
            <a:br>
              <a:rPr lang="es-ES" sz="2000" dirty="0" smtClean="0"/>
            </a:br>
            <a:r>
              <a:rPr lang="es-ES_tradnl" sz="2400" dirty="0" smtClean="0"/>
              <a:t>Desarrollo </a:t>
            </a:r>
            <a:r>
              <a:rPr lang="es-ES_tradnl" sz="2400" dirty="0"/>
              <a:t>de sistemas y cambio organizacional. </a:t>
            </a:r>
            <a:endParaRPr lang="es-ES_tradnl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123" name="Object 1027"/>
          <p:cNvGraphicFramePr>
            <a:graphicFrameLocks noGrp="1"/>
          </p:cNvGraphicFramePr>
          <p:nvPr>
            <p:ph type="subTitle" idx="1"/>
            <p:extLst>
              <p:ext uri="{D42A27DB-BD31-4B8C-83A1-F6EECF244321}">
                <p14:modId xmlns:p14="http://schemas.microsoft.com/office/powerpoint/2010/main" val="2924363971"/>
              </p:ext>
            </p:extLst>
          </p:nvPr>
        </p:nvGraphicFramePr>
        <p:xfrm>
          <a:off x="3800872" y="4653136"/>
          <a:ext cx="20891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ClipArt" r:id="rId3" imgW="6148388" imgH="5129213" progId="MS_ClipArt_Gallery.2">
                  <p:embed/>
                </p:oleObj>
              </mc:Choice>
              <mc:Fallback>
                <p:oleObj name="ClipArt" r:id="rId3" imgW="6148388" imgH="5129213" progId="MS_ClipArt_Gallery.2">
                  <p:embed/>
                  <p:pic>
                    <p:nvPicPr>
                      <p:cNvPr id="0" name="Object 102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872" y="4653136"/>
                        <a:ext cx="2089150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29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AD5DE30-E50E-484C-8327-6323548B025D}" type="slidenum">
              <a:rPr lang="en-US" altLang="es-AR" sz="140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</a:t>
            </a:fld>
            <a:endParaRPr lang="en-US" altLang="es-AR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68506" y="524435"/>
            <a:ext cx="7772400" cy="147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s-ES_trad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Sistemas de Información para la Gestión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6375400"/>
            <a:ext cx="990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s-AR" altLang="es-AR" sz="1800" b="1" dirty="0" err="1">
                <a:solidFill>
                  <a:srgbClr val="000080"/>
                </a:solidFill>
              </a:rPr>
              <a:t>U.N.Sa</a:t>
            </a:r>
            <a:r>
              <a:rPr lang="es-AR" altLang="es-AR" sz="1800" b="1" dirty="0">
                <a:solidFill>
                  <a:srgbClr val="000080"/>
                </a:solidFill>
              </a:rPr>
              <a:t>. – Facultad de </a:t>
            </a:r>
            <a:r>
              <a:rPr lang="es-AR" altLang="es-AR" sz="1800" b="1" dirty="0" err="1">
                <a:solidFill>
                  <a:srgbClr val="000080"/>
                </a:solidFill>
              </a:rPr>
              <a:t>Cs.Económicas</a:t>
            </a:r>
            <a:r>
              <a:rPr lang="es-AR" altLang="es-AR" sz="1800" b="1" dirty="0">
                <a:solidFill>
                  <a:srgbClr val="000080"/>
                </a:solidFill>
              </a:rPr>
              <a:t> – SIG </a:t>
            </a:r>
            <a:r>
              <a:rPr lang="es-AR" altLang="es-AR" sz="1800" b="1" dirty="0" smtClean="0">
                <a:solidFill>
                  <a:srgbClr val="000080"/>
                </a:solidFill>
              </a:rPr>
              <a:t>2021</a:t>
            </a:r>
            <a:endParaRPr lang="es-AR" altLang="es-AR" sz="1800" b="1" dirty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D73D52E-18CF-49A1-9130-CFEB965EB677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10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16387" name="Group 3084"/>
          <p:cNvGrpSpPr>
            <a:grpSpLocks/>
          </p:cNvGrpSpPr>
          <p:nvPr/>
        </p:nvGrpSpPr>
        <p:grpSpPr bwMode="auto">
          <a:xfrm>
            <a:off x="1712913" y="1412875"/>
            <a:ext cx="11588750" cy="4708525"/>
            <a:chOff x="1008" y="240"/>
            <a:chExt cx="7824" cy="3888"/>
          </a:xfrm>
        </p:grpSpPr>
        <p:sp>
          <p:nvSpPr>
            <p:cNvPr id="16390" name="Rectangle 36"/>
            <p:cNvSpPr>
              <a:spLocks noChangeArrowheads="1"/>
            </p:cNvSpPr>
            <p:nvPr/>
          </p:nvSpPr>
          <p:spPr bwMode="auto">
            <a:xfrm>
              <a:off x="2592" y="1722"/>
              <a:ext cx="624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AR" altLang="es-AR"/>
            </a:p>
          </p:txBody>
        </p:sp>
        <p:sp>
          <p:nvSpPr>
            <p:cNvPr id="16391" name="Text Box 62"/>
            <p:cNvSpPr txBox="1">
              <a:spLocks noChangeArrowheads="1"/>
            </p:cNvSpPr>
            <p:nvPr/>
          </p:nvSpPr>
          <p:spPr bwMode="auto">
            <a:xfrm>
              <a:off x="3783" y="1132"/>
              <a:ext cx="288" cy="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b="1"/>
                <a:t>si</a:t>
              </a:r>
              <a:endParaRPr lang="es-ES_tradnl" altLang="es-AR"/>
            </a:p>
          </p:txBody>
        </p:sp>
        <p:sp>
          <p:nvSpPr>
            <p:cNvPr id="16392" name="Line 74"/>
            <p:cNvSpPr>
              <a:spLocks noChangeShapeType="1"/>
            </p:cNvSpPr>
            <p:nvPr/>
          </p:nvSpPr>
          <p:spPr bwMode="auto">
            <a:xfrm>
              <a:off x="3456" y="350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393" name="AutoShape 38"/>
            <p:cNvSpPr>
              <a:spLocks noChangeArrowheads="1"/>
            </p:cNvSpPr>
            <p:nvPr/>
          </p:nvSpPr>
          <p:spPr bwMode="auto">
            <a:xfrm>
              <a:off x="2736" y="240"/>
              <a:ext cx="1488" cy="384"/>
            </a:xfrm>
            <a:prstGeom prst="flowChartAlternate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Formulación</a:t>
              </a:r>
            </a:p>
            <a:p>
              <a:pPr algn="ctr"/>
              <a:r>
                <a:rPr lang="es-ES_tradnl" altLang="es-AR" sz="1800" b="1"/>
                <a:t>(Idea Original)</a:t>
              </a:r>
              <a:endParaRPr lang="es-ES_tradnl" altLang="es-AR"/>
            </a:p>
          </p:txBody>
        </p:sp>
        <p:sp>
          <p:nvSpPr>
            <p:cNvPr id="16394" name="AutoShape 43"/>
            <p:cNvSpPr>
              <a:spLocks noChangeArrowheads="1"/>
            </p:cNvSpPr>
            <p:nvPr/>
          </p:nvSpPr>
          <p:spPr bwMode="auto">
            <a:xfrm>
              <a:off x="2832" y="1920"/>
              <a:ext cx="1296" cy="288"/>
            </a:xfrm>
            <a:prstGeom prst="flowChart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Diseño</a:t>
              </a:r>
              <a:endParaRPr lang="es-ES_tradnl" altLang="es-AR" sz="1800" b="1">
                <a:solidFill>
                  <a:srgbClr val="FFFFFF"/>
                </a:solidFill>
              </a:endParaRPr>
            </a:p>
          </p:txBody>
        </p:sp>
        <p:sp>
          <p:nvSpPr>
            <p:cNvPr id="16395" name="AutoShape 39"/>
            <p:cNvSpPr>
              <a:spLocks noChangeArrowheads="1"/>
            </p:cNvSpPr>
            <p:nvPr/>
          </p:nvSpPr>
          <p:spPr bwMode="auto">
            <a:xfrm>
              <a:off x="2784" y="800"/>
              <a:ext cx="1344" cy="544"/>
            </a:xfrm>
            <a:prstGeom prst="flowChartDecision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¿</a:t>
              </a:r>
              <a:r>
                <a:rPr lang="es-ES_tradnl" altLang="es-AR" sz="1600" b="1"/>
                <a:t>Proyecto </a:t>
              </a:r>
            </a:p>
            <a:p>
              <a:pPr algn="ctr"/>
              <a:r>
                <a:rPr lang="es-ES_tradnl" altLang="es-AR" sz="1600" b="1"/>
                <a:t>Conveniente ?</a:t>
              </a:r>
            </a:p>
          </p:txBody>
        </p:sp>
        <p:sp>
          <p:nvSpPr>
            <p:cNvPr id="16396" name="AutoShape 40"/>
            <p:cNvSpPr>
              <a:spLocks noChangeArrowheads="1"/>
            </p:cNvSpPr>
            <p:nvPr/>
          </p:nvSpPr>
          <p:spPr bwMode="auto">
            <a:xfrm>
              <a:off x="2832" y="1488"/>
              <a:ext cx="1296" cy="288"/>
            </a:xfrm>
            <a:prstGeom prst="flowChart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600" b="1"/>
                <a:t>Relevamiento </a:t>
              </a:r>
            </a:p>
            <a:p>
              <a:pPr algn="ctr"/>
              <a:r>
                <a:rPr lang="es-ES_tradnl" altLang="es-AR" sz="1600" b="1"/>
                <a:t>y Análisis</a:t>
              </a:r>
            </a:p>
          </p:txBody>
        </p:sp>
        <p:sp>
          <p:nvSpPr>
            <p:cNvPr id="16397" name="AutoShape 44"/>
            <p:cNvSpPr>
              <a:spLocks noChangeArrowheads="1"/>
            </p:cNvSpPr>
            <p:nvPr/>
          </p:nvSpPr>
          <p:spPr bwMode="auto">
            <a:xfrm>
              <a:off x="2832" y="2352"/>
              <a:ext cx="1296" cy="288"/>
            </a:xfrm>
            <a:prstGeom prst="flowChart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Construcción</a:t>
              </a:r>
              <a:endParaRPr lang="es-ES_tradnl" altLang="es-AR" sz="1800" b="1">
                <a:solidFill>
                  <a:srgbClr val="FFFFFF"/>
                </a:solidFill>
              </a:endParaRPr>
            </a:p>
          </p:txBody>
        </p:sp>
        <p:sp>
          <p:nvSpPr>
            <p:cNvPr id="16398" name="AutoShape 45"/>
            <p:cNvSpPr>
              <a:spLocks noChangeArrowheads="1"/>
            </p:cNvSpPr>
            <p:nvPr/>
          </p:nvSpPr>
          <p:spPr bwMode="auto">
            <a:xfrm>
              <a:off x="2832" y="2784"/>
              <a:ext cx="1296" cy="288"/>
            </a:xfrm>
            <a:prstGeom prst="flowChart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Implementación</a:t>
              </a:r>
            </a:p>
          </p:txBody>
        </p:sp>
        <p:sp>
          <p:nvSpPr>
            <p:cNvPr id="16399" name="AutoShape 46"/>
            <p:cNvSpPr>
              <a:spLocks noChangeArrowheads="1"/>
            </p:cNvSpPr>
            <p:nvPr/>
          </p:nvSpPr>
          <p:spPr bwMode="auto">
            <a:xfrm>
              <a:off x="2832" y="3216"/>
              <a:ext cx="1296" cy="288"/>
            </a:xfrm>
            <a:prstGeom prst="flowChart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Mantenimiento</a:t>
              </a:r>
              <a:endParaRPr lang="es-ES_tradnl" altLang="es-AR" sz="1800" b="1">
                <a:solidFill>
                  <a:srgbClr val="FFFFFF"/>
                </a:solidFill>
              </a:endParaRPr>
            </a:p>
          </p:txBody>
        </p:sp>
        <p:sp>
          <p:nvSpPr>
            <p:cNvPr id="16400" name="AutoShape 47"/>
            <p:cNvSpPr>
              <a:spLocks noChangeArrowheads="1"/>
            </p:cNvSpPr>
            <p:nvPr/>
          </p:nvSpPr>
          <p:spPr bwMode="auto">
            <a:xfrm>
              <a:off x="2784" y="3648"/>
              <a:ext cx="1344" cy="480"/>
            </a:xfrm>
            <a:prstGeom prst="flowChartDecision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¿Críticas?</a:t>
              </a:r>
              <a:endParaRPr lang="es-ES_tradnl" altLang="es-AR" sz="1800" b="1">
                <a:solidFill>
                  <a:srgbClr val="FFFFFF"/>
                </a:solidFill>
              </a:endParaRPr>
            </a:p>
          </p:txBody>
        </p:sp>
        <p:sp>
          <p:nvSpPr>
            <p:cNvPr id="16401" name="Line 54"/>
            <p:cNvSpPr>
              <a:spLocks noChangeShapeType="1"/>
            </p:cNvSpPr>
            <p:nvPr/>
          </p:nvSpPr>
          <p:spPr bwMode="auto">
            <a:xfrm>
              <a:off x="3456" y="6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02" name="AutoShape 56"/>
            <p:cNvSpPr>
              <a:spLocks noChangeArrowheads="1"/>
            </p:cNvSpPr>
            <p:nvPr/>
          </p:nvSpPr>
          <p:spPr bwMode="auto">
            <a:xfrm>
              <a:off x="1008" y="912"/>
              <a:ext cx="1296" cy="288"/>
            </a:xfrm>
            <a:prstGeom prst="flowChartProcess">
              <a:avLst/>
            </a:prstGeom>
            <a:solidFill>
              <a:srgbClr val="3366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800" b="1"/>
                <a:t>Desechar Idea</a:t>
              </a:r>
            </a:p>
          </p:txBody>
        </p:sp>
        <p:grpSp>
          <p:nvGrpSpPr>
            <p:cNvPr id="16403" name="Group 84"/>
            <p:cNvGrpSpPr>
              <a:grpSpLocks/>
            </p:cNvGrpSpPr>
            <p:nvPr/>
          </p:nvGrpSpPr>
          <p:grpSpPr bwMode="auto">
            <a:xfrm>
              <a:off x="4128" y="1632"/>
              <a:ext cx="384" cy="2256"/>
              <a:chOff x="4128" y="1632"/>
              <a:chExt cx="384" cy="2256"/>
            </a:xfrm>
          </p:grpSpPr>
          <p:sp>
            <p:nvSpPr>
              <p:cNvPr id="16418" name="Line 58"/>
              <p:cNvSpPr>
                <a:spLocks noChangeShapeType="1"/>
              </p:cNvSpPr>
              <p:nvPr/>
            </p:nvSpPr>
            <p:spPr bwMode="auto">
              <a:xfrm>
                <a:off x="4128" y="1632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arrow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6419" name="Line 59"/>
              <p:cNvSpPr>
                <a:spLocks noChangeShapeType="1"/>
              </p:cNvSpPr>
              <p:nvPr/>
            </p:nvSpPr>
            <p:spPr bwMode="auto">
              <a:xfrm>
                <a:off x="4128" y="3888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6420" name="Line 60"/>
              <p:cNvSpPr>
                <a:spLocks noChangeShapeType="1"/>
              </p:cNvSpPr>
              <p:nvPr/>
            </p:nvSpPr>
            <p:spPr bwMode="auto">
              <a:xfrm>
                <a:off x="4512" y="1632"/>
                <a:ext cx="0" cy="22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</p:grpSp>
        <p:sp>
          <p:nvSpPr>
            <p:cNvPr id="16404" name="Text Box 61"/>
            <p:cNvSpPr txBox="1">
              <a:spLocks noChangeArrowheads="1"/>
            </p:cNvSpPr>
            <p:nvPr/>
          </p:nvSpPr>
          <p:spPr bwMode="auto">
            <a:xfrm>
              <a:off x="4176" y="3600"/>
              <a:ext cx="28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b="1"/>
                <a:t>si</a:t>
              </a:r>
            </a:p>
          </p:txBody>
        </p:sp>
        <p:sp>
          <p:nvSpPr>
            <p:cNvPr id="16405" name="Text Box 63"/>
            <p:cNvSpPr txBox="1">
              <a:spLocks noChangeArrowheads="1"/>
            </p:cNvSpPr>
            <p:nvPr/>
          </p:nvSpPr>
          <p:spPr bwMode="auto">
            <a:xfrm>
              <a:off x="2304" y="1008"/>
              <a:ext cx="528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b="1"/>
                <a:t>no</a:t>
              </a:r>
              <a:endParaRPr lang="es-ES_tradnl" altLang="es-AR"/>
            </a:p>
          </p:txBody>
        </p:sp>
        <p:grpSp>
          <p:nvGrpSpPr>
            <p:cNvPr id="16406" name="Group 83"/>
            <p:cNvGrpSpPr>
              <a:grpSpLocks/>
            </p:cNvGrpSpPr>
            <p:nvPr/>
          </p:nvGrpSpPr>
          <p:grpSpPr bwMode="auto">
            <a:xfrm>
              <a:off x="2448" y="3168"/>
              <a:ext cx="960" cy="720"/>
              <a:chOff x="2448" y="3168"/>
              <a:chExt cx="960" cy="720"/>
            </a:xfrm>
          </p:grpSpPr>
          <p:sp>
            <p:nvSpPr>
              <p:cNvPr id="16415" name="Line 65"/>
              <p:cNvSpPr>
                <a:spLocks noChangeShapeType="1"/>
              </p:cNvSpPr>
              <p:nvPr/>
            </p:nvSpPr>
            <p:spPr bwMode="auto">
              <a:xfrm>
                <a:off x="2448" y="3168"/>
                <a:ext cx="0" cy="7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6416" name="Line 66"/>
              <p:cNvSpPr>
                <a:spLocks noChangeShapeType="1"/>
              </p:cNvSpPr>
              <p:nvPr/>
            </p:nvSpPr>
            <p:spPr bwMode="auto">
              <a:xfrm>
                <a:off x="2448" y="3888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6417" name="Line 67"/>
              <p:cNvSpPr>
                <a:spLocks noChangeShapeType="1"/>
              </p:cNvSpPr>
              <p:nvPr/>
            </p:nvSpPr>
            <p:spPr bwMode="auto">
              <a:xfrm>
                <a:off x="2448" y="3168"/>
                <a:ext cx="96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</p:grpSp>
        <p:sp>
          <p:nvSpPr>
            <p:cNvPr id="16407" name="Line 68"/>
            <p:cNvSpPr>
              <a:spLocks noChangeShapeType="1"/>
            </p:cNvSpPr>
            <p:nvPr/>
          </p:nvSpPr>
          <p:spPr bwMode="auto">
            <a:xfrm>
              <a:off x="3456" y="133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08" name="Line 69"/>
            <p:cNvSpPr>
              <a:spLocks noChangeShapeType="1"/>
            </p:cNvSpPr>
            <p:nvPr/>
          </p:nvSpPr>
          <p:spPr bwMode="auto">
            <a:xfrm>
              <a:off x="3456" y="177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09" name="Line 70"/>
            <p:cNvSpPr>
              <a:spLocks noChangeShapeType="1"/>
            </p:cNvSpPr>
            <p:nvPr/>
          </p:nvSpPr>
          <p:spPr bwMode="auto">
            <a:xfrm>
              <a:off x="3456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10" name="Line 71"/>
            <p:cNvSpPr>
              <a:spLocks noChangeShapeType="1"/>
            </p:cNvSpPr>
            <p:nvPr/>
          </p:nvSpPr>
          <p:spPr bwMode="auto">
            <a:xfrm>
              <a:off x="3456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11" name="Line 72"/>
            <p:cNvSpPr>
              <a:spLocks noChangeShapeType="1"/>
            </p:cNvSpPr>
            <p:nvPr/>
          </p:nvSpPr>
          <p:spPr bwMode="auto">
            <a:xfrm>
              <a:off x="3456" y="307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12" name="Line 75"/>
            <p:cNvSpPr>
              <a:spLocks noChangeShapeType="1"/>
            </p:cNvSpPr>
            <p:nvPr/>
          </p:nvSpPr>
          <p:spPr bwMode="auto">
            <a:xfrm>
              <a:off x="2304" y="1056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6413" name="Text Box 81"/>
            <p:cNvSpPr txBox="1">
              <a:spLocks noChangeArrowheads="1"/>
            </p:cNvSpPr>
            <p:nvPr/>
          </p:nvSpPr>
          <p:spPr bwMode="auto">
            <a:xfrm>
              <a:off x="5534" y="530"/>
              <a:ext cx="322" cy="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sz="3200" b="1">
                  <a:solidFill>
                    <a:srgbClr val="770945"/>
                  </a:solidFill>
                  <a:latin typeface="Arial" panose="020B0604020202020204" pitchFamily="34" charset="0"/>
                </a:rPr>
                <a:t>E</a:t>
              </a:r>
            </a:p>
            <a:p>
              <a:pPr>
                <a:spcBef>
                  <a:spcPct val="50000"/>
                </a:spcBef>
              </a:pPr>
              <a:r>
                <a:rPr lang="es-ES_tradnl" altLang="es-AR" sz="3200" b="1">
                  <a:solidFill>
                    <a:srgbClr val="770945"/>
                  </a:solidFill>
                  <a:latin typeface="Arial" panose="020B0604020202020204" pitchFamily="34" charset="0"/>
                </a:rPr>
                <a:t>T</a:t>
              </a:r>
            </a:p>
            <a:p>
              <a:pPr>
                <a:spcBef>
                  <a:spcPct val="50000"/>
                </a:spcBef>
              </a:pPr>
              <a:r>
                <a:rPr lang="es-ES_tradnl" altLang="es-AR" sz="3200" b="1">
                  <a:solidFill>
                    <a:srgbClr val="770945"/>
                  </a:solidFill>
                  <a:latin typeface="Arial" panose="020B0604020202020204" pitchFamily="34" charset="0"/>
                </a:rPr>
                <a:t>A</a:t>
              </a:r>
            </a:p>
            <a:p>
              <a:pPr>
                <a:spcBef>
                  <a:spcPct val="50000"/>
                </a:spcBef>
              </a:pPr>
              <a:r>
                <a:rPr lang="es-ES_tradnl" altLang="es-AR" sz="3200" b="1">
                  <a:solidFill>
                    <a:srgbClr val="770945"/>
                  </a:solidFill>
                  <a:latin typeface="Arial" panose="020B0604020202020204" pitchFamily="34" charset="0"/>
                </a:rPr>
                <a:t>P</a:t>
              </a:r>
            </a:p>
            <a:p>
              <a:pPr>
                <a:spcBef>
                  <a:spcPct val="50000"/>
                </a:spcBef>
              </a:pPr>
              <a:r>
                <a:rPr lang="es-ES_tradnl" altLang="es-AR" sz="3200" b="1">
                  <a:solidFill>
                    <a:srgbClr val="770945"/>
                  </a:solidFill>
                  <a:latin typeface="Arial" panose="020B0604020202020204" pitchFamily="34" charset="0"/>
                </a:rPr>
                <a:t>A</a:t>
              </a:r>
            </a:p>
            <a:p>
              <a:pPr>
                <a:spcBef>
                  <a:spcPct val="50000"/>
                </a:spcBef>
              </a:pPr>
              <a:r>
                <a:rPr lang="es-ES_tradnl" altLang="es-AR" sz="3200" b="1">
                  <a:solidFill>
                    <a:srgbClr val="770945"/>
                  </a:solidFill>
                  <a:latin typeface="Arial" panose="020B0604020202020204" pitchFamily="34" charset="0"/>
                </a:rPr>
                <a:t>S</a:t>
              </a:r>
              <a:endParaRPr lang="es-ES_tradnl" altLang="es-AR" b="1">
                <a:solidFill>
                  <a:srgbClr val="770945"/>
                </a:solidFill>
              </a:endParaRPr>
            </a:p>
          </p:txBody>
        </p:sp>
        <p:sp>
          <p:nvSpPr>
            <p:cNvPr id="16414" name="AutoShape 82"/>
            <p:cNvSpPr>
              <a:spLocks/>
            </p:cNvSpPr>
            <p:nvPr/>
          </p:nvSpPr>
          <p:spPr bwMode="auto">
            <a:xfrm>
              <a:off x="4848" y="288"/>
              <a:ext cx="528" cy="3792"/>
            </a:xfrm>
            <a:prstGeom prst="rightBrace">
              <a:avLst>
                <a:gd name="adj1" fmla="val 59848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AR" altLang="es-AR"/>
            </a:p>
          </p:txBody>
        </p:sp>
      </p:grpSp>
      <p:sp>
        <p:nvSpPr>
          <p:cNvPr id="16388" name="Rectangle 3085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Etapas del Desarrollo de Sistemas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Text Box 61"/>
          <p:cNvSpPr txBox="1">
            <a:spLocks noChangeArrowheads="1"/>
          </p:cNvSpPr>
          <p:nvPr/>
        </p:nvSpPr>
        <p:spPr bwMode="auto">
          <a:xfrm>
            <a:off x="3881438" y="54816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AR" b="1"/>
              <a:t>no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1"/>
          <p:cNvSpPr>
            <a:spLocks noGrp="1" noChangeArrowheads="1"/>
          </p:cNvSpPr>
          <p:nvPr>
            <p:ph idx="1"/>
          </p:nvPr>
        </p:nvSpPr>
        <p:spPr>
          <a:xfrm>
            <a:off x="1066800" y="1577975"/>
            <a:ext cx="8534400" cy="2133600"/>
          </a:xfrm>
        </p:spPr>
        <p:txBody>
          <a:bodyPr lIns="92075" tIns="46038" rIns="92075" bIns="46038"/>
          <a:lstStyle/>
          <a:p>
            <a:pPr algn="ctr">
              <a:spcBef>
                <a:spcPct val="50000"/>
              </a:spcBef>
              <a:buFont typeface="Monotype Sorts" pitchFamily="2" charset="2"/>
              <a:buNone/>
            </a:pPr>
            <a:r>
              <a:rPr lang="es-MX" altLang="es-AR" b="1" u="sng" smtClean="0">
                <a:solidFill>
                  <a:srgbClr val="000080"/>
                </a:solidFill>
              </a:rPr>
              <a:t>Método</a:t>
            </a:r>
            <a:endParaRPr lang="es-MX" altLang="es-AR" b="1" smtClean="0">
              <a:solidFill>
                <a:srgbClr val="003366"/>
              </a:solidFill>
            </a:endParaRPr>
          </a:p>
          <a:p>
            <a:pPr algn="ctr">
              <a:spcBef>
                <a:spcPct val="50000"/>
              </a:spcBef>
              <a:buFont typeface="Monotype Sorts" pitchFamily="2" charset="2"/>
              <a:buNone/>
            </a:pPr>
            <a:r>
              <a:rPr lang="es-MX" altLang="es-AR" sz="2800" b="1" smtClean="0">
                <a:solidFill>
                  <a:srgbClr val="003366"/>
                </a:solidFill>
              </a:rPr>
              <a:t>Conjunto de etapas que se llevan a cabo en un orden determinado que tienen como propósito el estudio de sistemas de información.</a:t>
            </a:r>
            <a:endParaRPr lang="es-ES" altLang="es-AR" sz="2800" b="1" smtClean="0">
              <a:solidFill>
                <a:srgbClr val="003366"/>
              </a:solidFill>
            </a:endParaRPr>
          </a:p>
        </p:txBody>
      </p:sp>
      <p:sp>
        <p:nvSpPr>
          <p:cNvPr id="1741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1B84F231-7387-47C9-AF65-00C8C2F8F1C4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11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2" name="Group 2052"/>
          <p:cNvGrpSpPr>
            <a:grpSpLocks/>
          </p:cNvGrpSpPr>
          <p:nvPr/>
        </p:nvGrpSpPr>
        <p:grpSpPr bwMode="auto">
          <a:xfrm>
            <a:off x="1676400" y="3644900"/>
            <a:ext cx="7315200" cy="2133600"/>
            <a:chOff x="672" y="2640"/>
            <a:chExt cx="4608" cy="1344"/>
          </a:xfrm>
        </p:grpSpPr>
        <p:sp>
          <p:nvSpPr>
            <p:cNvPr id="17414" name="AutoShape 2053"/>
            <p:cNvSpPr>
              <a:spLocks noChangeArrowheads="1"/>
            </p:cNvSpPr>
            <p:nvPr/>
          </p:nvSpPr>
          <p:spPr bwMode="auto">
            <a:xfrm>
              <a:off x="672" y="2640"/>
              <a:ext cx="1248" cy="384"/>
            </a:xfrm>
            <a:prstGeom prst="flowChartProcess">
              <a:avLst/>
            </a:prstGeom>
            <a:noFill/>
            <a:ln w="31750">
              <a:solidFill>
                <a:srgbClr val="00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b="1">
                  <a:solidFill>
                    <a:srgbClr val="003366"/>
                  </a:solidFill>
                  <a:latin typeface="Arial" panose="020B0604020202020204" pitchFamily="34" charset="0"/>
                </a:rPr>
                <a:t>Comprar</a:t>
              </a:r>
              <a:endParaRPr lang="es-ES" altLang="es-AR" b="1">
                <a:solidFill>
                  <a:srgbClr val="0033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5" name="AutoShape 2054"/>
            <p:cNvSpPr>
              <a:spLocks noChangeArrowheads="1"/>
            </p:cNvSpPr>
            <p:nvPr/>
          </p:nvSpPr>
          <p:spPr bwMode="auto">
            <a:xfrm>
              <a:off x="672" y="3120"/>
              <a:ext cx="1248" cy="384"/>
            </a:xfrm>
            <a:prstGeom prst="flowChartProcess">
              <a:avLst/>
            </a:prstGeom>
            <a:noFill/>
            <a:ln w="31750">
              <a:solidFill>
                <a:srgbClr val="00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b="1">
                  <a:solidFill>
                    <a:srgbClr val="003366"/>
                  </a:solidFill>
                  <a:latin typeface="Arial" panose="020B0604020202020204" pitchFamily="34" charset="0"/>
                </a:rPr>
                <a:t>Diseñar</a:t>
              </a:r>
              <a:endParaRPr lang="es-ES" altLang="es-AR" b="1">
                <a:solidFill>
                  <a:srgbClr val="0033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6" name="AutoShape 2055"/>
            <p:cNvSpPr>
              <a:spLocks noChangeArrowheads="1"/>
            </p:cNvSpPr>
            <p:nvPr/>
          </p:nvSpPr>
          <p:spPr bwMode="auto">
            <a:xfrm>
              <a:off x="672" y="3600"/>
              <a:ext cx="1248" cy="384"/>
            </a:xfrm>
            <a:prstGeom prst="flowChartProcess">
              <a:avLst/>
            </a:prstGeom>
            <a:noFill/>
            <a:ln w="31750">
              <a:solidFill>
                <a:srgbClr val="00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b="1">
                  <a:solidFill>
                    <a:srgbClr val="003366"/>
                  </a:solidFill>
                  <a:latin typeface="Arial" panose="020B0604020202020204" pitchFamily="34" charset="0"/>
                </a:rPr>
                <a:t>Tercerizar</a:t>
              </a:r>
              <a:endParaRPr lang="es-ES" altLang="es-AR" b="1">
                <a:solidFill>
                  <a:srgbClr val="0033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7" name="AutoShape 2056"/>
            <p:cNvSpPr>
              <a:spLocks noChangeArrowheads="1"/>
            </p:cNvSpPr>
            <p:nvPr/>
          </p:nvSpPr>
          <p:spPr bwMode="auto">
            <a:xfrm>
              <a:off x="2352" y="2928"/>
              <a:ext cx="1248" cy="768"/>
            </a:xfrm>
            <a:prstGeom prst="rightArrow">
              <a:avLst>
                <a:gd name="adj1" fmla="val 50000"/>
                <a:gd name="adj2" fmla="val 40625"/>
              </a:avLst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AR" altLang="es-AR"/>
            </a:p>
          </p:txBody>
        </p:sp>
        <p:sp>
          <p:nvSpPr>
            <p:cNvPr id="17418" name="AutoShape 2057"/>
            <p:cNvSpPr>
              <a:spLocks noChangeArrowheads="1"/>
            </p:cNvSpPr>
            <p:nvPr/>
          </p:nvSpPr>
          <p:spPr bwMode="auto">
            <a:xfrm>
              <a:off x="4032" y="3072"/>
              <a:ext cx="1248" cy="384"/>
            </a:xfrm>
            <a:prstGeom prst="flowChartProcess">
              <a:avLst/>
            </a:prstGeom>
            <a:noFill/>
            <a:ln w="31750">
              <a:solidFill>
                <a:srgbClr val="00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b="1">
                  <a:solidFill>
                    <a:srgbClr val="003366"/>
                  </a:solidFill>
                  <a:latin typeface="Arial" panose="020B0604020202020204" pitchFamily="34" charset="0"/>
                </a:rPr>
                <a:t>Metodología</a:t>
              </a:r>
              <a:endParaRPr lang="es-ES" altLang="es-AR" b="1">
                <a:solidFill>
                  <a:srgbClr val="003366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7413" name="Rectangle 2058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Metodología para el Estudio de Sistemas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075"/>
          <p:cNvSpPr>
            <a:spLocks noGrp="1" noChangeArrowheads="1"/>
          </p:cNvSpPr>
          <p:nvPr>
            <p:ph idx="1"/>
          </p:nvPr>
        </p:nvSpPr>
        <p:spPr>
          <a:xfrm>
            <a:off x="660275" y="1721531"/>
            <a:ext cx="8973245" cy="3962400"/>
          </a:xfrm>
        </p:spPr>
        <p:txBody>
          <a:bodyPr lIns="92075" tIns="46038" rIns="92075" bIns="46038"/>
          <a:lstStyle/>
          <a:p>
            <a:pPr marL="0" indent="0" algn="ctr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  <a:buNone/>
            </a:pPr>
            <a:r>
              <a:rPr lang="es-ES_tradnl" altLang="es-AR" sz="2000" b="1" u="sng" dirty="0" smtClean="0"/>
              <a:t>Objetivos de una Metodología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Establecer acertadamente cada uno de los requisitos de un sistema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Suministrar un método sistemático de desarrollo de manera que se pueda </a:t>
            </a:r>
            <a:r>
              <a:rPr lang="es-ES_tradnl" altLang="es-AR" sz="2000" dirty="0" err="1" smtClean="0"/>
              <a:t>contolar</a:t>
            </a:r>
            <a:r>
              <a:rPr lang="es-ES_tradnl" altLang="es-AR" sz="2000" dirty="0" smtClean="0"/>
              <a:t> su proceso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Hacer la construcción dentro de un tiempo apropiado y costos aceptables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Construir un sistema que esté bien documentado y sea fácil de mantener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Identificar lo antes posible cualquier cambio necesario dentro del proceso de desarrollo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Proveer un sistema que satisfaga las necesidades de los usuarios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endParaRPr lang="es-ES_tradnl" altLang="es-AR" sz="2000" dirty="0" smtClean="0"/>
          </a:p>
        </p:txBody>
      </p:sp>
      <p:sp>
        <p:nvSpPr>
          <p:cNvPr id="1945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00C9548-C341-49B8-BBF9-F3F8A039816F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12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9460" name="Rectangle 3077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 dirty="0">
                <a:solidFill>
                  <a:schemeClr val="bg1"/>
                </a:solidFill>
                <a:latin typeface="Arial" panose="020B0604020202020204" pitchFamily="34" charset="0"/>
              </a:rPr>
              <a:t>Metodología para el Estudio de Sistemas</a:t>
            </a:r>
            <a:endParaRPr lang="es-ES" altLang="es-AR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00C9548-C341-49B8-BBF9-F3F8A039816F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13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9460" name="Rectangle 3077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Metodología para el Estudio de Sistemas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3075"/>
          <p:cNvSpPr>
            <a:spLocks noGrp="1" noChangeArrowheads="1"/>
          </p:cNvSpPr>
          <p:nvPr>
            <p:ph idx="1"/>
          </p:nvPr>
        </p:nvSpPr>
        <p:spPr>
          <a:xfrm>
            <a:off x="660275" y="1721531"/>
            <a:ext cx="8973245" cy="3962400"/>
          </a:xfrm>
        </p:spPr>
        <p:txBody>
          <a:bodyPr lIns="92075" tIns="46038" rIns="92075" bIns="46038"/>
          <a:lstStyle/>
          <a:p>
            <a:pPr marL="0" indent="0" algn="ctr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  <a:buNone/>
            </a:pPr>
            <a:r>
              <a:rPr lang="es-ES_tradnl" altLang="es-AR" sz="2000" b="1" u="sng" dirty="0" smtClean="0"/>
              <a:t>Aspectos a cubrir por la Metodología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Un proceso de vida completo, que comprenda tanto aspectos del negocio como aspectos técnicos.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Un conjunto completo de conceptos y modelos que sean consistentes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Una descripción completa de los procesos y programas a desarrollar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Un conjunto de técnicas probadas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Identificación de los roles organizacionales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Guías para la gestión de proyectos y aseguramiento de la calidad.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2000" dirty="0" smtClean="0"/>
              <a:t>Guías para la gestión de bibliotecas de datos</a:t>
            </a:r>
          </a:p>
        </p:txBody>
      </p:sp>
    </p:spTree>
    <p:extLst>
      <p:ext uri="{BB962C8B-B14F-4D97-AF65-F5344CB8AC3E}">
        <p14:creationId xmlns:p14="http://schemas.microsoft.com/office/powerpoint/2010/main" val="594103933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075"/>
          <p:cNvSpPr>
            <a:spLocks noGrp="1" noChangeArrowheads="1"/>
          </p:cNvSpPr>
          <p:nvPr>
            <p:ph idx="1"/>
          </p:nvPr>
        </p:nvSpPr>
        <p:spPr>
          <a:xfrm>
            <a:off x="488504" y="1100843"/>
            <a:ext cx="9073008" cy="5136469"/>
          </a:xfrm>
        </p:spPr>
        <p:txBody>
          <a:bodyPr lIns="92075" tIns="46038" rIns="92075" bIns="46038"/>
          <a:lstStyle/>
          <a:p>
            <a:pPr marL="0" indent="0" algn="ctr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  <a:buNone/>
            </a:pPr>
            <a:r>
              <a:rPr lang="es-ES_tradnl" altLang="es-AR" sz="2000" b="1" u="sng" dirty="0" smtClean="0"/>
              <a:t>Metodologías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Clásicas:</a:t>
            </a:r>
          </a:p>
          <a:p>
            <a:pPr lvl="3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Ciclo de Vida o Cascada</a:t>
            </a:r>
          </a:p>
          <a:p>
            <a:pPr lvl="3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Evolutivo</a:t>
            </a:r>
          </a:p>
          <a:p>
            <a:pPr lvl="3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Espiral</a:t>
            </a:r>
          </a:p>
          <a:p>
            <a:pPr lvl="3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Prototipos</a:t>
            </a:r>
          </a:p>
          <a:p>
            <a:pPr lvl="3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Desarrollo basado en Componentes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r>
              <a:rPr lang="es-ES_tradnl" altLang="es-AR" sz="1600" dirty="0" smtClean="0"/>
              <a:t>Agiles</a:t>
            </a:r>
          </a:p>
          <a:p>
            <a:pPr lvl="3"/>
            <a:r>
              <a:rPr lang="es-AR" sz="1600" dirty="0" smtClean="0"/>
              <a:t>Programación </a:t>
            </a:r>
            <a:r>
              <a:rPr lang="es-AR" sz="1600" dirty="0"/>
              <a:t>extrema (XP</a:t>
            </a:r>
            <a:r>
              <a:rPr lang="es-AR" sz="1600" dirty="0" smtClean="0"/>
              <a:t>)</a:t>
            </a:r>
            <a:endParaRPr lang="es-AR" sz="1600" dirty="0"/>
          </a:p>
          <a:p>
            <a:pPr lvl="3"/>
            <a:r>
              <a:rPr lang="es-AR" sz="1600" dirty="0" smtClean="0"/>
              <a:t>Mobile-D </a:t>
            </a:r>
            <a:r>
              <a:rPr lang="es-AR" sz="1600" dirty="0"/>
              <a:t>(ágil y extrema para móviles) </a:t>
            </a:r>
          </a:p>
          <a:p>
            <a:pPr lvl="3"/>
            <a:r>
              <a:rPr lang="es-AR" sz="1600" dirty="0" err="1" smtClean="0"/>
              <a:t>Scrum</a:t>
            </a:r>
            <a:r>
              <a:rPr lang="es-AR" sz="1600" dirty="0" smtClean="0"/>
              <a:t> </a:t>
            </a:r>
            <a:endParaRPr lang="es-AR" sz="1600" dirty="0"/>
          </a:p>
          <a:p>
            <a:pPr lvl="3"/>
            <a:r>
              <a:rPr lang="es-AR" sz="1600" dirty="0" err="1" smtClean="0"/>
              <a:t>Crystal</a:t>
            </a:r>
            <a:r>
              <a:rPr lang="es-AR" sz="1600" dirty="0" smtClean="0"/>
              <a:t> </a:t>
            </a:r>
            <a:endParaRPr lang="es-AR" sz="1600" dirty="0"/>
          </a:p>
          <a:p>
            <a:pPr lvl="3"/>
            <a:r>
              <a:rPr lang="es-AR" sz="1600" dirty="0" err="1" smtClean="0"/>
              <a:t>Evolutionary</a:t>
            </a:r>
            <a:r>
              <a:rPr lang="es-AR" sz="1600" dirty="0" smtClean="0"/>
              <a:t> </a:t>
            </a:r>
            <a:r>
              <a:rPr lang="es-AR" sz="1600" dirty="0"/>
              <a:t>Project Management (Evo) </a:t>
            </a:r>
          </a:p>
          <a:p>
            <a:pPr lvl="3"/>
            <a:r>
              <a:rPr lang="es-AR" sz="1600" dirty="0" err="1" smtClean="0"/>
              <a:t>Feature</a:t>
            </a:r>
            <a:r>
              <a:rPr lang="es-AR" sz="1600" dirty="0" smtClean="0"/>
              <a:t> </a:t>
            </a:r>
            <a:r>
              <a:rPr lang="es-AR" sz="1600" dirty="0" err="1"/>
              <a:t>Driven</a:t>
            </a:r>
            <a:r>
              <a:rPr lang="es-AR" sz="1600" dirty="0"/>
              <a:t> </a:t>
            </a:r>
            <a:r>
              <a:rPr lang="es-AR" sz="1600" dirty="0" err="1"/>
              <a:t>Development</a:t>
            </a:r>
            <a:r>
              <a:rPr lang="es-AR" sz="1600" dirty="0"/>
              <a:t> (FDD) </a:t>
            </a:r>
          </a:p>
          <a:p>
            <a:pPr lvl="3"/>
            <a:r>
              <a:rPr lang="es-AR" sz="1600" dirty="0" err="1" smtClean="0"/>
              <a:t>Adaptive</a:t>
            </a:r>
            <a:r>
              <a:rPr lang="es-AR" sz="1600" dirty="0" smtClean="0"/>
              <a:t> </a:t>
            </a:r>
            <a:r>
              <a:rPr lang="es-AR" sz="1600" dirty="0"/>
              <a:t>Software </a:t>
            </a:r>
            <a:r>
              <a:rPr lang="es-AR" sz="1600" dirty="0" err="1"/>
              <a:t>Development</a:t>
            </a:r>
            <a:r>
              <a:rPr lang="es-AR" sz="1600" dirty="0"/>
              <a:t> (ASD) </a:t>
            </a:r>
          </a:p>
          <a:p>
            <a:pPr lvl="3"/>
            <a:r>
              <a:rPr lang="es-AR" sz="1600" dirty="0" smtClean="0"/>
              <a:t>Lean </a:t>
            </a:r>
            <a:r>
              <a:rPr lang="es-AR" sz="1600" dirty="0" err="1"/>
              <a:t>Development</a:t>
            </a:r>
            <a:r>
              <a:rPr lang="es-AR" sz="1600" dirty="0"/>
              <a:t>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80"/>
              </a:buClr>
            </a:pPr>
            <a:endParaRPr lang="es-ES_tradnl" altLang="es-AR" sz="1600" dirty="0" smtClean="0"/>
          </a:p>
        </p:txBody>
      </p:sp>
      <p:sp>
        <p:nvSpPr>
          <p:cNvPr id="1945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00C9548-C341-49B8-BBF9-F3F8A039816F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14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9460" name="Rectangle 3077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 dirty="0">
                <a:solidFill>
                  <a:schemeClr val="bg1"/>
                </a:solidFill>
                <a:latin typeface="Arial" panose="020B0604020202020204" pitchFamily="34" charset="0"/>
              </a:rPr>
              <a:t>Metodología para el Estudio de Sistemas</a:t>
            </a:r>
            <a:endParaRPr lang="es-ES" altLang="es-AR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7136" y="4257844"/>
            <a:ext cx="3528392" cy="233950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0987" y="1526264"/>
            <a:ext cx="3524541" cy="240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59469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A9096615-38C0-4C6D-8D56-F4AD40C9789C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15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29699" name="Text Box 205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828800" y="1219200"/>
            <a:ext cx="1676400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Estudio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Preliminar</a:t>
            </a:r>
          </a:p>
        </p:txBody>
      </p:sp>
      <p:sp>
        <p:nvSpPr>
          <p:cNvPr id="29700" name="Text Box 2055"/>
          <p:cNvSpPr txBox="1">
            <a:spLocks noChangeArrowheads="1"/>
          </p:cNvSpPr>
          <p:nvPr/>
        </p:nvSpPr>
        <p:spPr bwMode="auto">
          <a:xfrm>
            <a:off x="2667000" y="2133600"/>
            <a:ext cx="1676400" cy="94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Análisis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</p:txBody>
      </p:sp>
      <p:sp>
        <p:nvSpPr>
          <p:cNvPr id="29701" name="Text Box 205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18288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Investigación</a:t>
            </a:r>
          </a:p>
        </p:txBody>
      </p:sp>
      <p:sp>
        <p:nvSpPr>
          <p:cNvPr id="29702" name="Text Box 206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1828800" cy="5349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800" b="1">
                <a:latin typeface="Arial" panose="020B0604020202020204" pitchFamily="34" charset="0"/>
              </a:rPr>
              <a:t>Diseño Conceptual</a:t>
            </a:r>
          </a:p>
        </p:txBody>
      </p:sp>
      <p:sp>
        <p:nvSpPr>
          <p:cNvPr id="29703" name="AutoShape 2062"/>
          <p:cNvSpPr>
            <a:spLocks noChangeArrowheads="1"/>
          </p:cNvSpPr>
          <p:nvPr/>
        </p:nvSpPr>
        <p:spPr bwMode="auto">
          <a:xfrm>
            <a:off x="4495800" y="219392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29704" name="AutoShape 2063"/>
          <p:cNvSpPr>
            <a:spLocks noChangeArrowheads="1"/>
          </p:cNvSpPr>
          <p:nvPr/>
        </p:nvSpPr>
        <p:spPr bwMode="auto">
          <a:xfrm>
            <a:off x="4495800" y="263525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29705" name="Text Box 2064"/>
          <p:cNvSpPr txBox="1">
            <a:spLocks noChangeArrowheads="1"/>
          </p:cNvSpPr>
          <p:nvPr/>
        </p:nvSpPr>
        <p:spPr bwMode="auto">
          <a:xfrm>
            <a:off x="3505200" y="3276600"/>
            <a:ext cx="1676400" cy="94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Desarrollo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</p:txBody>
      </p:sp>
      <p:sp>
        <p:nvSpPr>
          <p:cNvPr id="29706" name="Text Box 2065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3216275"/>
            <a:ext cx="18288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Diseño Detallado</a:t>
            </a:r>
          </a:p>
        </p:txBody>
      </p:sp>
      <p:sp>
        <p:nvSpPr>
          <p:cNvPr id="29707" name="Text Box 2066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3946525"/>
            <a:ext cx="1828800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Construcción</a:t>
            </a:r>
            <a:endParaRPr lang="es-ES_tradnl" altLang="es-AR" sz="2000" b="1">
              <a:latin typeface="Arial" panose="020B0604020202020204" pitchFamily="34" charset="0"/>
            </a:endParaRPr>
          </a:p>
        </p:txBody>
      </p:sp>
      <p:sp>
        <p:nvSpPr>
          <p:cNvPr id="29708" name="AutoShape 2067"/>
          <p:cNvSpPr>
            <a:spLocks noChangeArrowheads="1"/>
          </p:cNvSpPr>
          <p:nvPr/>
        </p:nvSpPr>
        <p:spPr bwMode="auto">
          <a:xfrm>
            <a:off x="53340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29709" name="AutoShape 2068"/>
          <p:cNvSpPr>
            <a:spLocks noChangeArrowheads="1"/>
          </p:cNvSpPr>
          <p:nvPr/>
        </p:nvSpPr>
        <p:spPr bwMode="auto">
          <a:xfrm>
            <a:off x="5334000" y="3886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29710" name="Text Box 2069"/>
          <p:cNvSpPr txBox="1">
            <a:spLocks noChangeArrowheads="1"/>
          </p:cNvSpPr>
          <p:nvPr/>
        </p:nvSpPr>
        <p:spPr bwMode="auto">
          <a:xfrm>
            <a:off x="4038600" y="4479925"/>
            <a:ext cx="21336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20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Implementación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2000" b="1">
              <a:latin typeface="Arial" panose="020B0604020202020204" pitchFamily="34" charset="0"/>
            </a:endParaRPr>
          </a:p>
        </p:txBody>
      </p:sp>
      <p:sp>
        <p:nvSpPr>
          <p:cNvPr id="29711" name="Text Box 2070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6781800" y="4572000"/>
            <a:ext cx="27432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Prueba y Conversión</a:t>
            </a:r>
          </a:p>
        </p:txBody>
      </p:sp>
      <p:sp>
        <p:nvSpPr>
          <p:cNvPr id="29712" name="Text Box 2071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781800" y="5149850"/>
            <a:ext cx="2743200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Puesta en Marcha</a:t>
            </a:r>
          </a:p>
        </p:txBody>
      </p:sp>
      <p:sp>
        <p:nvSpPr>
          <p:cNvPr id="29713" name="AutoShape 2072"/>
          <p:cNvSpPr>
            <a:spLocks noChangeArrowheads="1"/>
          </p:cNvSpPr>
          <p:nvPr/>
        </p:nvSpPr>
        <p:spPr bwMode="auto">
          <a:xfrm>
            <a:off x="6248400" y="47244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29714" name="AutoShape 2073"/>
          <p:cNvSpPr>
            <a:spLocks noChangeArrowheads="1"/>
          </p:cNvSpPr>
          <p:nvPr/>
        </p:nvSpPr>
        <p:spPr bwMode="auto">
          <a:xfrm>
            <a:off x="6248400" y="509428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29715" name="Text Box 2074"/>
          <p:cNvSpPr txBox="1">
            <a:spLocks noChangeArrowheads="1"/>
          </p:cNvSpPr>
          <p:nvPr/>
        </p:nvSpPr>
        <p:spPr bwMode="auto">
          <a:xfrm>
            <a:off x="5334000" y="5834063"/>
            <a:ext cx="1905000" cy="712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Explotación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Seguimiento</a:t>
            </a:r>
          </a:p>
        </p:txBody>
      </p:sp>
      <p:grpSp>
        <p:nvGrpSpPr>
          <p:cNvPr id="29716" name="Group 2087"/>
          <p:cNvGrpSpPr>
            <a:grpSpLocks/>
          </p:cNvGrpSpPr>
          <p:nvPr/>
        </p:nvGrpSpPr>
        <p:grpSpPr bwMode="auto">
          <a:xfrm>
            <a:off x="2133600" y="1981200"/>
            <a:ext cx="457200" cy="609600"/>
            <a:chOff x="1344" y="1248"/>
            <a:chExt cx="288" cy="384"/>
          </a:xfrm>
        </p:grpSpPr>
        <p:sp>
          <p:nvSpPr>
            <p:cNvPr id="29727" name="Line 2078"/>
            <p:cNvSpPr>
              <a:spLocks noChangeShapeType="1"/>
            </p:cNvSpPr>
            <p:nvPr/>
          </p:nvSpPr>
          <p:spPr bwMode="auto">
            <a:xfrm>
              <a:off x="1344" y="124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9728" name="Line 2079"/>
            <p:cNvSpPr>
              <a:spLocks noChangeShapeType="1"/>
            </p:cNvSpPr>
            <p:nvPr/>
          </p:nvSpPr>
          <p:spPr bwMode="auto">
            <a:xfrm>
              <a:off x="1344" y="163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29717" name="Group 2088"/>
          <p:cNvGrpSpPr>
            <a:grpSpLocks/>
          </p:cNvGrpSpPr>
          <p:nvPr/>
        </p:nvGrpSpPr>
        <p:grpSpPr bwMode="auto">
          <a:xfrm>
            <a:off x="3048000" y="3086100"/>
            <a:ext cx="457200" cy="647700"/>
            <a:chOff x="1920" y="1944"/>
            <a:chExt cx="288" cy="408"/>
          </a:xfrm>
        </p:grpSpPr>
        <p:sp>
          <p:nvSpPr>
            <p:cNvPr id="29725" name="Line 2080"/>
            <p:cNvSpPr>
              <a:spLocks noChangeShapeType="1"/>
            </p:cNvSpPr>
            <p:nvPr/>
          </p:nvSpPr>
          <p:spPr bwMode="auto">
            <a:xfrm flipH="1">
              <a:off x="1920" y="1944"/>
              <a:ext cx="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9726" name="Line 2081"/>
            <p:cNvSpPr>
              <a:spLocks noChangeShapeType="1"/>
            </p:cNvSpPr>
            <p:nvPr/>
          </p:nvSpPr>
          <p:spPr bwMode="auto">
            <a:xfrm>
              <a:off x="1920" y="23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29718" name="Group 2090"/>
          <p:cNvGrpSpPr>
            <a:grpSpLocks/>
          </p:cNvGrpSpPr>
          <p:nvPr/>
        </p:nvGrpSpPr>
        <p:grpSpPr bwMode="auto">
          <a:xfrm>
            <a:off x="4876800" y="5638800"/>
            <a:ext cx="457200" cy="647700"/>
            <a:chOff x="3072" y="3552"/>
            <a:chExt cx="288" cy="408"/>
          </a:xfrm>
        </p:grpSpPr>
        <p:sp>
          <p:nvSpPr>
            <p:cNvPr id="29723" name="Line 2085"/>
            <p:cNvSpPr>
              <a:spLocks noChangeShapeType="1"/>
            </p:cNvSpPr>
            <p:nvPr/>
          </p:nvSpPr>
          <p:spPr bwMode="auto">
            <a:xfrm flipH="1">
              <a:off x="3072" y="3552"/>
              <a:ext cx="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9724" name="Line 2086"/>
            <p:cNvSpPr>
              <a:spLocks noChangeShapeType="1"/>
            </p:cNvSpPr>
            <p:nvPr/>
          </p:nvSpPr>
          <p:spPr bwMode="auto">
            <a:xfrm>
              <a:off x="3072" y="39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29719" name="Group 2094"/>
          <p:cNvGrpSpPr>
            <a:grpSpLocks/>
          </p:cNvGrpSpPr>
          <p:nvPr/>
        </p:nvGrpSpPr>
        <p:grpSpPr bwMode="auto">
          <a:xfrm>
            <a:off x="3733800" y="4260850"/>
            <a:ext cx="304800" cy="539750"/>
            <a:chOff x="2352" y="2684"/>
            <a:chExt cx="192" cy="340"/>
          </a:xfrm>
        </p:grpSpPr>
        <p:sp>
          <p:nvSpPr>
            <p:cNvPr id="29721" name="Line 2092"/>
            <p:cNvSpPr>
              <a:spLocks noChangeShapeType="1"/>
            </p:cNvSpPr>
            <p:nvPr/>
          </p:nvSpPr>
          <p:spPr bwMode="auto">
            <a:xfrm>
              <a:off x="2352" y="2684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29722" name="Line 2093"/>
            <p:cNvSpPr>
              <a:spLocks noChangeShapeType="1"/>
            </p:cNvSpPr>
            <p:nvPr/>
          </p:nvSpPr>
          <p:spPr bwMode="auto">
            <a:xfrm>
              <a:off x="2352" y="302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29720" name="Rectangle 2095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Metodología del Ciclo de Vida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6B7C0507-F424-421A-ADC8-0F6EF3F40A05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16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31747" name="Rectangle 2054"/>
          <p:cNvSpPr>
            <a:spLocks noChangeArrowheads="1"/>
          </p:cNvSpPr>
          <p:nvPr/>
        </p:nvSpPr>
        <p:spPr bwMode="auto">
          <a:xfrm>
            <a:off x="704528" y="14064"/>
            <a:ext cx="8534400" cy="1182688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600">
                <a:solidFill>
                  <a:schemeClr val="bg1"/>
                </a:solidFill>
                <a:latin typeface="Arial" panose="020B0604020202020204" pitchFamily="34" charset="0"/>
              </a:rPr>
              <a:t>Metodo del Ciclo de Vida</a:t>
            </a:r>
            <a:endParaRPr lang="es-ES" altLang="es-AR" sz="36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2059"/>
          <p:cNvGrpSpPr>
            <a:grpSpLocks/>
          </p:cNvGrpSpPr>
          <p:nvPr/>
        </p:nvGrpSpPr>
        <p:grpSpPr bwMode="auto">
          <a:xfrm>
            <a:off x="1250950" y="1981200"/>
            <a:ext cx="8332788" cy="554038"/>
            <a:chOff x="788" y="1248"/>
            <a:chExt cx="5249" cy="349"/>
          </a:xfrm>
        </p:grpSpPr>
        <p:sp>
          <p:nvSpPr>
            <p:cNvPr id="31761" name="Text Box 2050"/>
            <p:cNvSpPr txBox="1">
              <a:spLocks noChangeArrowheads="1"/>
            </p:cNvSpPr>
            <p:nvPr/>
          </p:nvSpPr>
          <p:spPr bwMode="auto">
            <a:xfrm>
              <a:off x="788" y="1248"/>
              <a:ext cx="1105" cy="34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ESTUDIO</a:t>
              </a:r>
            </a:p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PRELIMINAR</a:t>
              </a:r>
            </a:p>
          </p:txBody>
        </p:sp>
        <p:sp>
          <p:nvSpPr>
            <p:cNvPr id="31762" name="Text Box 2055"/>
            <p:cNvSpPr txBox="1">
              <a:spLocks noChangeArrowheads="1"/>
            </p:cNvSpPr>
            <p:nvPr/>
          </p:nvSpPr>
          <p:spPr bwMode="auto">
            <a:xfrm>
              <a:off x="2036" y="1248"/>
              <a:ext cx="4001" cy="34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sz="1600" b="1">
                  <a:latin typeface="Arial" panose="020B0604020202020204" pitchFamily="34" charset="0"/>
                </a:rPr>
                <a:t>Análisis de necesidades – Factibilidad ( Tecnica – Económica y Operacional) - Aprobación</a:t>
              </a:r>
              <a:endParaRPr lang="es-ES" altLang="es-AR" sz="1600" b="1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2060"/>
          <p:cNvGrpSpPr>
            <a:grpSpLocks/>
          </p:cNvGrpSpPr>
          <p:nvPr/>
        </p:nvGrpSpPr>
        <p:grpSpPr bwMode="auto">
          <a:xfrm>
            <a:off x="1238250" y="2895600"/>
            <a:ext cx="8362950" cy="554038"/>
            <a:chOff x="780" y="1824"/>
            <a:chExt cx="5268" cy="349"/>
          </a:xfrm>
        </p:grpSpPr>
        <p:sp>
          <p:nvSpPr>
            <p:cNvPr id="31759" name="Text Box 2051"/>
            <p:cNvSpPr txBox="1">
              <a:spLocks noChangeArrowheads="1"/>
            </p:cNvSpPr>
            <p:nvPr/>
          </p:nvSpPr>
          <p:spPr bwMode="auto">
            <a:xfrm>
              <a:off x="780" y="1824"/>
              <a:ext cx="1105" cy="349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ANALISIS</a:t>
              </a:r>
            </a:p>
          </p:txBody>
        </p:sp>
        <p:sp>
          <p:nvSpPr>
            <p:cNvPr id="31760" name="Text Box 2056"/>
            <p:cNvSpPr txBox="1">
              <a:spLocks noChangeArrowheads="1"/>
            </p:cNvSpPr>
            <p:nvPr/>
          </p:nvSpPr>
          <p:spPr bwMode="auto">
            <a:xfrm>
              <a:off x="2080" y="1824"/>
              <a:ext cx="3968" cy="34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sz="1600" b="1">
                  <a:latin typeface="Arial" panose="020B0604020202020204" pitchFamily="34" charset="0"/>
                </a:rPr>
                <a:t>Que – Cómo – Con qué – Volúmen ........</a:t>
              </a:r>
              <a:endParaRPr lang="es-ES" altLang="es-AR" sz="1600" b="1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2061"/>
          <p:cNvGrpSpPr>
            <a:grpSpLocks/>
          </p:cNvGrpSpPr>
          <p:nvPr/>
        </p:nvGrpSpPr>
        <p:grpSpPr bwMode="auto">
          <a:xfrm>
            <a:off x="1238250" y="3886200"/>
            <a:ext cx="8315325" cy="554038"/>
            <a:chOff x="780" y="2448"/>
            <a:chExt cx="5238" cy="349"/>
          </a:xfrm>
        </p:grpSpPr>
        <p:sp>
          <p:nvSpPr>
            <p:cNvPr id="31757" name="Text Box 2052"/>
            <p:cNvSpPr txBox="1">
              <a:spLocks noChangeArrowheads="1"/>
            </p:cNvSpPr>
            <p:nvPr/>
          </p:nvSpPr>
          <p:spPr bwMode="auto">
            <a:xfrm>
              <a:off x="780" y="2448"/>
              <a:ext cx="1144" cy="349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DESARROLLO</a:t>
              </a:r>
            </a:p>
          </p:txBody>
        </p:sp>
        <p:sp>
          <p:nvSpPr>
            <p:cNvPr id="31758" name="Text Box 2057"/>
            <p:cNvSpPr txBox="1">
              <a:spLocks noChangeArrowheads="1"/>
            </p:cNvSpPr>
            <p:nvPr/>
          </p:nvSpPr>
          <p:spPr bwMode="auto">
            <a:xfrm>
              <a:off x="2132" y="2448"/>
              <a:ext cx="3886" cy="34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sz="1600" b="1">
                  <a:latin typeface="Arial" panose="020B0604020202020204" pitchFamily="34" charset="0"/>
                </a:rPr>
                <a:t>Diseño lógico – Reportes – Archivos – Tablas – Procesos      Desarrollo de Programas </a:t>
              </a:r>
              <a:endParaRPr lang="es-ES" altLang="es-AR" sz="16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2062"/>
          <p:cNvGrpSpPr>
            <a:grpSpLocks/>
          </p:cNvGrpSpPr>
          <p:nvPr/>
        </p:nvGrpSpPr>
        <p:grpSpPr bwMode="auto">
          <a:xfrm>
            <a:off x="1238250" y="4800600"/>
            <a:ext cx="8280400" cy="554038"/>
            <a:chOff x="780" y="3024"/>
            <a:chExt cx="5216" cy="349"/>
          </a:xfrm>
        </p:grpSpPr>
        <p:sp>
          <p:nvSpPr>
            <p:cNvPr id="31755" name="Text Box 2053"/>
            <p:cNvSpPr txBox="1">
              <a:spLocks noChangeArrowheads="1"/>
            </p:cNvSpPr>
            <p:nvPr/>
          </p:nvSpPr>
          <p:spPr bwMode="auto">
            <a:xfrm>
              <a:off x="780" y="3024"/>
              <a:ext cx="1144" cy="349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IMPLEMENTA –</a:t>
              </a:r>
            </a:p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CION</a:t>
              </a:r>
            </a:p>
          </p:txBody>
        </p:sp>
        <p:sp>
          <p:nvSpPr>
            <p:cNvPr id="31756" name="Text Box 2058"/>
            <p:cNvSpPr txBox="1">
              <a:spLocks noChangeArrowheads="1"/>
            </p:cNvSpPr>
            <p:nvPr/>
          </p:nvSpPr>
          <p:spPr bwMode="auto">
            <a:xfrm>
              <a:off x="2132" y="3024"/>
              <a:ext cx="3864" cy="34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sz="1600" b="1">
                  <a:latin typeface="Arial" panose="020B0604020202020204" pitchFamily="34" charset="0"/>
                </a:rPr>
                <a:t>Pruebas y conversión – Puesta en Marcha</a:t>
              </a:r>
              <a:endParaRPr lang="es-ES" altLang="es-AR" sz="1600" b="1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2063"/>
          <p:cNvGrpSpPr>
            <a:grpSpLocks/>
          </p:cNvGrpSpPr>
          <p:nvPr/>
        </p:nvGrpSpPr>
        <p:grpSpPr bwMode="auto">
          <a:xfrm>
            <a:off x="1219200" y="5715000"/>
            <a:ext cx="8280400" cy="554038"/>
            <a:chOff x="780" y="3024"/>
            <a:chExt cx="5216" cy="349"/>
          </a:xfrm>
        </p:grpSpPr>
        <p:sp>
          <p:nvSpPr>
            <p:cNvPr id="31753" name="Text Box 2064"/>
            <p:cNvSpPr txBox="1">
              <a:spLocks noChangeArrowheads="1"/>
            </p:cNvSpPr>
            <p:nvPr/>
          </p:nvSpPr>
          <p:spPr bwMode="auto">
            <a:xfrm>
              <a:off x="780" y="3024"/>
              <a:ext cx="1144" cy="349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600" b="1">
                  <a:latin typeface="Arial" panose="020B0604020202020204" pitchFamily="34" charset="0"/>
                </a:rPr>
                <a:t>SEGUIMIENTO</a:t>
              </a:r>
            </a:p>
          </p:txBody>
        </p:sp>
        <p:sp>
          <p:nvSpPr>
            <p:cNvPr id="31754" name="Text Box 2065"/>
            <p:cNvSpPr txBox="1">
              <a:spLocks noChangeArrowheads="1"/>
            </p:cNvSpPr>
            <p:nvPr/>
          </p:nvSpPr>
          <p:spPr bwMode="auto">
            <a:xfrm>
              <a:off x="2132" y="3024"/>
              <a:ext cx="3864" cy="34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sz="1600" b="1">
                  <a:latin typeface="Arial" panose="020B0604020202020204" pitchFamily="34" charset="0"/>
                </a:rPr>
                <a:t>Mantenimiento y adaptaciones</a:t>
              </a:r>
              <a:endParaRPr lang="es-ES" altLang="es-AR" sz="16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704528" y="1737320"/>
            <a:ext cx="9493250" cy="4572000"/>
          </a:xfrm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Formulación</a:t>
            </a:r>
            <a:r>
              <a:rPr lang="es-ES_tradnl" altLang="es-AR" sz="2800" b="1" smtClean="0">
                <a:solidFill>
                  <a:srgbClr val="000080"/>
                </a:solidFill>
              </a:rPr>
              <a:t>:</a:t>
            </a:r>
            <a:r>
              <a:rPr lang="es-ES_tradnl" altLang="es-AR" sz="2800" smtClean="0">
                <a:solidFill>
                  <a:srgbClr val="770945"/>
                </a:solidFill>
              </a:rPr>
              <a:t>  Generadores del proyecto.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2800" smtClean="0">
                <a:solidFill>
                  <a:srgbClr val="770945"/>
                </a:solidFill>
              </a:rPr>
              <a:t>		 Conformación de grupo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Relevamiento</a:t>
            </a:r>
            <a:r>
              <a:rPr lang="es-ES_tradnl" altLang="es-AR" sz="2800" b="1" smtClean="0">
                <a:solidFill>
                  <a:srgbClr val="000080"/>
                </a:solidFill>
              </a:rPr>
              <a:t>: </a:t>
            </a:r>
            <a:r>
              <a:rPr lang="es-ES_tradnl" altLang="es-AR" sz="2800" smtClean="0">
                <a:solidFill>
                  <a:srgbClr val="770945"/>
                </a:solidFill>
              </a:rPr>
              <a:t>Guía al analista.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endParaRPr lang="es-ES_tradnl" altLang="es-AR" sz="2800" smtClean="0">
              <a:solidFill>
                <a:srgbClr val="770945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Análisis</a:t>
            </a:r>
            <a:r>
              <a:rPr lang="es-ES_tradnl" altLang="es-AR" sz="2800" b="1" smtClean="0">
                <a:solidFill>
                  <a:srgbClr val="000080"/>
                </a:solidFill>
              </a:rPr>
              <a:t>:</a:t>
            </a:r>
            <a:r>
              <a:rPr lang="es-ES_tradnl" altLang="es-AR" sz="2800" smtClean="0">
                <a:solidFill>
                  <a:srgbClr val="770945"/>
                </a:solidFill>
              </a:rPr>
              <a:t>	  Fuente de consulta.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endParaRPr lang="es-ES_tradnl" altLang="es-AR" sz="2800" smtClean="0">
              <a:solidFill>
                <a:srgbClr val="770945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Diseño</a:t>
            </a:r>
            <a:r>
              <a:rPr lang="es-ES_tradnl" altLang="es-AR" sz="2800" b="1" smtClean="0">
                <a:solidFill>
                  <a:srgbClr val="000080"/>
                </a:solidFill>
              </a:rPr>
              <a:t>:</a:t>
            </a:r>
            <a:r>
              <a:rPr lang="es-ES_tradnl" altLang="es-AR" sz="2800" smtClean="0">
                <a:solidFill>
                  <a:srgbClr val="770945"/>
                </a:solidFill>
              </a:rPr>
              <a:t>	  Fuente de consulta.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endParaRPr lang="es-ES_tradnl" altLang="es-AR" sz="2800" smtClean="0">
              <a:solidFill>
                <a:srgbClr val="770945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Construcción</a:t>
            </a:r>
            <a:r>
              <a:rPr lang="es-ES_tradnl" altLang="es-AR" sz="2800" b="1" smtClean="0">
                <a:solidFill>
                  <a:srgbClr val="000080"/>
                </a:solidFill>
              </a:rPr>
              <a:t>:</a:t>
            </a:r>
            <a:r>
              <a:rPr lang="es-ES_tradnl" altLang="es-AR" sz="2800" b="1" smtClean="0">
                <a:solidFill>
                  <a:srgbClr val="770945"/>
                </a:solidFill>
              </a:rPr>
              <a:t>	  </a:t>
            </a:r>
            <a:r>
              <a:rPr lang="es-ES_tradnl" altLang="es-AR" sz="2800" smtClean="0">
                <a:solidFill>
                  <a:srgbClr val="770945"/>
                </a:solidFill>
              </a:rPr>
              <a:t>No Interviene.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endParaRPr lang="es-ES_tradnl" altLang="es-AR" sz="2800" smtClean="0">
              <a:solidFill>
                <a:srgbClr val="770945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Implementación</a:t>
            </a:r>
            <a:r>
              <a:rPr lang="es-ES_tradnl" altLang="es-AR" sz="2800" b="1" smtClean="0">
                <a:solidFill>
                  <a:srgbClr val="000080"/>
                </a:solidFill>
              </a:rPr>
              <a:t>:</a:t>
            </a:r>
            <a:r>
              <a:rPr lang="es-ES_tradnl" altLang="es-AR" sz="2800" b="1" smtClean="0">
                <a:solidFill>
                  <a:srgbClr val="770945"/>
                </a:solidFill>
              </a:rPr>
              <a:t> </a:t>
            </a:r>
            <a:r>
              <a:rPr lang="es-ES_tradnl" altLang="es-AR" sz="2800" smtClean="0">
                <a:solidFill>
                  <a:srgbClr val="770945"/>
                </a:solidFill>
              </a:rPr>
              <a:t>A cargo del control y coordinación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endParaRPr lang="es-ES_tradnl" altLang="es-AR" sz="2800" smtClean="0">
              <a:solidFill>
                <a:srgbClr val="770945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Mantenimiento</a:t>
            </a:r>
            <a:r>
              <a:rPr lang="es-ES_tradnl" altLang="es-AR" sz="2800" b="1" smtClean="0">
                <a:solidFill>
                  <a:srgbClr val="000080"/>
                </a:solidFill>
              </a:rPr>
              <a:t>:</a:t>
            </a:r>
            <a:r>
              <a:rPr lang="es-ES_tradnl" altLang="es-AR" sz="2800" b="1" smtClean="0">
                <a:solidFill>
                  <a:srgbClr val="770945"/>
                </a:solidFill>
              </a:rPr>
              <a:t>   </a:t>
            </a:r>
            <a:r>
              <a:rPr lang="es-ES_tradnl" altLang="es-AR" sz="2800" smtClean="0">
                <a:solidFill>
                  <a:srgbClr val="770945"/>
                </a:solidFill>
              </a:rPr>
              <a:t>Solicitan mejoras y ajustes</a:t>
            </a:r>
          </a:p>
        </p:txBody>
      </p:sp>
      <p:sp>
        <p:nvSpPr>
          <p:cNvPr id="3277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B90C8F8B-07D7-4811-A4AF-247BF5E1CBB2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17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96348" y="23620"/>
            <a:ext cx="8534400" cy="1103312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600" dirty="0">
                <a:solidFill>
                  <a:schemeClr val="bg1"/>
                </a:solidFill>
                <a:latin typeface="Arial" panose="020B0604020202020204" pitchFamily="34" charset="0"/>
              </a:rPr>
              <a:t>Roles de quienes toman decisiones en el proceso de diseño de sistemas</a:t>
            </a:r>
            <a:endParaRPr lang="es-ES" altLang="es-AR" sz="3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6725689-C29D-4D7B-9A41-1BBB5B650C12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18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34819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828800" y="1219200"/>
            <a:ext cx="1676400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Estudio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Preliminar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667000" y="2133600"/>
            <a:ext cx="1676400" cy="94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Análisis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</p:txBody>
      </p:sp>
      <p:sp>
        <p:nvSpPr>
          <p:cNvPr id="34821" name="Text Box 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18288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Investigación</a:t>
            </a:r>
          </a:p>
        </p:txBody>
      </p:sp>
      <p:sp>
        <p:nvSpPr>
          <p:cNvPr id="34822" name="Text Box 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1828800" cy="5349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800" b="1">
                <a:latin typeface="Arial" panose="020B0604020202020204" pitchFamily="34" charset="0"/>
              </a:rPr>
              <a:t>Diseño Conceptual</a:t>
            </a:r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4495800" y="219392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34824" name="AutoShape 7"/>
          <p:cNvSpPr>
            <a:spLocks noChangeArrowheads="1"/>
          </p:cNvSpPr>
          <p:nvPr/>
        </p:nvSpPr>
        <p:spPr bwMode="auto">
          <a:xfrm>
            <a:off x="4495800" y="263525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3505200" y="3276600"/>
            <a:ext cx="1676400" cy="94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Desarrollo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</p:txBody>
      </p:sp>
      <p:sp>
        <p:nvSpPr>
          <p:cNvPr id="34826" name="Text Box 9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3216275"/>
            <a:ext cx="18288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Diseño Detallado</a:t>
            </a:r>
          </a:p>
        </p:txBody>
      </p:sp>
      <p:sp>
        <p:nvSpPr>
          <p:cNvPr id="34827" name="Text Box 10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3946525"/>
            <a:ext cx="1828800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Construcción</a:t>
            </a:r>
            <a:endParaRPr lang="es-ES_tradnl" altLang="es-AR" sz="2000" b="1">
              <a:latin typeface="Arial" panose="020B0604020202020204" pitchFamily="34" charset="0"/>
            </a:endParaRPr>
          </a:p>
        </p:txBody>
      </p:sp>
      <p:sp>
        <p:nvSpPr>
          <p:cNvPr id="34828" name="AutoShape 11"/>
          <p:cNvSpPr>
            <a:spLocks noChangeArrowheads="1"/>
          </p:cNvSpPr>
          <p:nvPr/>
        </p:nvSpPr>
        <p:spPr bwMode="auto">
          <a:xfrm>
            <a:off x="53340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34829" name="AutoShape 12"/>
          <p:cNvSpPr>
            <a:spLocks noChangeArrowheads="1"/>
          </p:cNvSpPr>
          <p:nvPr/>
        </p:nvSpPr>
        <p:spPr bwMode="auto">
          <a:xfrm>
            <a:off x="5334000" y="3886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4038600" y="4479925"/>
            <a:ext cx="21336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20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Implementación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2000" b="1">
              <a:latin typeface="Arial" panose="020B0604020202020204" pitchFamily="34" charset="0"/>
            </a:endParaRPr>
          </a:p>
        </p:txBody>
      </p:sp>
      <p:sp>
        <p:nvSpPr>
          <p:cNvPr id="34831" name="Text Box 14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6781800" y="4572000"/>
            <a:ext cx="27432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Prueba y Conversión</a:t>
            </a:r>
          </a:p>
        </p:txBody>
      </p:sp>
      <p:sp>
        <p:nvSpPr>
          <p:cNvPr id="34832" name="Text Box 15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781800" y="5149850"/>
            <a:ext cx="2743200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Puesta en Marcha</a:t>
            </a:r>
          </a:p>
        </p:txBody>
      </p:sp>
      <p:sp>
        <p:nvSpPr>
          <p:cNvPr id="34833" name="AutoShape 16"/>
          <p:cNvSpPr>
            <a:spLocks noChangeArrowheads="1"/>
          </p:cNvSpPr>
          <p:nvPr/>
        </p:nvSpPr>
        <p:spPr bwMode="auto">
          <a:xfrm>
            <a:off x="6248400" y="47244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34834" name="AutoShape 17"/>
          <p:cNvSpPr>
            <a:spLocks noChangeArrowheads="1"/>
          </p:cNvSpPr>
          <p:nvPr/>
        </p:nvSpPr>
        <p:spPr bwMode="auto">
          <a:xfrm>
            <a:off x="6248400" y="509428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34835" name="Text Box 18"/>
          <p:cNvSpPr txBox="1">
            <a:spLocks noChangeArrowheads="1"/>
          </p:cNvSpPr>
          <p:nvPr/>
        </p:nvSpPr>
        <p:spPr bwMode="auto">
          <a:xfrm>
            <a:off x="5334000" y="5834063"/>
            <a:ext cx="1905000" cy="712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Explotación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Seguimiento</a:t>
            </a:r>
          </a:p>
        </p:txBody>
      </p:sp>
      <p:grpSp>
        <p:nvGrpSpPr>
          <p:cNvPr id="34836" name="Group 19"/>
          <p:cNvGrpSpPr>
            <a:grpSpLocks/>
          </p:cNvGrpSpPr>
          <p:nvPr/>
        </p:nvGrpSpPr>
        <p:grpSpPr bwMode="auto">
          <a:xfrm>
            <a:off x="2133600" y="1981200"/>
            <a:ext cx="457200" cy="609600"/>
            <a:chOff x="1344" y="1248"/>
            <a:chExt cx="288" cy="384"/>
          </a:xfrm>
        </p:grpSpPr>
        <p:sp>
          <p:nvSpPr>
            <p:cNvPr id="34847" name="Line 20"/>
            <p:cNvSpPr>
              <a:spLocks noChangeShapeType="1"/>
            </p:cNvSpPr>
            <p:nvPr/>
          </p:nvSpPr>
          <p:spPr bwMode="auto">
            <a:xfrm>
              <a:off x="1344" y="124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4848" name="Line 21"/>
            <p:cNvSpPr>
              <a:spLocks noChangeShapeType="1"/>
            </p:cNvSpPr>
            <p:nvPr/>
          </p:nvSpPr>
          <p:spPr bwMode="auto">
            <a:xfrm>
              <a:off x="1344" y="163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4837" name="Group 22"/>
          <p:cNvGrpSpPr>
            <a:grpSpLocks/>
          </p:cNvGrpSpPr>
          <p:nvPr/>
        </p:nvGrpSpPr>
        <p:grpSpPr bwMode="auto">
          <a:xfrm>
            <a:off x="3048000" y="3086100"/>
            <a:ext cx="457200" cy="647700"/>
            <a:chOff x="1920" y="1944"/>
            <a:chExt cx="288" cy="408"/>
          </a:xfrm>
        </p:grpSpPr>
        <p:sp>
          <p:nvSpPr>
            <p:cNvPr id="34845" name="Line 23"/>
            <p:cNvSpPr>
              <a:spLocks noChangeShapeType="1"/>
            </p:cNvSpPr>
            <p:nvPr/>
          </p:nvSpPr>
          <p:spPr bwMode="auto">
            <a:xfrm flipH="1">
              <a:off x="1920" y="1944"/>
              <a:ext cx="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4846" name="Line 24"/>
            <p:cNvSpPr>
              <a:spLocks noChangeShapeType="1"/>
            </p:cNvSpPr>
            <p:nvPr/>
          </p:nvSpPr>
          <p:spPr bwMode="auto">
            <a:xfrm>
              <a:off x="1920" y="23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4838" name="Group 25"/>
          <p:cNvGrpSpPr>
            <a:grpSpLocks/>
          </p:cNvGrpSpPr>
          <p:nvPr/>
        </p:nvGrpSpPr>
        <p:grpSpPr bwMode="auto">
          <a:xfrm>
            <a:off x="4876800" y="5638800"/>
            <a:ext cx="457200" cy="647700"/>
            <a:chOff x="3072" y="3552"/>
            <a:chExt cx="288" cy="408"/>
          </a:xfrm>
        </p:grpSpPr>
        <p:sp>
          <p:nvSpPr>
            <p:cNvPr id="34843" name="Line 26"/>
            <p:cNvSpPr>
              <a:spLocks noChangeShapeType="1"/>
            </p:cNvSpPr>
            <p:nvPr/>
          </p:nvSpPr>
          <p:spPr bwMode="auto">
            <a:xfrm flipH="1">
              <a:off x="3072" y="3552"/>
              <a:ext cx="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4844" name="Line 27"/>
            <p:cNvSpPr>
              <a:spLocks noChangeShapeType="1"/>
            </p:cNvSpPr>
            <p:nvPr/>
          </p:nvSpPr>
          <p:spPr bwMode="auto">
            <a:xfrm>
              <a:off x="3072" y="39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4839" name="Group 28"/>
          <p:cNvGrpSpPr>
            <a:grpSpLocks/>
          </p:cNvGrpSpPr>
          <p:nvPr/>
        </p:nvGrpSpPr>
        <p:grpSpPr bwMode="auto">
          <a:xfrm>
            <a:off x="3733800" y="4260850"/>
            <a:ext cx="304800" cy="539750"/>
            <a:chOff x="2352" y="2684"/>
            <a:chExt cx="192" cy="340"/>
          </a:xfrm>
        </p:grpSpPr>
        <p:sp>
          <p:nvSpPr>
            <p:cNvPr id="34841" name="Line 29"/>
            <p:cNvSpPr>
              <a:spLocks noChangeShapeType="1"/>
            </p:cNvSpPr>
            <p:nvPr/>
          </p:nvSpPr>
          <p:spPr bwMode="auto">
            <a:xfrm>
              <a:off x="2352" y="2684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4842" name="Line 30"/>
            <p:cNvSpPr>
              <a:spLocks noChangeShapeType="1"/>
            </p:cNvSpPr>
            <p:nvPr/>
          </p:nvSpPr>
          <p:spPr bwMode="auto">
            <a:xfrm>
              <a:off x="2352" y="302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34840" name="Rectangle 31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Metodología del Ciclo de Vida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BB917FF-F5DB-46C6-B869-3E45DCFF4E5D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19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36867" name="Rectangle 13"/>
          <p:cNvSpPr>
            <a:spLocks noGrp="1" noChangeArrowheads="1"/>
          </p:cNvSpPr>
          <p:nvPr/>
        </p:nvSpPr>
        <p:spPr bwMode="auto">
          <a:xfrm>
            <a:off x="660275" y="3931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Estudio Preliminar</a:t>
            </a:r>
          </a:p>
        </p:txBody>
      </p:sp>
      <p:sp>
        <p:nvSpPr>
          <p:cNvPr id="36868" name="Rectangle 15"/>
          <p:cNvSpPr>
            <a:spLocks noChangeArrowheads="1"/>
          </p:cNvSpPr>
          <p:nvPr/>
        </p:nvSpPr>
        <p:spPr bwMode="auto">
          <a:xfrm>
            <a:off x="1285875" y="1125538"/>
            <a:ext cx="8620125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342900" indent="-3429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OBJETIVO</a:t>
            </a:r>
            <a:endParaRPr lang="es-ES_tradnl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Definir el objetivo del proyecto de estudio de sistemas.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Fijar limites y alcances del proyecto (dimensionar el proyecto).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Presentar un plan de tareas y cronogramas para el estudio del sistema. 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Desarrollar soluciones generales alternativas y evaluación de prefactibilidad.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Identificar las áreas, funciones, procedimientos, etc., involucrados.</a:t>
            </a:r>
            <a:endParaRPr lang="es-ES_tradnl" altLang="es-AR" sz="1400">
              <a:latin typeface="Tahoma" panose="020B0604030504040204" pitchFamily="34" charset="0"/>
            </a:endParaRP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TAREAS A REALIZAR</a:t>
            </a:r>
            <a:endParaRPr lang="es-ES_tradnl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Tomar conocimiento de la organización y del entorno.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Comunicar el objetivo del proyecto.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Requerir la colaboración de la línea.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Visitar las instalaciones físicas.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Obtener información sobre el problema (funciones, tareas, flujos, medios de procesamiento, procedimientos, normas, volúmenes, costos, formularios, registros), en forma general.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Identificar él / los problemas.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Generar posibles curso de acción para satisfacer los requerimientos y hacer estudio de prefactibilidad técnicos, económicos, financieros y humanos.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Obtener conclusiones a partir de la información relevada y evaluada (diagnostico preliminar).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Elaborara un programa de trabajo con detalles de tareas, tiempos y costos estimados.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Elaborar y presentar un presupuesto de servicios profesionales (si corresponde).</a:t>
            </a:r>
            <a:endParaRPr lang="es-ES_tradnl" altLang="es-AR" sz="1400">
              <a:latin typeface="Tahoma" panose="020B0604030504040204" pitchFamily="34" charset="0"/>
            </a:endParaRP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TÉCNICAS Y HERRAMIENTAS A UTILIZAR</a:t>
            </a:r>
            <a:endParaRPr lang="es-ES_tradnl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Entrevistas. Visitas y observaciones. Estudio de documentación y antecedentes.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Técnicas de planificación (diagramas de barras y/o de camino critico).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_tradnl" altLang="es-AR" sz="1400">
                <a:latin typeface="Tahoma" panose="020B0604030504040204" pitchFamily="34" charset="0"/>
              </a:rPr>
              <a:t> Listados de control (chek-lists). Diagramas de estructura (organigramas). Diagramas funcionales.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854074" y="1859990"/>
            <a:ext cx="8707437" cy="404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endParaRPr lang="es-ES_tradnl" sz="1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s-ES_tradnl" sz="16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_tradnl" sz="16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Información: Propiedades de la Información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Metodología de análisis, diseño e implementación de los sistemas de información. (contemplando esta temática orientada al desarrollo e implementación de Tecnología Informática): </a:t>
            </a:r>
            <a:r>
              <a:rPr lang="es-ES_tradnl" sz="1600" b="1" dirty="0">
                <a:latin typeface="Arial" panose="020B0604020202020204" pitchFamily="34" charset="0"/>
                <a:cs typeface="Arial" panose="020B0604020202020204" pitchFamily="34" charset="0"/>
              </a:rPr>
              <a:t>Desarrollo de sistemas y cambio organizacional. </a:t>
            </a:r>
            <a:endParaRPr lang="es-ES_tradn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s-ES_tradnl" sz="16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</a:t>
            </a:r>
            <a:r>
              <a:rPr lang="es-ES_tradnl" sz="16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Datos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Diseño, gestión, nuevas estructuras. </a:t>
            </a:r>
            <a:r>
              <a:rPr lang="es-ES_tradnl" sz="16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de bases de datos: 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generación de información</a:t>
            </a:r>
            <a:r>
              <a:rPr lang="es-ES_tradnl" sz="16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s-ES_tradn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es-ES_tradn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  <a:r>
              <a:rPr lang="es-ES_trad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/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Conocer las actividades básicas en el proceso de desarrollo sistemas de información</a:t>
            </a:r>
            <a:endParaRPr lang="es-A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</a:t>
            </a: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las principales herramientas y tecnologías para diagramar </a:t>
            </a:r>
            <a:r>
              <a:rPr lang="es-ES_trad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endParaRPr lang="es-A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endParaRPr lang="es-ES_trad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es-ES_tradn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r>
              <a:rPr lang="es-ES_trad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Sistemas 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de información gerencial / </a:t>
            </a:r>
            <a:r>
              <a:rPr lang="es-AR" sz="1600" dirty="0" err="1">
                <a:latin typeface="Arial" panose="020B0604020202020204" pitchFamily="34" charset="0"/>
                <a:cs typeface="Arial" panose="020B0604020202020204" pitchFamily="34" charset="0"/>
              </a:rPr>
              <a:t>Laudon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, Kenneth C. (2012) Sistemas de información gerencial [texto impreso] / </a:t>
            </a:r>
            <a:r>
              <a:rPr lang="es-AR" sz="1600" dirty="0" err="1">
                <a:latin typeface="Arial" panose="020B0604020202020204" pitchFamily="34" charset="0"/>
                <a:cs typeface="Arial" panose="020B0604020202020204" pitchFamily="34" charset="0"/>
              </a:rPr>
              <a:t>Laudon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, Kenneth C.; </a:t>
            </a:r>
            <a:r>
              <a:rPr lang="es-AR" sz="1600" dirty="0" err="1">
                <a:latin typeface="Arial" panose="020B0604020202020204" pitchFamily="34" charset="0"/>
                <a:cs typeface="Arial" panose="020B0604020202020204" pitchFamily="34" charset="0"/>
              </a:rPr>
              <a:t>Laudon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, Jane P.. - 12a. ed.. - México : Pearson Educación, 2012. ISBN 978-607-32-0949-6. </a:t>
            </a:r>
            <a:endParaRPr lang="es-A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es-AR" sz="1600" dirty="0" err="1">
                <a:latin typeface="Arial" panose="020B0604020202020204" pitchFamily="34" charset="0"/>
                <a:cs typeface="Arial" panose="020B0604020202020204" pitchFamily="34" charset="0"/>
              </a:rPr>
              <a:t>Cap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 13. Creación de sistemas de información</a:t>
            </a:r>
            <a:r>
              <a:rPr lang="es-A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46545" y="592794"/>
            <a:ext cx="9116291" cy="12772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bIns="0"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UNIDAD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3: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RECURSOS DE TECNOLOGÍA DE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</a:t>
            </a:r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228600" algn="l"/>
              </a:tabLst>
            </a:pPr>
            <a:endParaRPr lang="es-ES_tradnl" sz="3200" b="1" dirty="0">
              <a:latin typeface="Calibri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1BD80-6FCC-401C-ACB3-480B744F0F43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110411"/>
      </p:ext>
    </p:extLst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4E31396-ACD2-44DB-9560-9DEBB2B92AE7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20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Estudio Preliminar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1238250" y="1773238"/>
            <a:ext cx="842486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342900" indent="-3429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AR" sz="1400" b="1" u="sng">
                <a:latin typeface="Tahoma" panose="020B0604030504040204" pitchFamily="34" charset="0"/>
              </a:rPr>
              <a:t>DOCUMENTACION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Carpetas de relevamiento (papeles de trabajo).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Documentación y antecedentes de la organización.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Informes. Propuestas. Plan de trabajo y presupuesto.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Estudios de pre-factibilidad.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Requerimientos del usuario.</a:t>
            </a:r>
            <a:endParaRPr lang="es-ES_tradnl" altLang="es-AR" sz="1400">
              <a:latin typeface="Tahoma" panose="020B0604030504040204" pitchFamily="34" charset="0"/>
            </a:endParaRP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PARTICIPANTES</a:t>
            </a:r>
            <a:endParaRPr lang="es-ES_tradnl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Principalmente gerente y jefe de proyecto eventualmente usuario directo y analista de sistemas.</a:t>
            </a:r>
            <a:endParaRPr lang="es-ES_tradnl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endParaRPr lang="es-ES" altLang="es-AR" sz="1400">
              <a:latin typeface="Tahoma" panose="020B0604030504040204" pitchFamily="34" charset="0"/>
            </a:endParaRPr>
          </a:p>
        </p:txBody>
      </p:sp>
      <p:sp>
        <p:nvSpPr>
          <p:cNvPr id="38917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5E3B8768-1591-4D20-B333-FBE911CFEB10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21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/>
        </p:nvSpPr>
        <p:spPr bwMode="auto">
          <a:xfrm>
            <a:off x="660275" y="44624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Investigación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1281113" y="1750020"/>
            <a:ext cx="8424862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 dirty="0">
                <a:latin typeface="Tahoma" panose="020B0604030504040204" pitchFamily="34" charset="0"/>
              </a:rPr>
              <a:t>OBJETIVO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Obtener información detallada a cerca del sistema objeto de estudio.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Identificar los elementos e interrelaciones del sistema.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Evaluar el sistema existente ( efectividad y eficiencia).</a:t>
            </a:r>
          </a:p>
          <a:p>
            <a:endParaRPr lang="es-ES" altLang="es-AR" sz="1400" b="1" u="sng" dirty="0">
              <a:latin typeface="Tahoma" panose="020B0604030504040204" pitchFamily="34" charset="0"/>
            </a:endParaRPr>
          </a:p>
          <a:p>
            <a:r>
              <a:rPr lang="es-ES" altLang="es-AR" sz="1400" b="1" u="sng" dirty="0">
                <a:latin typeface="Tahoma" panose="020B0604030504040204" pitchFamily="34" charset="0"/>
              </a:rPr>
              <a:t>TAREAS A REALIZAR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Identificar el flujo físico y de información.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Relevar en detalles de escrituras, funciones, tareas, flujos, procedimientos, métodos, formularios, volúmenes, costos, registros, etc., referidos al sistema bajo estudio.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Obtener opiniones de “clientes” del servicio que presta el sistema.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Identificar y evaluar los requerimientos del futuro sistema.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Verificar restricciones internas y externas que reglan el sistema.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Verificar la información recogida con la realidad.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Analizar y evaluar la información recogida.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Evaluar efectividad y eficiencia de sistemas actuales.</a:t>
            </a:r>
          </a:p>
          <a:p>
            <a:endParaRPr lang="es-ES" altLang="es-AR" sz="1400" b="1" u="sng" dirty="0">
              <a:latin typeface="Tahoma" panose="020B0604030504040204" pitchFamily="34" charset="0"/>
            </a:endParaRPr>
          </a:p>
          <a:p>
            <a:r>
              <a:rPr lang="es-ES" altLang="es-AR" sz="1400" b="1" u="sng" dirty="0">
                <a:latin typeface="Tahoma" panose="020B0604030504040204" pitchFamily="34" charset="0"/>
              </a:rPr>
              <a:t>TÉCNICAS Y HERRAMIENTAS A UTILIZAR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Entrevistas / Cuestionarios / Observación personal /Estudio de antecedentes y documentación.</a:t>
            </a:r>
            <a:endParaRPr lang="pt-BR" altLang="es-AR" sz="1400" dirty="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pt-BR" altLang="es-AR" sz="1400" dirty="0">
                <a:latin typeface="Tahoma" panose="020B0604030504040204" pitchFamily="34" charset="0"/>
              </a:rPr>
              <a:t> Diagramas de </a:t>
            </a:r>
            <a:r>
              <a:rPr lang="pt-BR" altLang="es-AR" sz="1400" dirty="0" err="1">
                <a:latin typeface="Tahoma" panose="020B0604030504040204" pitchFamily="34" charset="0"/>
              </a:rPr>
              <a:t>flujo</a:t>
            </a:r>
            <a:r>
              <a:rPr lang="pt-BR" altLang="es-AR" sz="1400" dirty="0">
                <a:latin typeface="Tahoma" panose="020B0604030504040204" pitchFamily="34" charset="0"/>
              </a:rPr>
              <a:t> (</a:t>
            </a:r>
            <a:r>
              <a:rPr lang="pt-BR" altLang="es-AR" sz="1400" dirty="0" err="1">
                <a:latin typeface="Tahoma" panose="020B0604030504040204" pitchFamily="34" charset="0"/>
              </a:rPr>
              <a:t>cursogramas</a:t>
            </a:r>
            <a:r>
              <a:rPr lang="pt-BR" altLang="es-AR" sz="1400" dirty="0">
                <a:latin typeface="Tahoma" panose="020B0604030504040204" pitchFamily="34" charset="0"/>
              </a:rPr>
              <a:t>) / </a:t>
            </a:r>
            <a:r>
              <a:rPr lang="pt-BR" altLang="es-AR" sz="1400" dirty="0" err="1">
                <a:latin typeface="Tahoma" panose="020B0604030504040204" pitchFamily="34" charset="0"/>
              </a:rPr>
              <a:t>Organigramas</a:t>
            </a:r>
            <a:r>
              <a:rPr lang="pt-BR" altLang="es-AR" sz="1400" dirty="0">
                <a:latin typeface="Tahoma" panose="020B0604030504040204" pitchFamily="34" charset="0"/>
              </a:rPr>
              <a:t> / </a:t>
            </a:r>
            <a:r>
              <a:rPr lang="es-ES" altLang="es-AR" sz="1400" dirty="0">
                <a:latin typeface="Tahoma" panose="020B0604030504040204" pitchFamily="34" charset="0"/>
              </a:rPr>
              <a:t>Listado de control / Tablas de decisiones.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Diagramas funcionales.</a:t>
            </a:r>
          </a:p>
          <a:p>
            <a:pPr>
              <a:buFontTx/>
              <a:buChar char="•"/>
            </a:pPr>
            <a:endParaRPr lang="es-ES" altLang="es-AR" sz="14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5B226991-1142-4776-98E3-85214C47FD3B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22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/>
        </p:nvSpPr>
        <p:spPr bwMode="auto">
          <a:xfrm>
            <a:off x="704528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Investigación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1281113" y="1693863"/>
            <a:ext cx="8424862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DOCUMENTACIÓN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Carpetas de relevamiento (papeles de trabajo). Documentación y antecedentes de la organización. Flujogramas generales y detallados, organigramas, descripción de funciones y tareas, listados de formularios y registro con ejemplares de los mismos. Informe sobre evaluación del sistema (diagnostico).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Diagramas funcionales.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Diagramas generales del sistemas.</a:t>
            </a:r>
          </a:p>
          <a:p>
            <a:pPr>
              <a:buFontTx/>
              <a:buChar char="•"/>
            </a:pPr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PARTICIPANTES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Principalmente Analista de Sistemas con la activa participación de la línea (usuarios).</a:t>
            </a:r>
          </a:p>
        </p:txBody>
      </p:sp>
      <p:sp>
        <p:nvSpPr>
          <p:cNvPr id="43013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EE2B309-9578-4264-B0E2-782A943EDA1D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23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/>
        </p:nvSpPr>
        <p:spPr bwMode="auto">
          <a:xfrm>
            <a:off x="704528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Diseño Conceptual</a:t>
            </a: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1281113" y="1412875"/>
            <a:ext cx="8424862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OBJETIVO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Desarrollar propuestas alternativas que satisfagan los requerimientos de la organización.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Definir salidas del sistema propuesto y el esquema general del proceso.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Identificar los requerimientos y restricciones del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Segmentar (factorizar) el sistema en subsistemas.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TAREAS A REALIZAR</a:t>
            </a:r>
            <a:endParaRPr lang="pt-BR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pt-BR" altLang="es-AR" sz="1400">
                <a:latin typeface="Tahoma" panose="020B0604030504040204" pitchFamily="34" charset="0"/>
              </a:rPr>
              <a:t> Ratificar o rectificar los objetivos del sistema definidos con anterioridad.</a:t>
            </a:r>
            <a:endParaRPr lang="es-ES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Establecer las restricciones del sistema (internas y externas).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Determinar las salidas de información.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Determinar los archivos, entradas y procesos de los datos.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Especificar los medios de procesamiento (necesidades de hardware y software).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Determinar cantidad y calidad de los requerimientos humanos para el nuevo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Resolver los estudios de factibilidad (técnica, económica, financiera, etc,) que confirmen o rectifiquen los estudios realizados con anterioridad (justificación de proyecto).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Diseñar el nuevo flujo de información.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Identificar, seleccionar y dar prioridades a los subsistemas para su desarrollo.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Elaborar el programa de trabajo detallado para las etapas siguientes.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Planificar los requerimientos materiales y humanos necesarios para la implementación del proyecto.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Proponer el diseño funcional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Determinar los criterios de control para satisfacer requerimientos de seguridad, confiabilidad y privacidad de la información.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Estimar el desempeño del sistema.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80B0D3F-8CAE-443E-A962-78277AB1EF9B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24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Diseño Conceptual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1280592" y="1852613"/>
            <a:ext cx="8424862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 dirty="0">
                <a:latin typeface="Tahoma" panose="020B0604030504040204" pitchFamily="34" charset="0"/>
              </a:rPr>
              <a:t>TÉCNICAS Y HERRAMIENTAS A UTILIZAR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Diagramas de sistemas en bloque.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Diagramas de interdependencia sectorial.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Diagramas funcionales.</a:t>
            </a:r>
          </a:p>
          <a:p>
            <a:endParaRPr lang="es-ES" altLang="es-AR" sz="1400" dirty="0">
              <a:latin typeface="Tahoma" panose="020B0604030504040204" pitchFamily="34" charset="0"/>
            </a:endParaRPr>
          </a:p>
          <a:p>
            <a:r>
              <a:rPr lang="es-ES" altLang="es-AR" sz="1400" b="1" u="sng" dirty="0">
                <a:latin typeface="Tahoma" panose="020B0604030504040204" pitchFamily="34" charset="0"/>
              </a:rPr>
              <a:t>DOCUMENTACIÓN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Propuesta general del nuevo sistema con justificación  costo / beneficio.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Flujograma general y diseño de salidas, archivos, entradas y esquema del proceso.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Programa de trabajo y cronograma (y, eventualmente presupuesto)de las etapas siguientes.</a:t>
            </a:r>
          </a:p>
          <a:p>
            <a:endParaRPr lang="es-ES" altLang="es-AR" sz="1400" dirty="0">
              <a:latin typeface="Tahoma" panose="020B0604030504040204" pitchFamily="34" charset="0"/>
            </a:endParaRPr>
          </a:p>
          <a:p>
            <a:r>
              <a:rPr lang="es-ES" altLang="es-AR" sz="1400" b="1" u="sng" dirty="0">
                <a:latin typeface="Tahoma" panose="020B0604030504040204" pitchFamily="34" charset="0"/>
              </a:rPr>
              <a:t>PARTICIPANTES</a:t>
            </a:r>
          </a:p>
          <a:p>
            <a:pPr>
              <a:buFontTx/>
              <a:buChar char="•"/>
            </a:pPr>
            <a:r>
              <a:rPr lang="es-ES" altLang="es-AR" sz="1400" dirty="0">
                <a:latin typeface="Tahoma" panose="020B0604030504040204" pitchFamily="34" charset="0"/>
              </a:rPr>
              <a:t> Principalmente Jefe de proyecto y Gerente. Con activa participación de usuarios directos y analista de sistemas.</a:t>
            </a:r>
          </a:p>
        </p:txBody>
      </p:sp>
      <p:sp>
        <p:nvSpPr>
          <p:cNvPr id="47109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CFB083C-45E5-45FA-A7CA-22DA9CF53173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25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Diseño Detallado</a:t>
            </a: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1281113" y="1944688"/>
            <a:ext cx="8424862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OBJETIVO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Especificar y diseñar con el máximo grado de detalles cada uno de los subsistemas identificados en la fase anterior.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TAREAS A REALIZAR</a:t>
            </a:r>
          </a:p>
          <a:p>
            <a:r>
              <a:rPr lang="es-ES" altLang="es-AR" sz="1400">
                <a:latin typeface="Tahoma" panose="020B0604030504040204" pitchFamily="34" charset="0"/>
              </a:rPr>
              <a:t>Especificar  y diseñar: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Salidas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Bases de Datos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Requerimientos de entrada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Flujo de Procesamiento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Requerimientos de Programación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Documentación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Requerimientos de capacitación y entrenamiento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TÉCNICAS Y HERRAMIENTAS A UTILIZAR</a:t>
            </a:r>
            <a:endParaRPr lang="pt-BR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pt-BR" altLang="es-AR" sz="1400">
                <a:latin typeface="Tahoma" panose="020B0604030504040204" pitchFamily="34" charset="0"/>
              </a:rPr>
              <a:t> Diagramas de logica / </a:t>
            </a:r>
            <a:r>
              <a:rPr lang="es-ES" altLang="es-AR" sz="1400">
                <a:latin typeface="Tahoma" panose="020B0604030504040204" pitchFamily="34" charset="0"/>
              </a:rPr>
              <a:t>Cursogramas / Diagramas de flujo / Tabla de decisión.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Diseño de formulario.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Organización de archivos.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Técnicas de documentación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A78A7E8-04A4-4E75-97A4-809B8E603C79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26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Diseño Detallado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1281113" y="1706563"/>
            <a:ext cx="8424862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DOCUMENTACIÓN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Diseño de entradas, archivos, salidas. Tabla de decisión.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Diagramas de flujo de procedimiento (manual y por computadora).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Diagramas de lógica en bloque.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PARTICIPANTES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Tareas básicamente a cargo de analistas de sistemas con alguna participación del usuario y colaboración de programadores.</a:t>
            </a:r>
          </a:p>
        </p:txBody>
      </p:sp>
      <p:sp>
        <p:nvSpPr>
          <p:cNvPr id="5120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B42CF84-C630-46B9-8EFB-2702BD9C4C2A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27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Construcción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281113" y="1306513"/>
            <a:ext cx="8424862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OBJETIVO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Desarrollar y realizar la puesta a punto de los programas de computación de acuerdo alo especificado en la fase anterior.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Elaborar las normas, instrucciones y formularios correspondientes a los procedimientos administrativos (ya sea como sistemas periféricos al procesamiento electrónico de datos o sistemas autónomos que no tengan relación con el computador).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TAREAS A REALIZAR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Desarrollo de la lógica de los programas.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Codificar (Prueba de escritorio).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Compilar.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Elaborar datos de prueba de cada programa.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Probar los programas.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Preparar datos, archivos y resultados esperados para prueba de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Realizar prueba de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Documentar.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Elaborar normas e instrucciones de procedimiento.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Diseñar y probar los formularios y registros manuales.</a:t>
            </a:r>
            <a:endParaRPr lang="pt-BR" altLang="es-AR" sz="140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pt-BR" altLang="es-AR" sz="1400">
                <a:latin typeface="Tahoma" panose="020B0604030504040204" pitchFamily="34" charset="0"/>
              </a:rPr>
              <a:t> Definir metodos de archivo de formularios, registros e informes manuales.</a:t>
            </a:r>
            <a:endParaRPr lang="es-ES" altLang="es-AR" sz="1400">
              <a:latin typeface="Tahoma" panose="020B0604030504040204" pitchFamily="34" charset="0"/>
            </a:endParaRP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TECNICAS Y HERRAMIENTAS A UTILIZAR</a:t>
            </a:r>
          </a:p>
          <a:p>
            <a:r>
              <a:rPr lang="es-ES" altLang="es-AR" sz="1400">
                <a:latin typeface="Tahoma" panose="020B0604030504040204" pitchFamily="34" charset="0"/>
              </a:rPr>
              <a:t>Técnicas de programación / Diagramación lógica / Técnicas de documentación.</a:t>
            </a:r>
          </a:p>
          <a:p>
            <a:r>
              <a:rPr lang="es-ES" altLang="es-AR" sz="1400">
                <a:latin typeface="Tahoma" panose="020B0604030504040204" pitchFamily="34" charset="0"/>
              </a:rPr>
              <a:t>Técnicas de diseño de formularios.</a:t>
            </a:r>
          </a:p>
          <a:p>
            <a:r>
              <a:rPr lang="es-ES" altLang="es-AR" sz="1400">
                <a:latin typeface="Tahoma" panose="020B0604030504040204" pitchFamily="34" charset="0"/>
              </a:rPr>
              <a:t>Técnicas de diseño, organización y estructuración de archivos.</a:t>
            </a:r>
          </a:p>
          <a:p>
            <a:r>
              <a:rPr lang="es-ES" altLang="es-AR" sz="1400">
                <a:latin typeface="Tahoma" panose="020B0604030504040204" pitchFamily="34" charset="0"/>
              </a:rPr>
              <a:t>Técnicas de diseño de registros manuales. Normas de emisión de informes.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AA6627D2-C9CD-41E8-8FAD-86704B16BD20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28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Construcción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1346200" y="1700213"/>
            <a:ext cx="8424863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DOCUMENTACIÓN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Programas en lenguaje fuente.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Diagramación lógica en detalle.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Programa objeto.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Cadena de programas.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Post-list de programas.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Documentación de la prueba.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Carpeta de formularios, registros e informes.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Manual de normas y procedimientos. </a:t>
            </a:r>
            <a:r>
              <a:rPr lang="pt-BR" altLang="es-AR" sz="1400">
                <a:latin typeface="Tahoma" panose="020B0604030504040204" pitchFamily="34" charset="0"/>
              </a:rPr>
              <a:t>Manual de metodos.</a:t>
            </a:r>
          </a:p>
          <a:p>
            <a:endParaRPr lang="pt-BR" altLang="es-AR" sz="1400">
              <a:latin typeface="Tahoma" panose="020B0604030504040204" pitchFamily="34" charset="0"/>
            </a:endParaRPr>
          </a:p>
          <a:p>
            <a:r>
              <a:rPr lang="pt-BR" altLang="es-AR" sz="1400" b="1" u="sng">
                <a:latin typeface="Tahoma" panose="020B0604030504040204" pitchFamily="34" charset="0"/>
              </a:rPr>
              <a:t>PARTICIPANTES</a:t>
            </a:r>
            <a:endParaRPr lang="es-ES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Tarea básicamente a cargo de programadores con reducida participación de los usuarios.</a:t>
            </a:r>
          </a:p>
        </p:txBody>
      </p:sp>
      <p:sp>
        <p:nvSpPr>
          <p:cNvPr id="553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C65A880-8315-4C94-9C10-A0F305D92B76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29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Prueba y Conversión</a:t>
            </a:r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1281113" y="1211263"/>
            <a:ext cx="8424862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 OBJETIVO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Realizar las pruebas finales del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Realizar la conversión de los archivos para el nuevo sistema.</a:t>
            </a:r>
          </a:p>
          <a:p>
            <a:endParaRPr lang="es-ES" altLang="es-AR" sz="1400" b="1" u="sng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TAREAS A REALIZAR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Planificar, preparar y realizar la prueba operativa del sistema (prueba piloto).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Planificar la puesta en marcha y emitir las instrucciones de implantación.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Planificar y concretar la conversión de los archivos al nuevo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Fijar los puntos de control para evaluar la puesta en marcha.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Fijar los criterios de aprobación para el usuario.</a:t>
            </a:r>
          </a:p>
          <a:p>
            <a:pPr>
              <a:buFontTx/>
              <a:buChar char="•"/>
            </a:pPr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TÉCNICAS Y HERRAMIENTAS A UTILIZAR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Técnicas de simulación.</a:t>
            </a:r>
          </a:p>
          <a:p>
            <a:pPr>
              <a:buFontTx/>
              <a:buChar char="•"/>
            </a:pPr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DOCUMENTACIÓN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Plan de la prueba operativa.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Resultado de la prueba operativa.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Plan de conversión.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Instrucciones de implantación.</a:t>
            </a:r>
          </a:p>
          <a:p>
            <a:pPr>
              <a:buFontTx/>
              <a:buChar char="•"/>
            </a:pPr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PARTICIPANTES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Participan todos los involucrados tanto del área sistemas como del área usuario.</a:t>
            </a:r>
          </a:p>
        </p:txBody>
      </p:sp>
      <p:sp>
        <p:nvSpPr>
          <p:cNvPr id="573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A9A4E51-1414-4F9B-8C5D-4A6CBD1278D1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8195" name="Rectangle 13"/>
          <p:cNvSpPr>
            <a:spLocks noGrp="1" noChangeArrowheads="1"/>
          </p:cNvSpPr>
          <p:nvPr/>
        </p:nvSpPr>
        <p:spPr bwMode="auto">
          <a:xfrm>
            <a:off x="661292" y="40606"/>
            <a:ext cx="8612188" cy="1300162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 dirty="0">
                <a:solidFill>
                  <a:schemeClr val="bg1"/>
                </a:solidFill>
                <a:latin typeface="Arial" panose="020B0604020202020204" pitchFamily="34" charset="0"/>
              </a:rPr>
              <a:t>Desarrollo de Sistemas y Cambio Organizacional</a:t>
            </a:r>
            <a:endParaRPr lang="es-ES" altLang="es-AR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14"/>
          <p:cNvSpPr>
            <a:spLocks noGrp="1" noChangeArrowheads="1"/>
          </p:cNvSpPr>
          <p:nvPr/>
        </p:nvSpPr>
        <p:spPr bwMode="auto">
          <a:xfrm>
            <a:off x="901700" y="1700213"/>
            <a:ext cx="8929688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1" lang="es-AR" altLang="es-AR" sz="2800" b="1" dirty="0"/>
              <a:t>La construcción de un nuevo sistema de información es una forma de cambio organizacional.</a:t>
            </a:r>
          </a:p>
          <a:p>
            <a:endParaRPr kumimoji="1" lang="es-AR" altLang="es-AR" sz="2800" b="1" dirty="0"/>
          </a:p>
          <a:p>
            <a:r>
              <a:rPr kumimoji="1" lang="es-AR" altLang="es-AR" sz="2800" b="1" dirty="0"/>
              <a:t>Implica mucho más que hardware y software nuevos.</a:t>
            </a:r>
          </a:p>
          <a:p>
            <a:endParaRPr kumimoji="1" lang="es-AR" altLang="es-AR" sz="2800" b="1" dirty="0"/>
          </a:p>
          <a:p>
            <a:r>
              <a:rPr kumimoji="1" lang="es-AR" altLang="es-AR" sz="2800" b="1" dirty="0"/>
              <a:t>Incluye cambios en trabajos, habilidades, administración y organización.</a:t>
            </a:r>
          </a:p>
          <a:p>
            <a:endParaRPr kumimoji="1" lang="es-AR" altLang="es-AR" sz="2800" b="1" dirty="0"/>
          </a:p>
          <a:p>
            <a:r>
              <a:rPr kumimoji="1" lang="es-AR" altLang="es-AR" sz="2800" b="1" dirty="0"/>
              <a:t>Se rediseña la organización y se impacta en los procesos de negocios</a:t>
            </a:r>
            <a:endParaRPr kumimoji="1" lang="es-ES" altLang="es-A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B15EE41E-0C08-4069-BD79-35DC56F4A67D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30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/>
        </p:nvSpPr>
        <p:spPr bwMode="auto">
          <a:xfrm>
            <a:off x="704528" y="-26988"/>
            <a:ext cx="8685213" cy="1143001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Puesta en Marcha</a:t>
            </a: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1281113" y="1052513"/>
            <a:ext cx="8424862" cy="583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lIns="228528" anchor="ctr">
            <a:spAutoFit/>
          </a:bodyPr>
          <a:lstStyle>
            <a:lvl1pPr marL="457200" indent="-4572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AR" sz="1400" b="1" u="sng">
                <a:latin typeface="Tahoma" panose="020B0604030504040204" pitchFamily="34" charset="0"/>
              </a:rPr>
              <a:t>OBJETIVO 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Comenzar la operación del nuevo sistema a partir del momento seleccionado como mas oportuno (punto de corte).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TAREAS A REALIZAR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Iniciar la operación del nuevo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Mantener el funcionamiento del sistema a reemplazar (si es posible) hasta asegurar el correcto funcionamiento del nuevo (paralelo).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Controlar la puesta en marcha. Evaluar los primeros resultados. Identificar y realizar los ajustes necesarios al nuevo sistema (seguimiento y ajuste).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Llevar a cabo la prueba de aceptación.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Corregir y completar los manuales de procedimiento y toda otra información pertinente.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Entregar el nuevo sistema al usuario.</a:t>
            </a:r>
          </a:p>
          <a:p>
            <a:endParaRPr lang="es-ES" altLang="es-AR" sz="1400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TÉCNICAS Y HERRAMIENTAS A UTILIZAR</a:t>
            </a:r>
            <a:endParaRPr lang="pt-BR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pt-BR" altLang="es-AR" sz="1400">
                <a:latin typeface="Tahoma" panose="020B0604030504040204" pitchFamily="34" charset="0"/>
              </a:rPr>
              <a:t> Técnicas de documentacion /  Entrevistas /  Observacion personal.</a:t>
            </a:r>
          </a:p>
          <a:p>
            <a:endParaRPr lang="pt-BR" altLang="es-AR" sz="1400">
              <a:latin typeface="Tahoma" panose="020B0604030504040204" pitchFamily="34" charset="0"/>
            </a:endParaRPr>
          </a:p>
          <a:p>
            <a:r>
              <a:rPr lang="pt-BR" altLang="es-AR" sz="1400" b="1" u="sng">
                <a:latin typeface="Tahoma" panose="020B0604030504040204" pitchFamily="34" charset="0"/>
              </a:rPr>
              <a:t>DOCUMENTACION</a:t>
            </a:r>
            <a:endParaRPr lang="es-ES" altLang="es-AR" sz="1400" b="1" u="sng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Manuales.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Acta de recepción  del sistema.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Informe final.</a:t>
            </a:r>
          </a:p>
          <a:p>
            <a:endParaRPr lang="es-ES" altLang="es-AR" sz="1400" b="1" u="sng">
              <a:latin typeface="Tahoma" panose="020B0604030504040204" pitchFamily="34" charset="0"/>
            </a:endParaRPr>
          </a:p>
          <a:p>
            <a:r>
              <a:rPr lang="es-ES" altLang="es-AR" sz="1400" b="1" u="sng">
                <a:latin typeface="Tahoma" panose="020B0604030504040204" pitchFamily="34" charset="0"/>
              </a:rPr>
              <a:t>PARTICIPANTES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Alto grado de participación del usuario directo y del analista de sistemas.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Supervisión estricta del Jefe de Proyecto y comunicación con Gerencia.</a:t>
            </a:r>
          </a:p>
          <a:p>
            <a:pPr>
              <a:buFontTx/>
              <a:buChar char="•"/>
            </a:pPr>
            <a:r>
              <a:rPr lang="es-ES" altLang="es-AR" sz="1400">
                <a:latin typeface="Tahoma" panose="020B0604030504040204" pitchFamily="34" charset="0"/>
              </a:rPr>
              <a:t> Demanda la participación de programadores para efectuar los ajustes que surgiesen como necesarios.</a:t>
            </a:r>
          </a:p>
        </p:txBody>
      </p:sp>
      <p:sp>
        <p:nvSpPr>
          <p:cNvPr id="593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85250" y="5805488"/>
            <a:ext cx="360363" cy="360362"/>
          </a:xfrm>
          <a:prstGeom prst="actionButtonBeginning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7BD5AD24-59FC-44CA-B9B8-01D04B9FE93F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31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61443" name="Text Box 205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828800" y="1219200"/>
            <a:ext cx="1676400" cy="746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Estudio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Preliminar</a:t>
            </a:r>
          </a:p>
        </p:txBody>
      </p:sp>
      <p:sp>
        <p:nvSpPr>
          <p:cNvPr id="61444" name="Text Box 2055"/>
          <p:cNvSpPr txBox="1">
            <a:spLocks noChangeArrowheads="1"/>
          </p:cNvSpPr>
          <p:nvPr/>
        </p:nvSpPr>
        <p:spPr bwMode="auto">
          <a:xfrm>
            <a:off x="2667000" y="2133600"/>
            <a:ext cx="1676400" cy="94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Análisis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</p:txBody>
      </p:sp>
      <p:sp>
        <p:nvSpPr>
          <p:cNvPr id="61445" name="Text Box 205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22098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Investigación</a:t>
            </a:r>
          </a:p>
        </p:txBody>
      </p:sp>
      <p:sp>
        <p:nvSpPr>
          <p:cNvPr id="61446" name="Text Box 206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22098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Diseño Conceptual</a:t>
            </a:r>
          </a:p>
        </p:txBody>
      </p:sp>
      <p:sp>
        <p:nvSpPr>
          <p:cNvPr id="61447" name="AutoShape 2062"/>
          <p:cNvSpPr>
            <a:spLocks noChangeArrowheads="1"/>
          </p:cNvSpPr>
          <p:nvPr/>
        </p:nvSpPr>
        <p:spPr bwMode="auto">
          <a:xfrm>
            <a:off x="4495800" y="219392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61448" name="AutoShape 2063"/>
          <p:cNvSpPr>
            <a:spLocks noChangeArrowheads="1"/>
          </p:cNvSpPr>
          <p:nvPr/>
        </p:nvSpPr>
        <p:spPr bwMode="auto">
          <a:xfrm>
            <a:off x="4495800" y="263525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61449" name="Text Box 2064"/>
          <p:cNvSpPr txBox="1">
            <a:spLocks noChangeArrowheads="1"/>
          </p:cNvSpPr>
          <p:nvPr/>
        </p:nvSpPr>
        <p:spPr bwMode="auto">
          <a:xfrm>
            <a:off x="3505200" y="3276600"/>
            <a:ext cx="1676400" cy="94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Desarrollo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1400" b="1">
              <a:latin typeface="Arial" panose="020B0604020202020204" pitchFamily="34" charset="0"/>
            </a:endParaRPr>
          </a:p>
        </p:txBody>
      </p:sp>
      <p:sp>
        <p:nvSpPr>
          <p:cNvPr id="61450" name="Text Box 2065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3216275"/>
            <a:ext cx="18288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Diseño Detallado</a:t>
            </a:r>
          </a:p>
        </p:txBody>
      </p:sp>
      <p:sp>
        <p:nvSpPr>
          <p:cNvPr id="61451" name="Text Box 2066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3946525"/>
            <a:ext cx="1828800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Construcción</a:t>
            </a:r>
            <a:endParaRPr lang="es-ES_tradnl" altLang="es-AR" sz="2000" b="1">
              <a:latin typeface="Arial" panose="020B0604020202020204" pitchFamily="34" charset="0"/>
            </a:endParaRPr>
          </a:p>
        </p:txBody>
      </p:sp>
      <p:sp>
        <p:nvSpPr>
          <p:cNvPr id="61452" name="AutoShape 2067"/>
          <p:cNvSpPr>
            <a:spLocks noChangeArrowheads="1"/>
          </p:cNvSpPr>
          <p:nvPr/>
        </p:nvSpPr>
        <p:spPr bwMode="auto">
          <a:xfrm>
            <a:off x="53340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61453" name="AutoShape 2068"/>
          <p:cNvSpPr>
            <a:spLocks noChangeArrowheads="1"/>
          </p:cNvSpPr>
          <p:nvPr/>
        </p:nvSpPr>
        <p:spPr bwMode="auto">
          <a:xfrm>
            <a:off x="5334000" y="3886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61454" name="Text Box 2069"/>
          <p:cNvSpPr txBox="1">
            <a:spLocks noChangeArrowheads="1"/>
          </p:cNvSpPr>
          <p:nvPr/>
        </p:nvSpPr>
        <p:spPr bwMode="auto">
          <a:xfrm>
            <a:off x="4038600" y="4479925"/>
            <a:ext cx="21336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2000" b="1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Implementación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s-ES_tradnl" altLang="es-AR" sz="2000" b="1">
              <a:latin typeface="Arial" panose="020B0604020202020204" pitchFamily="34" charset="0"/>
            </a:endParaRPr>
          </a:p>
        </p:txBody>
      </p:sp>
      <p:sp>
        <p:nvSpPr>
          <p:cNvPr id="61455" name="Text Box 2070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6781800" y="4572000"/>
            <a:ext cx="27432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2000" b="1">
                <a:latin typeface="Arial" panose="020B0604020202020204" pitchFamily="34" charset="0"/>
              </a:rPr>
              <a:t>Prueba y Conversión</a:t>
            </a:r>
          </a:p>
        </p:txBody>
      </p:sp>
      <p:sp>
        <p:nvSpPr>
          <p:cNvPr id="61456" name="Text Box 2071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781800" y="5149850"/>
            <a:ext cx="2743200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Puesta en Marcha</a:t>
            </a:r>
          </a:p>
        </p:txBody>
      </p:sp>
      <p:sp>
        <p:nvSpPr>
          <p:cNvPr id="61457" name="AutoShape 2072"/>
          <p:cNvSpPr>
            <a:spLocks noChangeArrowheads="1"/>
          </p:cNvSpPr>
          <p:nvPr/>
        </p:nvSpPr>
        <p:spPr bwMode="auto">
          <a:xfrm>
            <a:off x="6248400" y="47244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61458" name="AutoShape 2073"/>
          <p:cNvSpPr>
            <a:spLocks noChangeArrowheads="1"/>
          </p:cNvSpPr>
          <p:nvPr/>
        </p:nvSpPr>
        <p:spPr bwMode="auto">
          <a:xfrm>
            <a:off x="6248400" y="509428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61459" name="Text Box 2074"/>
          <p:cNvSpPr txBox="1">
            <a:spLocks noChangeArrowheads="1"/>
          </p:cNvSpPr>
          <p:nvPr/>
        </p:nvSpPr>
        <p:spPr bwMode="auto">
          <a:xfrm>
            <a:off x="5334000" y="5834063"/>
            <a:ext cx="1905000" cy="712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Explotación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altLang="es-AR" sz="1900" b="1">
                <a:latin typeface="Arial" panose="020B0604020202020204" pitchFamily="34" charset="0"/>
              </a:rPr>
              <a:t>Seguimiento</a:t>
            </a:r>
          </a:p>
        </p:txBody>
      </p:sp>
      <p:grpSp>
        <p:nvGrpSpPr>
          <p:cNvPr id="61460" name="Group 2087"/>
          <p:cNvGrpSpPr>
            <a:grpSpLocks/>
          </p:cNvGrpSpPr>
          <p:nvPr/>
        </p:nvGrpSpPr>
        <p:grpSpPr bwMode="auto">
          <a:xfrm>
            <a:off x="2133600" y="1981200"/>
            <a:ext cx="457200" cy="609600"/>
            <a:chOff x="1344" y="1248"/>
            <a:chExt cx="288" cy="384"/>
          </a:xfrm>
        </p:grpSpPr>
        <p:sp>
          <p:nvSpPr>
            <p:cNvPr id="61471" name="Line 2078"/>
            <p:cNvSpPr>
              <a:spLocks noChangeShapeType="1"/>
            </p:cNvSpPr>
            <p:nvPr/>
          </p:nvSpPr>
          <p:spPr bwMode="auto">
            <a:xfrm>
              <a:off x="1344" y="124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61472" name="Line 2079"/>
            <p:cNvSpPr>
              <a:spLocks noChangeShapeType="1"/>
            </p:cNvSpPr>
            <p:nvPr/>
          </p:nvSpPr>
          <p:spPr bwMode="auto">
            <a:xfrm>
              <a:off x="1344" y="163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61461" name="Group 2088"/>
          <p:cNvGrpSpPr>
            <a:grpSpLocks/>
          </p:cNvGrpSpPr>
          <p:nvPr/>
        </p:nvGrpSpPr>
        <p:grpSpPr bwMode="auto">
          <a:xfrm>
            <a:off x="3048000" y="3086100"/>
            <a:ext cx="457200" cy="647700"/>
            <a:chOff x="1920" y="1944"/>
            <a:chExt cx="288" cy="408"/>
          </a:xfrm>
        </p:grpSpPr>
        <p:sp>
          <p:nvSpPr>
            <p:cNvPr id="61469" name="Line 2080"/>
            <p:cNvSpPr>
              <a:spLocks noChangeShapeType="1"/>
            </p:cNvSpPr>
            <p:nvPr/>
          </p:nvSpPr>
          <p:spPr bwMode="auto">
            <a:xfrm flipH="1">
              <a:off x="1920" y="1944"/>
              <a:ext cx="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61470" name="Line 2081"/>
            <p:cNvSpPr>
              <a:spLocks noChangeShapeType="1"/>
            </p:cNvSpPr>
            <p:nvPr/>
          </p:nvSpPr>
          <p:spPr bwMode="auto">
            <a:xfrm>
              <a:off x="1920" y="23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61462" name="Group 2090"/>
          <p:cNvGrpSpPr>
            <a:grpSpLocks/>
          </p:cNvGrpSpPr>
          <p:nvPr/>
        </p:nvGrpSpPr>
        <p:grpSpPr bwMode="auto">
          <a:xfrm>
            <a:off x="4876800" y="5638800"/>
            <a:ext cx="457200" cy="647700"/>
            <a:chOff x="3072" y="3552"/>
            <a:chExt cx="288" cy="408"/>
          </a:xfrm>
        </p:grpSpPr>
        <p:sp>
          <p:nvSpPr>
            <p:cNvPr id="61467" name="Line 2085"/>
            <p:cNvSpPr>
              <a:spLocks noChangeShapeType="1"/>
            </p:cNvSpPr>
            <p:nvPr/>
          </p:nvSpPr>
          <p:spPr bwMode="auto">
            <a:xfrm flipH="1">
              <a:off x="3072" y="3552"/>
              <a:ext cx="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61468" name="Line 2086"/>
            <p:cNvSpPr>
              <a:spLocks noChangeShapeType="1"/>
            </p:cNvSpPr>
            <p:nvPr/>
          </p:nvSpPr>
          <p:spPr bwMode="auto">
            <a:xfrm>
              <a:off x="3072" y="39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61463" name="Group 2094"/>
          <p:cNvGrpSpPr>
            <a:grpSpLocks/>
          </p:cNvGrpSpPr>
          <p:nvPr/>
        </p:nvGrpSpPr>
        <p:grpSpPr bwMode="auto">
          <a:xfrm>
            <a:off x="3733800" y="4260850"/>
            <a:ext cx="304800" cy="539750"/>
            <a:chOff x="2352" y="2684"/>
            <a:chExt cx="192" cy="340"/>
          </a:xfrm>
        </p:grpSpPr>
        <p:sp>
          <p:nvSpPr>
            <p:cNvPr id="61465" name="Line 2092"/>
            <p:cNvSpPr>
              <a:spLocks noChangeShapeType="1"/>
            </p:cNvSpPr>
            <p:nvPr/>
          </p:nvSpPr>
          <p:spPr bwMode="auto">
            <a:xfrm>
              <a:off x="2352" y="2684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61466" name="Line 2093"/>
            <p:cNvSpPr>
              <a:spLocks noChangeShapeType="1"/>
            </p:cNvSpPr>
            <p:nvPr/>
          </p:nvSpPr>
          <p:spPr bwMode="auto">
            <a:xfrm>
              <a:off x="2352" y="302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61464" name="Rectangle 2095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 dirty="0">
                <a:solidFill>
                  <a:schemeClr val="bg1"/>
                </a:solidFill>
                <a:latin typeface="Arial" panose="020B0604020202020204" pitchFamily="34" charset="0"/>
              </a:rPr>
              <a:t>Metodología del Ciclo de Vida</a:t>
            </a:r>
            <a:endParaRPr lang="es-ES" altLang="es-AR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1423988" y="1616075"/>
            <a:ext cx="8453437" cy="22860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2400" b="1" u="sng" smtClean="0">
                <a:solidFill>
                  <a:srgbClr val="000080"/>
                </a:solidFill>
              </a:rPr>
              <a:t>Técnicas de relevamiento</a:t>
            </a:r>
          </a:p>
          <a:p>
            <a:pPr>
              <a:lnSpc>
                <a:spcPct val="8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  <a:tabLst>
                <a:tab pos="2944813" algn="l"/>
              </a:tabLst>
            </a:pPr>
            <a:r>
              <a:rPr lang="es-ES_tradnl" altLang="es-AR" sz="2800" smtClean="0">
                <a:solidFill>
                  <a:srgbClr val="770945"/>
                </a:solidFill>
              </a:rPr>
              <a:t> Muestreo</a:t>
            </a:r>
          </a:p>
          <a:p>
            <a:pPr>
              <a:lnSpc>
                <a:spcPct val="8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  <a:tabLst>
                <a:tab pos="2944813" algn="l"/>
              </a:tabLst>
            </a:pPr>
            <a:r>
              <a:rPr lang="es-ES_tradnl" altLang="es-AR" sz="2800" smtClean="0">
                <a:solidFill>
                  <a:srgbClr val="770945"/>
                </a:solidFill>
              </a:rPr>
              <a:t> Cuestionarios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  <a:tabLst>
                <a:tab pos="2944813" algn="l"/>
              </a:tabLst>
            </a:pPr>
            <a:r>
              <a:rPr lang="es-ES_tradnl" altLang="es-AR" sz="2800" smtClean="0">
                <a:solidFill>
                  <a:srgbClr val="770945"/>
                </a:solidFill>
              </a:rPr>
              <a:t> Entrevistas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  <a:tabLst>
                <a:tab pos="2944813" algn="l"/>
              </a:tabLst>
            </a:pPr>
            <a:r>
              <a:rPr lang="es-ES_tradnl" altLang="es-AR" sz="2800" smtClean="0">
                <a:solidFill>
                  <a:srgbClr val="770945"/>
                </a:solidFill>
              </a:rPr>
              <a:t> Revisión de registros y documentación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  <a:tabLst>
                <a:tab pos="2944813" algn="l"/>
              </a:tabLst>
            </a:pPr>
            <a:r>
              <a:rPr lang="es-ES_tradnl" altLang="es-AR" sz="2800" smtClean="0">
                <a:solidFill>
                  <a:srgbClr val="770945"/>
                </a:solidFill>
              </a:rPr>
              <a:t> Observación personal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Char char="4"/>
              <a:tabLst>
                <a:tab pos="2944813" algn="l"/>
              </a:tabLst>
            </a:pPr>
            <a:endParaRPr lang="es-ES_tradnl" altLang="es-AR" sz="2400" b="1" smtClean="0"/>
          </a:p>
        </p:txBody>
      </p:sp>
      <p:sp>
        <p:nvSpPr>
          <p:cNvPr id="6349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F0489019-1AD3-4F7C-8CE7-2E1CFE2DCA8F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32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423988" y="3932238"/>
            <a:ext cx="8001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AR" b="1" u="sng">
                <a:solidFill>
                  <a:srgbClr val="000080"/>
                </a:solidFill>
                <a:latin typeface="Tahoma" panose="020B0604030504040204" pitchFamily="34" charset="0"/>
              </a:rPr>
              <a:t>Técnicas de registración</a:t>
            </a:r>
            <a:endParaRPr lang="es-ES_tradnl" altLang="es-AR" b="1" u="sng">
              <a:solidFill>
                <a:srgbClr val="000080"/>
              </a:solidFill>
            </a:endParaRPr>
          </a:p>
          <a:p>
            <a:pPr>
              <a:lnSpc>
                <a:spcPct val="90000"/>
              </a:lnSpc>
              <a:buSzPct val="120000"/>
              <a:buFont typeface="Wingdings" panose="05000000000000000000" pitchFamily="2" charset="2"/>
              <a:buNone/>
            </a:pPr>
            <a:endParaRPr lang="es-ES_tradnl" altLang="es-AR" sz="900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</a:pPr>
            <a:r>
              <a:rPr lang="es-ES_tradnl" altLang="es-AR">
                <a:solidFill>
                  <a:srgbClr val="770945"/>
                </a:solidFill>
                <a:latin typeface="Arial" panose="020B0604020202020204" pitchFamily="34" charset="0"/>
              </a:rPr>
              <a:t> Arboles de decisión</a:t>
            </a:r>
          </a:p>
          <a:p>
            <a:pPr>
              <a:lnSpc>
                <a:spcPct val="9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</a:pPr>
            <a:r>
              <a:rPr lang="es-ES_tradnl" altLang="es-AR">
                <a:solidFill>
                  <a:srgbClr val="770945"/>
                </a:solidFill>
                <a:latin typeface="Arial" panose="020B0604020202020204" pitchFamily="34" charset="0"/>
              </a:rPr>
              <a:t> Tablas de decisión</a:t>
            </a:r>
          </a:p>
          <a:p>
            <a:pPr>
              <a:lnSpc>
                <a:spcPct val="9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</a:pPr>
            <a:r>
              <a:rPr lang="es-ES_tradnl" altLang="es-AR">
                <a:solidFill>
                  <a:srgbClr val="770945"/>
                </a:solidFill>
                <a:latin typeface="Arial" panose="020B0604020202020204" pitchFamily="34" charset="0"/>
              </a:rPr>
              <a:t> Diagramas de encadenamiento sectorial</a:t>
            </a:r>
          </a:p>
          <a:p>
            <a:pPr>
              <a:lnSpc>
                <a:spcPct val="9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</a:pPr>
            <a:r>
              <a:rPr lang="es-ES_tradnl" altLang="es-AR">
                <a:solidFill>
                  <a:srgbClr val="770945"/>
                </a:solidFill>
                <a:latin typeface="Arial" panose="020B0604020202020204" pitchFamily="34" charset="0"/>
              </a:rPr>
              <a:t> Cursogramas</a:t>
            </a:r>
          </a:p>
          <a:p>
            <a:pPr>
              <a:lnSpc>
                <a:spcPct val="9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</a:pPr>
            <a:r>
              <a:rPr lang="es-ES_tradnl" altLang="es-AR">
                <a:solidFill>
                  <a:srgbClr val="770945"/>
                </a:solidFill>
                <a:latin typeface="Arial" panose="020B0604020202020204" pitchFamily="34" charset="0"/>
              </a:rPr>
              <a:t> Diagramas de sistemas</a:t>
            </a:r>
          </a:p>
          <a:p>
            <a:pPr>
              <a:lnSpc>
                <a:spcPct val="90000"/>
              </a:lnSpc>
              <a:buClr>
                <a:srgbClr val="000080"/>
              </a:buClr>
              <a:buSzPct val="120000"/>
              <a:buFont typeface="Wingdings" panose="05000000000000000000" pitchFamily="2" charset="2"/>
              <a:buChar char="ü"/>
            </a:pPr>
            <a:r>
              <a:rPr lang="es-ES_tradnl" altLang="es-AR">
                <a:solidFill>
                  <a:srgbClr val="770945"/>
                </a:solidFill>
                <a:latin typeface="Arial" panose="020B0604020202020204" pitchFamily="34" charset="0"/>
              </a:rPr>
              <a:t> Diagramas de lógica (flujogramas)</a:t>
            </a:r>
          </a:p>
        </p:txBody>
      </p:sp>
      <p:sp>
        <p:nvSpPr>
          <p:cNvPr id="63493" name="Rectangle 6"/>
          <p:cNvSpPr>
            <a:spLocks noGrp="1" noChangeArrowheads="1"/>
          </p:cNvSpPr>
          <p:nvPr/>
        </p:nvSpPr>
        <p:spPr bwMode="auto">
          <a:xfrm>
            <a:off x="660276" y="53975"/>
            <a:ext cx="8685212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  <a:endParaRPr lang="es-ES" altLang="es-AR" sz="3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3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20975" y="1844675"/>
            <a:ext cx="5087938" cy="4216400"/>
          </a:xfrm>
          <a:noFill/>
        </p:spPr>
      </p:pic>
      <p:sp>
        <p:nvSpPr>
          <p:cNvPr id="65539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6B243830-4079-41BF-8E28-A0E107699D23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33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/>
        </p:nvSpPr>
        <p:spPr bwMode="auto">
          <a:xfrm>
            <a:off x="632520" y="53975"/>
            <a:ext cx="8685212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  <a:endParaRPr lang="es-ES" altLang="es-AR" sz="3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F3CBC677-B2BE-4471-93DA-930169FFF0F9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34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67587" name="Rectangle 1028"/>
          <p:cNvSpPr>
            <a:spLocks noChangeArrowheads="1"/>
          </p:cNvSpPr>
          <p:nvPr/>
        </p:nvSpPr>
        <p:spPr bwMode="auto">
          <a:xfrm>
            <a:off x="631825" y="1484313"/>
            <a:ext cx="92694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AR" sz="3600" b="1" u="sng">
                <a:solidFill>
                  <a:srgbClr val="000080"/>
                </a:solidFill>
                <a:latin typeface="Tahoma" panose="020B0604030504040204" pitchFamily="34" charset="0"/>
              </a:rPr>
              <a:t>Entrevistas</a:t>
            </a:r>
          </a:p>
          <a:p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  Conversación dirigida con un propósito específico basada en preguntas y respuestas.</a:t>
            </a:r>
          </a:p>
          <a:p>
            <a:pPr>
              <a:buSzPct val="120000"/>
              <a:buFont typeface="Wingdings" panose="05000000000000000000" pitchFamily="2" charset="2"/>
              <a:buChar char="ü"/>
            </a:pPr>
            <a:endParaRPr lang="es-MX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67588" name="Text Box 1030"/>
          <p:cNvSpPr txBox="1">
            <a:spLocks noChangeArrowheads="1"/>
          </p:cNvSpPr>
          <p:nvPr/>
        </p:nvSpPr>
        <p:spPr bwMode="auto">
          <a:xfrm>
            <a:off x="1824038" y="2714625"/>
            <a:ext cx="746760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AR" sz="2800" b="1" u="sng">
                <a:solidFill>
                  <a:srgbClr val="000080"/>
                </a:solidFill>
                <a:latin typeface="Tahoma" panose="020B0604030504040204" pitchFamily="34" charset="0"/>
              </a:rPr>
              <a:t>Tipos de Respuestas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 typeface="Wingdings" panose="05000000000000000000" pitchFamily="2" charset="2"/>
              <a:buChar char="ð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 Opiniones s/ sistema actual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 typeface="Wingdings" panose="05000000000000000000" pitchFamily="2" charset="2"/>
              <a:buChar char="ð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 Objetivos personales – de la organización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 typeface="Wingdings" panose="05000000000000000000" pitchFamily="2" charset="2"/>
              <a:buChar char="ð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 Sentimientos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 typeface="Wingdings" panose="05000000000000000000" pitchFamily="2" charset="2"/>
              <a:buChar char="ð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 Procesos formales e informales</a:t>
            </a:r>
          </a:p>
        </p:txBody>
      </p:sp>
      <p:sp>
        <p:nvSpPr>
          <p:cNvPr id="67589" name="Text Box 1031"/>
          <p:cNvSpPr txBox="1">
            <a:spLocks noChangeArrowheads="1"/>
          </p:cNvSpPr>
          <p:nvPr/>
        </p:nvSpPr>
        <p:spPr bwMode="auto">
          <a:xfrm>
            <a:off x="1824038" y="4548188"/>
            <a:ext cx="746760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SzPct val="120000"/>
              <a:buFont typeface="Wingdings" panose="05000000000000000000" pitchFamily="2" charset="2"/>
              <a:buNone/>
            </a:pPr>
            <a:r>
              <a:rPr lang="es-MX" altLang="es-AR" sz="2800" b="1" u="sng">
                <a:solidFill>
                  <a:srgbClr val="000080"/>
                </a:solidFill>
                <a:latin typeface="Tahoma" panose="020B0604030504040204" pitchFamily="34" charset="0"/>
              </a:rPr>
              <a:t>Planificación y coordinación</a:t>
            </a:r>
            <a:endParaRPr lang="es-MX" altLang="es-AR" b="1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SzPct val="120000"/>
              <a:buFont typeface="Wingdings" panose="05000000000000000000" pitchFamily="2" charset="2"/>
              <a:buChar char="ü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Lectura de Antecedentes</a:t>
            </a:r>
          </a:p>
          <a:p>
            <a:pPr>
              <a:lnSpc>
                <a:spcPct val="60000"/>
              </a:lnSpc>
              <a:spcBef>
                <a:spcPct val="50000"/>
              </a:spcBef>
              <a:buSzPct val="120000"/>
              <a:buFont typeface="Wingdings" panose="05000000000000000000" pitchFamily="2" charset="2"/>
              <a:buChar char="ü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Determinar objetivos</a:t>
            </a:r>
          </a:p>
          <a:p>
            <a:pPr>
              <a:lnSpc>
                <a:spcPct val="60000"/>
              </a:lnSpc>
              <a:spcBef>
                <a:spcPct val="50000"/>
              </a:spcBef>
              <a:buSzPct val="120000"/>
              <a:buFont typeface="Wingdings" panose="05000000000000000000" pitchFamily="2" charset="2"/>
              <a:buChar char="ü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Seleccionar y preparar a los entrevistados</a:t>
            </a:r>
          </a:p>
          <a:p>
            <a:pPr>
              <a:lnSpc>
                <a:spcPct val="60000"/>
              </a:lnSpc>
              <a:spcBef>
                <a:spcPct val="50000"/>
              </a:spcBef>
              <a:buSzPct val="120000"/>
              <a:buFont typeface="Wingdings" panose="05000000000000000000" pitchFamily="2" charset="2"/>
              <a:buChar char="ü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Seleccionar la estructura de preguntas</a:t>
            </a:r>
          </a:p>
        </p:txBody>
      </p:sp>
      <p:sp>
        <p:nvSpPr>
          <p:cNvPr id="67590" name="Rectangle 1033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  <a:endParaRPr lang="es-ES" altLang="es-AR" sz="3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075"/>
          <p:cNvSpPr>
            <a:spLocks noGrp="1" noChangeArrowheads="1"/>
          </p:cNvSpPr>
          <p:nvPr>
            <p:ph idx="1"/>
          </p:nvPr>
        </p:nvSpPr>
        <p:spPr>
          <a:xfrm>
            <a:off x="1143000" y="1982788"/>
            <a:ext cx="8915400" cy="4470400"/>
          </a:xfrm>
        </p:spPr>
        <p:txBody>
          <a:bodyPr lIns="92075" tIns="46038" rIns="92075" bIns="46038"/>
          <a:lstStyle/>
          <a:p>
            <a:pPr>
              <a:buFont typeface="Monotype Sorts" pitchFamily="2" charset="2"/>
              <a:buNone/>
              <a:tabLst>
                <a:tab pos="2944813" algn="l"/>
              </a:tabLst>
            </a:pPr>
            <a:r>
              <a:rPr lang="es-MX" altLang="es-AR" sz="2000" b="1" u="sng" smtClean="0">
                <a:solidFill>
                  <a:srgbClr val="003366"/>
                </a:solidFill>
              </a:rPr>
              <a:t>ABIERTAS</a:t>
            </a:r>
            <a:r>
              <a:rPr lang="es-MX" altLang="es-AR" sz="2000" b="1" smtClean="0">
                <a:solidFill>
                  <a:srgbClr val="003366"/>
                </a:solidFill>
              </a:rPr>
              <a:t>: Que opina de ? Podría explicar ?</a:t>
            </a:r>
          </a:p>
          <a:p>
            <a:pPr>
              <a:spcBef>
                <a:spcPct val="5000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J"/>
              <a:tabLst>
                <a:tab pos="2944813" algn="l"/>
              </a:tabLst>
            </a:pPr>
            <a:r>
              <a:rPr lang="es-MX" altLang="es-AR" sz="2000" b="1" smtClean="0">
                <a:solidFill>
                  <a:srgbClr val="003366"/>
                </a:solidFill>
              </a:rPr>
              <a:t> </a:t>
            </a:r>
            <a:r>
              <a:rPr lang="es-MX" altLang="es-AR" sz="2000" b="1" i="1" smtClean="0">
                <a:solidFill>
                  <a:srgbClr val="003366"/>
                </a:solidFill>
              </a:rPr>
              <a:t>Ventajas</a:t>
            </a:r>
            <a:r>
              <a:rPr lang="es-MX" altLang="es-AR" sz="2000" b="1" smtClean="0">
                <a:solidFill>
                  <a:srgbClr val="003366"/>
                </a:solidFill>
              </a:rPr>
              <a:t>: Simplifican las cosas al entrevistado – permite observar el vocabulario, educación, valores y creencias – proporciona detalles – relevan temas no contemplados – permiten espontaneidad</a:t>
            </a:r>
          </a:p>
          <a:p>
            <a:pPr>
              <a:spcBef>
                <a:spcPct val="5000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L"/>
              <a:tabLst>
                <a:tab pos="2944813" algn="l"/>
              </a:tabLst>
            </a:pPr>
            <a:r>
              <a:rPr lang="es-MX" altLang="es-AR" sz="2000" b="1" smtClean="0">
                <a:solidFill>
                  <a:srgbClr val="003366"/>
                </a:solidFill>
              </a:rPr>
              <a:t> </a:t>
            </a:r>
            <a:r>
              <a:rPr lang="es-MX" altLang="es-AR" sz="2000" b="1" i="1" smtClean="0">
                <a:solidFill>
                  <a:srgbClr val="003366"/>
                </a:solidFill>
              </a:rPr>
              <a:t>Desventajas</a:t>
            </a:r>
            <a:r>
              <a:rPr lang="es-MX" altLang="es-AR" sz="2000" b="1" smtClean="0">
                <a:solidFill>
                  <a:srgbClr val="003366"/>
                </a:solidFill>
              </a:rPr>
              <a:t>: Información irrelevante – lleva más el análisis – parece una entrevista sin objetivos reales – puede haber reticencia por parte del entrevistado </a:t>
            </a:r>
          </a:p>
          <a:p>
            <a:pPr>
              <a:spcBef>
                <a:spcPct val="50000"/>
              </a:spcBef>
              <a:buFont typeface="Monotype Sorts" pitchFamily="2" charset="2"/>
              <a:buNone/>
              <a:tabLst>
                <a:tab pos="2944813" algn="l"/>
              </a:tabLst>
            </a:pPr>
            <a:r>
              <a:rPr lang="es-MX" altLang="es-AR" sz="2000" b="1" u="sng" smtClean="0">
                <a:solidFill>
                  <a:srgbClr val="003366"/>
                </a:solidFill>
              </a:rPr>
              <a:t>CERRADAS</a:t>
            </a:r>
            <a:r>
              <a:rPr lang="es-MX" altLang="es-AR" sz="2000" b="1" smtClean="0">
                <a:solidFill>
                  <a:srgbClr val="003366"/>
                </a:solidFill>
              </a:rPr>
              <a:t>: Quién recibe los reportes ? </a:t>
            </a:r>
          </a:p>
          <a:p>
            <a:pPr>
              <a:spcBef>
                <a:spcPct val="5000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J"/>
              <a:tabLst>
                <a:tab pos="2944813" algn="l"/>
              </a:tabLst>
            </a:pPr>
            <a:r>
              <a:rPr lang="es-MX" altLang="es-AR" sz="2000" b="1" i="1" smtClean="0">
                <a:solidFill>
                  <a:srgbClr val="003366"/>
                </a:solidFill>
              </a:rPr>
              <a:t>Ventajas</a:t>
            </a:r>
            <a:r>
              <a:rPr lang="es-MX" altLang="es-AR" sz="2000" b="1" smtClean="0">
                <a:solidFill>
                  <a:srgbClr val="003366"/>
                </a:solidFill>
              </a:rPr>
              <a:t>: Ahorran tiempo – llegan al interés – datos relevantes</a:t>
            </a:r>
          </a:p>
          <a:p>
            <a:pPr>
              <a:spcBef>
                <a:spcPct val="50000"/>
              </a:spcBef>
              <a:buClr>
                <a:srgbClr val="000080"/>
              </a:buClr>
              <a:buSzPct val="120000"/>
              <a:buFont typeface="Wingdings" panose="05000000000000000000" pitchFamily="2" charset="2"/>
              <a:buChar char="L"/>
              <a:tabLst>
                <a:tab pos="2944813" algn="l"/>
              </a:tabLst>
            </a:pPr>
            <a:r>
              <a:rPr lang="es-MX" altLang="es-AR" sz="2000" b="1" i="1" smtClean="0">
                <a:solidFill>
                  <a:srgbClr val="003366"/>
                </a:solidFill>
              </a:rPr>
              <a:t>Desventajas</a:t>
            </a:r>
            <a:r>
              <a:rPr lang="es-MX" altLang="es-AR" sz="2000" b="1" smtClean="0">
                <a:solidFill>
                  <a:srgbClr val="003366"/>
                </a:solidFill>
              </a:rPr>
              <a:t>: se pierden detalles e ideas</a:t>
            </a:r>
          </a:p>
        </p:txBody>
      </p:sp>
      <p:sp>
        <p:nvSpPr>
          <p:cNvPr id="6963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82CC73D-0C9A-486C-A84D-6351C683F3AF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35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69636" name="Rectangle 3080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  <p:sp>
        <p:nvSpPr>
          <p:cNvPr id="69637" name="Rectangle 3081"/>
          <p:cNvSpPr>
            <a:spLocks noChangeArrowheads="1"/>
          </p:cNvSpPr>
          <p:nvPr/>
        </p:nvSpPr>
        <p:spPr bwMode="auto">
          <a:xfrm>
            <a:off x="3321050" y="1557338"/>
            <a:ext cx="3778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AR" sz="2800" b="1" u="sng">
                <a:solidFill>
                  <a:srgbClr val="000080"/>
                </a:solidFill>
                <a:latin typeface="Tahoma" panose="020B0604030504040204" pitchFamily="34" charset="0"/>
              </a:rPr>
              <a:t>Tipos de Entrevistas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BFCEDD9C-85A2-438D-9731-D9F3726B1E74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36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71683" name="Group 1034"/>
          <p:cNvGrpSpPr>
            <a:grpSpLocks/>
          </p:cNvGrpSpPr>
          <p:nvPr/>
        </p:nvGrpSpPr>
        <p:grpSpPr bwMode="auto">
          <a:xfrm>
            <a:off x="1216025" y="2492375"/>
            <a:ext cx="8458200" cy="3505200"/>
            <a:chOff x="768" y="1296"/>
            <a:chExt cx="5328" cy="2208"/>
          </a:xfrm>
        </p:grpSpPr>
        <p:graphicFrame>
          <p:nvGraphicFramePr>
            <p:cNvPr id="71686" name="Object 1031"/>
            <p:cNvGraphicFramePr>
              <a:graphicFrameLocks noChangeAspect="1"/>
            </p:cNvGraphicFramePr>
            <p:nvPr/>
          </p:nvGraphicFramePr>
          <p:xfrm>
            <a:off x="768" y="1296"/>
            <a:ext cx="5328" cy="2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4" name="Documento" r:id="rId4" imgW="7940569" imgH="2672885" progId="Word.Document.8">
                    <p:embed/>
                  </p:oleObj>
                </mc:Choice>
                <mc:Fallback>
                  <p:oleObj name="Documento" r:id="rId4" imgW="7940569" imgH="2672885" progId="Word.Document.8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296"/>
                          <a:ext cx="5328" cy="2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687" name="Line 1032"/>
            <p:cNvSpPr>
              <a:spLocks noChangeShapeType="1"/>
            </p:cNvSpPr>
            <p:nvPr/>
          </p:nvSpPr>
          <p:spPr bwMode="auto">
            <a:xfrm>
              <a:off x="6092" y="1584"/>
              <a:ext cx="0" cy="1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71684" name="Text Box 1033"/>
          <p:cNvSpPr txBox="1">
            <a:spLocks noChangeArrowheads="1"/>
          </p:cNvSpPr>
          <p:nvPr/>
        </p:nvSpPr>
        <p:spPr bwMode="auto">
          <a:xfrm>
            <a:off x="2025650" y="1524000"/>
            <a:ext cx="683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AR" sz="3600" b="1" u="sng">
                <a:solidFill>
                  <a:srgbClr val="000080"/>
                </a:solidFill>
                <a:latin typeface="Tahoma" panose="020B0604030504040204" pitchFamily="34" charset="0"/>
              </a:rPr>
              <a:t>Entrevistas: Características</a:t>
            </a:r>
            <a:endParaRPr lang="es-ES_tradnl" altLang="es-AR"/>
          </a:p>
        </p:txBody>
      </p:sp>
      <p:sp>
        <p:nvSpPr>
          <p:cNvPr id="71685" name="Rectangle 1036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B41405E-C1C8-4FDE-9732-719E723FC304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37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73731" name="Text Box 1030"/>
          <p:cNvSpPr txBox="1">
            <a:spLocks noChangeArrowheads="1"/>
          </p:cNvSpPr>
          <p:nvPr/>
        </p:nvSpPr>
        <p:spPr bwMode="auto">
          <a:xfrm>
            <a:off x="2514600" y="151606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AR" sz="3600" b="1" u="sng">
                <a:solidFill>
                  <a:srgbClr val="000080"/>
                </a:solidFill>
                <a:latin typeface="Tahoma" panose="020B0604030504040204" pitchFamily="34" charset="0"/>
              </a:rPr>
              <a:t>Entrevistas: Estructuras</a:t>
            </a:r>
            <a:endParaRPr lang="es-ES_tradnl" altLang="es-AR"/>
          </a:p>
        </p:txBody>
      </p:sp>
      <p:grpSp>
        <p:nvGrpSpPr>
          <p:cNvPr id="2" name="Group 1058"/>
          <p:cNvGrpSpPr>
            <a:grpSpLocks/>
          </p:cNvGrpSpPr>
          <p:nvPr/>
        </p:nvGrpSpPr>
        <p:grpSpPr bwMode="auto">
          <a:xfrm>
            <a:off x="1600200" y="2049463"/>
            <a:ext cx="7239000" cy="1066800"/>
            <a:chOff x="1008" y="960"/>
            <a:chExt cx="4560" cy="672"/>
          </a:xfrm>
        </p:grpSpPr>
        <p:sp>
          <p:nvSpPr>
            <p:cNvPr id="73754" name="AutoShape 1032"/>
            <p:cNvSpPr>
              <a:spLocks noChangeArrowheads="1"/>
            </p:cNvSpPr>
            <p:nvPr/>
          </p:nvSpPr>
          <p:spPr bwMode="auto">
            <a:xfrm>
              <a:off x="2976" y="1008"/>
              <a:ext cx="912" cy="624"/>
            </a:xfrm>
            <a:prstGeom prst="flowChartExtra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AR" altLang="es-AR"/>
            </a:p>
          </p:txBody>
        </p:sp>
        <p:sp>
          <p:nvSpPr>
            <p:cNvPr id="73755" name="Text Box 1037"/>
            <p:cNvSpPr txBox="1">
              <a:spLocks noChangeArrowheads="1"/>
            </p:cNvSpPr>
            <p:nvPr/>
          </p:nvSpPr>
          <p:spPr bwMode="auto">
            <a:xfrm>
              <a:off x="1008" y="1152"/>
              <a:ext cx="120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sz="2800" b="1">
                  <a:solidFill>
                    <a:srgbClr val="000080"/>
                  </a:solidFill>
                  <a:latin typeface="Arial" panose="020B0604020202020204" pitchFamily="34" charset="0"/>
                </a:rPr>
                <a:t>Piramidal</a:t>
              </a:r>
              <a:endParaRPr lang="es-ES_tradnl" altLang="es-AR" sz="2800">
                <a:solidFill>
                  <a:srgbClr val="000080"/>
                </a:solidFill>
              </a:endParaRPr>
            </a:p>
          </p:txBody>
        </p:sp>
        <p:sp>
          <p:nvSpPr>
            <p:cNvPr id="73756" name="Text Box 1040"/>
            <p:cNvSpPr txBox="1">
              <a:spLocks noChangeArrowheads="1"/>
            </p:cNvSpPr>
            <p:nvPr/>
          </p:nvSpPr>
          <p:spPr bwMode="auto">
            <a:xfrm>
              <a:off x="4416" y="960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Específica</a:t>
              </a:r>
              <a:endParaRPr lang="es-ES_tradnl" altLang="es-AR"/>
            </a:p>
          </p:txBody>
        </p:sp>
        <p:sp>
          <p:nvSpPr>
            <p:cNvPr id="73757" name="Text Box 1041"/>
            <p:cNvSpPr txBox="1">
              <a:spLocks noChangeArrowheads="1"/>
            </p:cNvSpPr>
            <p:nvPr/>
          </p:nvSpPr>
          <p:spPr bwMode="auto">
            <a:xfrm>
              <a:off x="4416" y="1344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Opinión</a:t>
              </a:r>
              <a:endParaRPr lang="es-ES_tradnl" altLang="es-AR"/>
            </a:p>
          </p:txBody>
        </p:sp>
        <p:sp>
          <p:nvSpPr>
            <p:cNvPr id="73758" name="AutoShape 1048"/>
            <p:cNvSpPr>
              <a:spLocks noChangeArrowheads="1"/>
            </p:cNvSpPr>
            <p:nvPr/>
          </p:nvSpPr>
          <p:spPr bwMode="auto">
            <a:xfrm>
              <a:off x="2112" y="1248"/>
              <a:ext cx="81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59" name="Line 1051"/>
            <p:cNvSpPr>
              <a:spLocks noChangeShapeType="1"/>
            </p:cNvSpPr>
            <p:nvPr/>
          </p:nvSpPr>
          <p:spPr bwMode="auto">
            <a:xfrm>
              <a:off x="3648" y="1056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60" name="Line 1053"/>
            <p:cNvSpPr>
              <a:spLocks noChangeShapeType="1"/>
            </p:cNvSpPr>
            <p:nvPr/>
          </p:nvSpPr>
          <p:spPr bwMode="auto">
            <a:xfrm>
              <a:off x="3840" y="148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" name="Group 1059"/>
          <p:cNvGrpSpPr>
            <a:grpSpLocks/>
          </p:cNvGrpSpPr>
          <p:nvPr/>
        </p:nvGrpSpPr>
        <p:grpSpPr bwMode="auto">
          <a:xfrm>
            <a:off x="1600200" y="3292475"/>
            <a:ext cx="7239000" cy="1143000"/>
            <a:chOff x="1008" y="1776"/>
            <a:chExt cx="4560" cy="720"/>
          </a:xfrm>
        </p:grpSpPr>
        <p:sp>
          <p:nvSpPr>
            <p:cNvPr id="73747" name="AutoShape 1033"/>
            <p:cNvSpPr>
              <a:spLocks noChangeArrowheads="1"/>
            </p:cNvSpPr>
            <p:nvPr/>
          </p:nvSpPr>
          <p:spPr bwMode="auto">
            <a:xfrm flipV="1">
              <a:off x="2976" y="1824"/>
              <a:ext cx="912" cy="624"/>
            </a:xfrm>
            <a:prstGeom prst="flowChartExtra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AR" altLang="es-AR"/>
            </a:p>
          </p:txBody>
        </p:sp>
        <p:sp>
          <p:nvSpPr>
            <p:cNvPr id="73748" name="Text Box 1038"/>
            <p:cNvSpPr txBox="1">
              <a:spLocks noChangeArrowheads="1"/>
            </p:cNvSpPr>
            <p:nvPr/>
          </p:nvSpPr>
          <p:spPr bwMode="auto">
            <a:xfrm>
              <a:off x="1008" y="1920"/>
              <a:ext cx="129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sz="2800" b="1">
                  <a:solidFill>
                    <a:srgbClr val="000080"/>
                  </a:solidFill>
                  <a:latin typeface="Arial" panose="020B0604020202020204" pitchFamily="34" charset="0"/>
                </a:rPr>
                <a:t>Embudo</a:t>
              </a:r>
              <a:endParaRPr lang="es-ES_tradnl" altLang="es-AR">
                <a:solidFill>
                  <a:srgbClr val="000080"/>
                </a:solidFill>
              </a:endParaRPr>
            </a:p>
          </p:txBody>
        </p:sp>
        <p:sp>
          <p:nvSpPr>
            <p:cNvPr id="73749" name="Text Box 1042"/>
            <p:cNvSpPr txBox="1">
              <a:spLocks noChangeArrowheads="1"/>
            </p:cNvSpPr>
            <p:nvPr/>
          </p:nvSpPr>
          <p:spPr bwMode="auto">
            <a:xfrm>
              <a:off x="4416" y="2208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Específica</a:t>
              </a:r>
              <a:endParaRPr lang="es-ES_tradnl" altLang="es-AR"/>
            </a:p>
          </p:txBody>
        </p:sp>
        <p:sp>
          <p:nvSpPr>
            <p:cNvPr id="73750" name="Text Box 1043"/>
            <p:cNvSpPr txBox="1">
              <a:spLocks noChangeArrowheads="1"/>
            </p:cNvSpPr>
            <p:nvPr/>
          </p:nvSpPr>
          <p:spPr bwMode="auto">
            <a:xfrm>
              <a:off x="4416" y="1776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General</a:t>
              </a:r>
              <a:endParaRPr lang="es-ES_tradnl" altLang="es-AR"/>
            </a:p>
          </p:txBody>
        </p:sp>
        <p:sp>
          <p:nvSpPr>
            <p:cNvPr id="73751" name="AutoShape 1049"/>
            <p:cNvSpPr>
              <a:spLocks noChangeArrowheads="1"/>
            </p:cNvSpPr>
            <p:nvPr/>
          </p:nvSpPr>
          <p:spPr bwMode="auto">
            <a:xfrm>
              <a:off x="2112" y="2016"/>
              <a:ext cx="81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52" name="Line 1052"/>
            <p:cNvSpPr>
              <a:spLocks noChangeShapeType="1"/>
            </p:cNvSpPr>
            <p:nvPr/>
          </p:nvSpPr>
          <p:spPr bwMode="auto">
            <a:xfrm>
              <a:off x="3648" y="2352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53" name="Line 1054"/>
            <p:cNvSpPr>
              <a:spLocks noChangeShapeType="1"/>
            </p:cNvSpPr>
            <p:nvPr/>
          </p:nvSpPr>
          <p:spPr bwMode="auto">
            <a:xfrm>
              <a:off x="3888" y="192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4" name="Group 1060"/>
          <p:cNvGrpSpPr>
            <a:grpSpLocks/>
          </p:cNvGrpSpPr>
          <p:nvPr/>
        </p:nvGrpSpPr>
        <p:grpSpPr bwMode="auto">
          <a:xfrm>
            <a:off x="1600200" y="4535488"/>
            <a:ext cx="7315200" cy="2278062"/>
            <a:chOff x="1008" y="2592"/>
            <a:chExt cx="4608" cy="1435"/>
          </a:xfrm>
        </p:grpSpPr>
        <p:grpSp>
          <p:nvGrpSpPr>
            <p:cNvPr id="73736" name="Group 1036"/>
            <p:cNvGrpSpPr>
              <a:grpSpLocks/>
            </p:cNvGrpSpPr>
            <p:nvPr/>
          </p:nvGrpSpPr>
          <p:grpSpPr bwMode="auto">
            <a:xfrm>
              <a:off x="3120" y="2592"/>
              <a:ext cx="672" cy="1435"/>
              <a:chOff x="2736" y="2112"/>
              <a:chExt cx="672" cy="1435"/>
            </a:xfrm>
          </p:grpSpPr>
          <p:sp>
            <p:nvSpPr>
              <p:cNvPr id="73745" name="AutoShape 1034"/>
              <p:cNvSpPr>
                <a:spLocks noChangeArrowheads="1"/>
              </p:cNvSpPr>
              <p:nvPr/>
            </p:nvSpPr>
            <p:spPr bwMode="auto">
              <a:xfrm>
                <a:off x="2736" y="2112"/>
                <a:ext cx="672" cy="720"/>
              </a:xfrm>
              <a:prstGeom prst="flowChartExtra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es-AR" altLang="es-AR"/>
              </a:p>
            </p:txBody>
          </p:sp>
          <p:sp>
            <p:nvSpPr>
              <p:cNvPr id="73746" name="AutoShape 1035"/>
              <p:cNvSpPr>
                <a:spLocks noChangeArrowheads="1"/>
              </p:cNvSpPr>
              <p:nvPr/>
            </p:nvSpPr>
            <p:spPr bwMode="auto">
              <a:xfrm flipV="1">
                <a:off x="2736" y="2832"/>
                <a:ext cx="672" cy="715"/>
              </a:xfrm>
              <a:prstGeom prst="flowChartExtra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es-AR" altLang="es-AR"/>
              </a:p>
            </p:txBody>
          </p:sp>
        </p:grpSp>
        <p:sp>
          <p:nvSpPr>
            <p:cNvPr id="73737" name="Text Box 1039"/>
            <p:cNvSpPr txBox="1">
              <a:spLocks noChangeArrowheads="1"/>
            </p:cNvSpPr>
            <p:nvPr/>
          </p:nvSpPr>
          <p:spPr bwMode="auto">
            <a:xfrm>
              <a:off x="1008" y="3120"/>
              <a:ext cx="14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sz="2800" b="1">
                  <a:solidFill>
                    <a:srgbClr val="000080"/>
                  </a:solidFill>
                  <a:latin typeface="Arial" panose="020B0604020202020204" pitchFamily="34" charset="0"/>
                </a:rPr>
                <a:t>Diamante</a:t>
              </a:r>
              <a:endParaRPr lang="es-ES_tradnl" altLang="es-AR" sz="2800">
                <a:solidFill>
                  <a:srgbClr val="000080"/>
                </a:solidFill>
              </a:endParaRPr>
            </a:p>
          </p:txBody>
        </p:sp>
        <p:sp>
          <p:nvSpPr>
            <p:cNvPr id="73738" name="Text Box 1044"/>
            <p:cNvSpPr txBox="1">
              <a:spLocks noChangeArrowheads="1"/>
            </p:cNvSpPr>
            <p:nvPr/>
          </p:nvSpPr>
          <p:spPr bwMode="auto">
            <a:xfrm>
              <a:off x="4416" y="2640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Específica</a:t>
              </a:r>
              <a:endParaRPr lang="es-ES_tradnl" altLang="es-AR"/>
            </a:p>
          </p:txBody>
        </p:sp>
        <p:sp>
          <p:nvSpPr>
            <p:cNvPr id="73739" name="Text Box 1045"/>
            <p:cNvSpPr txBox="1">
              <a:spLocks noChangeArrowheads="1"/>
            </p:cNvSpPr>
            <p:nvPr/>
          </p:nvSpPr>
          <p:spPr bwMode="auto">
            <a:xfrm>
              <a:off x="4464" y="3168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General</a:t>
              </a:r>
              <a:endParaRPr lang="es-ES_tradnl" altLang="es-AR"/>
            </a:p>
          </p:txBody>
        </p:sp>
        <p:sp>
          <p:nvSpPr>
            <p:cNvPr id="73740" name="Text Box 1046"/>
            <p:cNvSpPr txBox="1">
              <a:spLocks noChangeArrowheads="1"/>
            </p:cNvSpPr>
            <p:nvPr/>
          </p:nvSpPr>
          <p:spPr bwMode="auto">
            <a:xfrm>
              <a:off x="4464" y="3696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>
                  <a:latin typeface="Tahoma" panose="020B0604030504040204" pitchFamily="34" charset="0"/>
                </a:rPr>
                <a:t>Conclusión</a:t>
              </a:r>
              <a:endParaRPr lang="es-ES_tradnl" altLang="es-AR"/>
            </a:p>
          </p:txBody>
        </p:sp>
        <p:sp>
          <p:nvSpPr>
            <p:cNvPr id="73741" name="AutoShape 1050"/>
            <p:cNvSpPr>
              <a:spLocks noChangeArrowheads="1"/>
            </p:cNvSpPr>
            <p:nvPr/>
          </p:nvSpPr>
          <p:spPr bwMode="auto">
            <a:xfrm>
              <a:off x="2112" y="3216"/>
              <a:ext cx="81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2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008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42" name="Line 1055"/>
            <p:cNvSpPr>
              <a:spLocks noChangeShapeType="1"/>
            </p:cNvSpPr>
            <p:nvPr/>
          </p:nvSpPr>
          <p:spPr bwMode="auto">
            <a:xfrm>
              <a:off x="3648" y="2784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43" name="Line 1056"/>
            <p:cNvSpPr>
              <a:spLocks noChangeShapeType="1"/>
            </p:cNvSpPr>
            <p:nvPr/>
          </p:nvSpPr>
          <p:spPr bwMode="auto">
            <a:xfrm>
              <a:off x="3696" y="3888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3744" name="Line 1057"/>
            <p:cNvSpPr>
              <a:spLocks noChangeShapeType="1"/>
            </p:cNvSpPr>
            <p:nvPr/>
          </p:nvSpPr>
          <p:spPr bwMode="auto">
            <a:xfrm>
              <a:off x="3840" y="331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73735" name="Rectangle 1061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3657600"/>
            <a:ext cx="3886200" cy="990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endParaRPr lang="es-ES_tradnl" altLang="es-AR" sz="1400" b="1" u="sng" smtClean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2600" b="1" u="sng" smtClean="0">
                <a:solidFill>
                  <a:srgbClr val="000080"/>
                </a:solidFill>
              </a:rPr>
              <a:t>Tipos</a:t>
            </a:r>
            <a:r>
              <a:rPr lang="es-ES_tradnl" altLang="es-AR" sz="2600" b="1" smtClean="0">
                <a:solidFill>
                  <a:srgbClr val="000080"/>
                </a:solidFill>
              </a:rPr>
              <a:t>:</a:t>
            </a:r>
            <a:r>
              <a:rPr lang="es-ES_tradnl" altLang="es-AR" sz="2600" b="1" smtClean="0">
                <a:solidFill>
                  <a:srgbClr val="770945"/>
                </a:solidFill>
              </a:rPr>
              <a:t>           </a:t>
            </a:r>
            <a:r>
              <a:rPr lang="es-ES_tradnl" altLang="es-AR" sz="2600" smtClean="0">
                <a:solidFill>
                  <a:srgbClr val="770945"/>
                </a:solidFill>
              </a:rPr>
              <a:t>Abiertos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0080"/>
              </a:buClr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2600" smtClean="0">
                <a:solidFill>
                  <a:srgbClr val="770945"/>
                </a:solidFill>
              </a:rPr>
              <a:t>	                  Cerrados</a:t>
            </a:r>
            <a:endParaRPr lang="es-ES_tradnl" altLang="es-AR" sz="2600" b="1" smtClean="0"/>
          </a:p>
        </p:txBody>
      </p:sp>
      <p:sp>
        <p:nvSpPr>
          <p:cNvPr id="7577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3E266D9E-A18E-4E5D-A7B5-235E1F598B24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38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75780" name="Rectangle 5"/>
          <p:cNvSpPr>
            <a:spLocks noChangeArrowheads="1"/>
          </p:cNvSpPr>
          <p:nvPr/>
        </p:nvSpPr>
        <p:spPr bwMode="auto">
          <a:xfrm>
            <a:off x="1066800" y="1114425"/>
            <a:ext cx="8839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AR" sz="3600" b="1" u="sng">
                <a:solidFill>
                  <a:srgbClr val="000080"/>
                </a:solidFill>
                <a:latin typeface="Tahoma" panose="020B0604030504040204" pitchFamily="34" charset="0"/>
              </a:rPr>
              <a:t>Cuestionarios</a:t>
            </a:r>
          </a:p>
          <a:p>
            <a:endParaRPr lang="es-MX" altLang="es-AR" sz="900" b="1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>
              <a:buSzPct val="120000"/>
              <a:buFont typeface="Wingdings" panose="05000000000000000000" pitchFamily="2" charset="2"/>
              <a:buChar char="ü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Sirven para regoger opiniones, posturas, conductas y características claves y los resultados se pueden cuantificar .</a:t>
            </a:r>
          </a:p>
          <a:p>
            <a:pPr>
              <a:buSzPct val="120000"/>
              <a:buFont typeface="Wingdings" panose="05000000000000000000" pitchFamily="2" charset="2"/>
              <a:buChar char="ü"/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Utiles cuando las personas están dispersas o se necesita la opinión de mucha mucha gente .</a:t>
            </a:r>
          </a:p>
        </p:txBody>
      </p:sp>
      <p:sp>
        <p:nvSpPr>
          <p:cNvPr id="75781" name="Rectangle 8"/>
          <p:cNvSpPr>
            <a:spLocks noChangeArrowheads="1"/>
          </p:cNvSpPr>
          <p:nvPr/>
        </p:nvSpPr>
        <p:spPr bwMode="auto">
          <a:xfrm>
            <a:off x="1219200" y="4800600"/>
            <a:ext cx="876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endParaRPr lang="es-ES_tradnl" altLang="es-AR" sz="1400" b="1" u="sng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000080"/>
              </a:buClr>
              <a:buSzPct val="70000"/>
              <a:buFont typeface="Monotype Sorts" pitchFamily="2" charset="2"/>
              <a:buNone/>
            </a:pPr>
            <a:r>
              <a:rPr kumimoji="1" lang="es-ES_tradnl" altLang="es-AR" sz="2600" b="1" u="sng">
                <a:solidFill>
                  <a:srgbClr val="000080"/>
                </a:solidFill>
                <a:latin typeface="Arial" panose="020B0604020202020204" pitchFamily="34" charset="0"/>
              </a:rPr>
              <a:t>Ventaja</a:t>
            </a:r>
            <a:r>
              <a:rPr kumimoji="1" lang="es-ES_tradnl" altLang="es-AR" sz="2600" b="1">
                <a:solidFill>
                  <a:srgbClr val="000080"/>
                </a:solidFill>
                <a:latin typeface="Arial" panose="020B0604020202020204" pitchFamily="34" charset="0"/>
              </a:rPr>
              <a:t>:</a:t>
            </a:r>
            <a:r>
              <a:rPr kumimoji="1" lang="es-ES_tradnl" altLang="es-AR" sz="2600" b="1">
                <a:solidFill>
                  <a:srgbClr val="770945"/>
                </a:solidFill>
                <a:latin typeface="Arial" panose="020B0604020202020204" pitchFamily="34" charset="0"/>
              </a:rPr>
              <a:t>        </a:t>
            </a:r>
            <a:r>
              <a:rPr kumimoji="1" lang="es-ES_tradnl" altLang="es-AR" sz="2600">
                <a:solidFill>
                  <a:srgbClr val="770945"/>
                </a:solidFill>
                <a:latin typeface="Arial" panose="020B0604020202020204" pitchFamily="34" charset="0"/>
              </a:rPr>
              <a:t>anonimato </a:t>
            </a:r>
            <a:r>
              <a:rPr kumimoji="1" lang="es-ES_tradnl" altLang="es-AR" sz="2600">
                <a:solidFill>
                  <a:srgbClr val="000080"/>
                </a:solidFill>
                <a:latin typeface="Arial" panose="020B0604020202020204" pitchFamily="34" charset="0"/>
              </a:rPr>
              <a:t>=&gt;</a:t>
            </a:r>
            <a:r>
              <a:rPr kumimoji="1" lang="es-ES_tradnl" altLang="es-AR" sz="2600">
                <a:solidFill>
                  <a:srgbClr val="770945"/>
                </a:solidFill>
                <a:latin typeface="Arial" panose="020B0604020202020204" pitchFamily="34" charset="0"/>
              </a:rPr>
              <a:t> mayor información</a:t>
            </a:r>
          </a:p>
          <a:p>
            <a:pPr>
              <a:lnSpc>
                <a:spcPct val="90000"/>
              </a:lnSpc>
              <a:buClr>
                <a:srgbClr val="000080"/>
              </a:buClr>
              <a:buSzPct val="70000"/>
              <a:buFont typeface="Monotype Sorts" pitchFamily="2" charset="2"/>
              <a:buNone/>
            </a:pPr>
            <a:endParaRPr kumimoji="1" lang="es-ES_tradnl" altLang="es-AR" sz="2600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000080"/>
              </a:buClr>
              <a:buSzPct val="70000"/>
              <a:buFont typeface="Monotype Sorts" pitchFamily="2" charset="2"/>
              <a:buNone/>
            </a:pPr>
            <a:r>
              <a:rPr kumimoji="1" lang="es-ES_tradnl" altLang="es-AR" sz="2600" b="1" u="sng">
                <a:solidFill>
                  <a:srgbClr val="000080"/>
                </a:solidFill>
                <a:latin typeface="Arial" panose="020B0604020202020204" pitchFamily="34" charset="0"/>
              </a:rPr>
              <a:t>Desventaja</a:t>
            </a:r>
            <a:r>
              <a:rPr kumimoji="1" lang="es-ES_tradnl" altLang="es-AR" sz="2600" b="1">
                <a:solidFill>
                  <a:srgbClr val="000080"/>
                </a:solidFill>
                <a:latin typeface="Arial" panose="020B0604020202020204" pitchFamily="34" charset="0"/>
              </a:rPr>
              <a:t>:</a:t>
            </a:r>
            <a:r>
              <a:rPr kumimoji="1" lang="es-ES_tradnl" altLang="es-AR" sz="2600" b="1">
                <a:solidFill>
                  <a:srgbClr val="770945"/>
                </a:solidFill>
                <a:latin typeface="Arial" panose="020B0604020202020204" pitchFamily="34" charset="0"/>
              </a:rPr>
              <a:t>  </a:t>
            </a:r>
            <a:r>
              <a:rPr kumimoji="1" lang="es-ES_tradnl" altLang="es-AR" sz="2600">
                <a:solidFill>
                  <a:srgbClr val="770945"/>
                </a:solidFill>
                <a:latin typeface="Arial" panose="020B0604020202020204" pitchFamily="34" charset="0"/>
              </a:rPr>
              <a:t>anonimato </a:t>
            </a:r>
            <a:r>
              <a:rPr kumimoji="1" lang="es-ES_tradnl" altLang="es-AR" sz="2600">
                <a:solidFill>
                  <a:srgbClr val="000080"/>
                </a:solidFill>
                <a:latin typeface="Arial" panose="020B0604020202020204" pitchFamily="34" charset="0"/>
              </a:rPr>
              <a:t>=&gt; </a:t>
            </a:r>
            <a:r>
              <a:rPr kumimoji="1" lang="es-ES_tradnl" altLang="es-AR" sz="2600">
                <a:solidFill>
                  <a:srgbClr val="770945"/>
                </a:solidFill>
                <a:latin typeface="Arial" panose="020B0604020202020204" pitchFamily="34" charset="0"/>
              </a:rPr>
              <a:t>no captan actitudes</a:t>
            </a:r>
            <a:endParaRPr kumimoji="1" lang="es-ES_tradnl" altLang="es-AR" sz="2600" b="1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rgbClr val="000080"/>
              </a:buClr>
              <a:buSzPct val="70000"/>
              <a:buFont typeface="Monotype Sorts" pitchFamily="2" charset="2"/>
              <a:buChar char="4"/>
            </a:pPr>
            <a:endParaRPr kumimoji="1" lang="es-ES_tradnl" altLang="es-AR" sz="2600" b="1">
              <a:latin typeface="Arial" panose="020B0604020202020204" pitchFamily="34" charset="0"/>
            </a:endParaRPr>
          </a:p>
        </p:txBody>
      </p:sp>
      <p:sp>
        <p:nvSpPr>
          <p:cNvPr id="75782" name="Rectangle 9"/>
          <p:cNvSpPr>
            <a:spLocks noChangeArrowheads="1"/>
          </p:cNvSpPr>
          <p:nvPr/>
        </p:nvSpPr>
        <p:spPr bwMode="auto">
          <a:xfrm>
            <a:off x="5410200" y="3962400"/>
            <a:ext cx="434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kumimoji="1" lang="es-ES_tradnl" altLang="es-AR" sz="2600">
                <a:solidFill>
                  <a:srgbClr val="770945"/>
                </a:solidFill>
                <a:latin typeface="Arial" panose="020B0604020202020204" pitchFamily="34" charset="0"/>
              </a:rPr>
              <a:t>Con ponderación de valor</a:t>
            </a:r>
            <a:endParaRPr kumimoji="1" lang="es-ES_tradnl" altLang="es-AR" sz="2600" b="1">
              <a:latin typeface="Arial" panose="020B0604020202020204" pitchFamily="34" charset="0"/>
            </a:endParaRPr>
          </a:p>
        </p:txBody>
      </p:sp>
      <p:sp>
        <p:nvSpPr>
          <p:cNvPr id="75783" name="Line 10"/>
          <p:cNvSpPr>
            <a:spLocks noChangeShapeType="1"/>
          </p:cNvSpPr>
          <p:nvPr/>
        </p:nvSpPr>
        <p:spPr bwMode="auto">
          <a:xfrm>
            <a:off x="2362200" y="4114800"/>
            <a:ext cx="83820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75784" name="Line 11"/>
          <p:cNvSpPr>
            <a:spLocks noChangeShapeType="1"/>
          </p:cNvSpPr>
          <p:nvPr/>
        </p:nvSpPr>
        <p:spPr bwMode="auto">
          <a:xfrm>
            <a:off x="2362200" y="4114800"/>
            <a:ext cx="838200" cy="3048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75785" name="AutoShape 12"/>
          <p:cNvSpPr>
            <a:spLocks/>
          </p:cNvSpPr>
          <p:nvPr/>
        </p:nvSpPr>
        <p:spPr bwMode="auto">
          <a:xfrm>
            <a:off x="5029200" y="3886200"/>
            <a:ext cx="304800" cy="762000"/>
          </a:xfrm>
          <a:prstGeom prst="rightBrace">
            <a:avLst>
              <a:gd name="adj1" fmla="val 20833"/>
              <a:gd name="adj2" fmla="val 52292"/>
            </a:avLst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AR" altLang="es-AR"/>
          </a:p>
        </p:txBody>
      </p:sp>
      <p:sp>
        <p:nvSpPr>
          <p:cNvPr id="75786" name="Rectangle 14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>
          <a:xfrm>
            <a:off x="439738" y="1519238"/>
            <a:ext cx="94488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3600" b="1" u="sng" smtClean="0">
                <a:solidFill>
                  <a:schemeClr val="accent2"/>
                </a:solidFill>
              </a:rPr>
              <a:t>Arbol de Decisión</a:t>
            </a:r>
          </a:p>
        </p:txBody>
      </p:sp>
      <p:sp>
        <p:nvSpPr>
          <p:cNvPr id="778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C766EF93-53C5-4E67-B970-9C626400E9B6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39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aphicFrame>
        <p:nvGraphicFramePr>
          <p:cNvPr id="77828" name="Object 2"/>
          <p:cNvGraphicFramePr>
            <a:graphicFrameLocks noChangeAspect="1"/>
          </p:cNvGraphicFramePr>
          <p:nvPr/>
        </p:nvGraphicFramePr>
        <p:xfrm>
          <a:off x="920750" y="3429000"/>
          <a:ext cx="929005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7" name="Documento" r:id="rId4" imgW="5612892" imgH="1920240" progId="Word.Document.8">
                  <p:embed/>
                </p:oleObj>
              </mc:Choice>
              <mc:Fallback>
                <p:oleObj name="Documento" r:id="rId4" imgW="5612892" imgH="19202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3429000"/>
                        <a:ext cx="929005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9" name="Text Box 7"/>
          <p:cNvSpPr txBox="1">
            <a:spLocks noChangeArrowheads="1"/>
          </p:cNvSpPr>
          <p:nvPr/>
        </p:nvSpPr>
        <p:spPr bwMode="auto">
          <a:xfrm>
            <a:off x="687388" y="1628775"/>
            <a:ext cx="920115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s-MX" altLang="es-AR" sz="1400" b="1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CONDICIONES</a:t>
            </a:r>
            <a:r>
              <a:rPr lang="es-MX" altLang="es-AR" sz="2800" b="1">
                <a:solidFill>
                  <a:srgbClr val="003366"/>
                </a:solidFill>
                <a:latin typeface="Arial" panose="020B0604020202020204" pitchFamily="34" charset="0"/>
              </a:rPr>
              <a:t>: </a:t>
            </a: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Situaciones variables que pueden ocurrir</a:t>
            </a:r>
          </a:p>
          <a:p>
            <a:pPr>
              <a:spcBef>
                <a:spcPct val="50000"/>
              </a:spcBef>
            </a:pP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ACCIONES</a:t>
            </a:r>
            <a:r>
              <a:rPr lang="es-MX" altLang="es-AR" sz="2800" b="1">
                <a:solidFill>
                  <a:srgbClr val="003366"/>
                </a:solidFill>
                <a:latin typeface="Arial" panose="020B0604020202020204" pitchFamily="34" charset="0"/>
              </a:rPr>
              <a:t>: </a:t>
            </a:r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Conductas en función de los valores de las condiciones</a:t>
            </a:r>
          </a:p>
          <a:p>
            <a:pPr>
              <a:spcBef>
                <a:spcPct val="50000"/>
              </a:spcBef>
            </a:pPr>
            <a:endParaRPr lang="es-ES_tradnl" altLang="es-AR"/>
          </a:p>
        </p:txBody>
      </p:sp>
      <p:sp>
        <p:nvSpPr>
          <p:cNvPr id="77830" name="Rectangle 9"/>
          <p:cNvSpPr>
            <a:spLocks noGrp="1" noChangeArrowheads="1"/>
          </p:cNvSpPr>
          <p:nvPr/>
        </p:nvSpPr>
        <p:spPr bwMode="auto">
          <a:xfrm>
            <a:off x="632520" y="73430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5AC1B2C5-99F0-4803-84C0-F780FE61FA44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9219" name="Rectangle 13"/>
          <p:cNvSpPr>
            <a:spLocks noGrp="1" noChangeArrowheads="1"/>
          </p:cNvSpPr>
          <p:nvPr/>
        </p:nvSpPr>
        <p:spPr bwMode="auto">
          <a:xfrm>
            <a:off x="661293" y="44624"/>
            <a:ext cx="8612187" cy="1300162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 dirty="0">
                <a:solidFill>
                  <a:schemeClr val="bg1"/>
                </a:solidFill>
                <a:latin typeface="Arial" panose="020B0604020202020204" pitchFamily="34" charset="0"/>
              </a:rPr>
              <a:t>Desarrollo de Sistemas y Cambio Organizacional</a:t>
            </a:r>
            <a:endParaRPr lang="es-ES" altLang="es-AR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14"/>
          <p:cNvSpPr>
            <a:spLocks noGrp="1" noChangeArrowheads="1"/>
          </p:cNvSpPr>
          <p:nvPr/>
        </p:nvSpPr>
        <p:spPr bwMode="auto">
          <a:xfrm>
            <a:off x="849313" y="1666875"/>
            <a:ext cx="8828087" cy="516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b="1"/>
              <a:t>Cuatro tipos de cambio organizacional</a:t>
            </a:r>
          </a:p>
          <a:p>
            <a:pPr algn="ctr"/>
            <a:r>
              <a:rPr lang="es-AR" altLang="es-AR" b="1"/>
              <a:t>1. Automatización</a:t>
            </a:r>
          </a:p>
          <a:p>
            <a:pPr algn="ctr"/>
            <a:r>
              <a:rPr lang="es-AR" altLang="es-AR"/>
              <a:t>Incrementa la eficiencia y reemplaza tareas manuales</a:t>
            </a:r>
          </a:p>
          <a:p>
            <a:pPr algn="ctr"/>
            <a:r>
              <a:rPr lang="es-AR" altLang="es-AR"/>
              <a:t>(Sueldos,…)</a:t>
            </a:r>
          </a:p>
          <a:p>
            <a:pPr algn="ctr"/>
            <a:r>
              <a:rPr lang="es-AR" altLang="es-AR" b="1"/>
              <a:t>2. Estructuración</a:t>
            </a:r>
          </a:p>
          <a:p>
            <a:pPr algn="ctr"/>
            <a:r>
              <a:rPr lang="es-AR" altLang="es-AR"/>
              <a:t>Agilización de procedimientos operativos</a:t>
            </a:r>
          </a:p>
          <a:p>
            <a:pPr algn="ctr"/>
            <a:r>
              <a:rPr lang="es-AR" altLang="es-AR" b="1"/>
              <a:t>3. Reingeniería</a:t>
            </a:r>
          </a:p>
          <a:p>
            <a:pPr algn="ctr"/>
            <a:r>
              <a:rPr lang="es-AR" altLang="es-AR"/>
              <a:t>Agilizan procesos de negocios velocidad, servicio y calidad</a:t>
            </a:r>
          </a:p>
          <a:p>
            <a:pPr algn="ctr"/>
            <a:r>
              <a:rPr lang="es-AR" altLang="es-AR" b="1"/>
              <a:t>4. Cambios de paradigmas</a:t>
            </a:r>
          </a:p>
          <a:p>
            <a:pPr algn="ctr"/>
            <a:r>
              <a:rPr lang="es-AR" altLang="es-AR"/>
              <a:t>Replantea la naturaleza del negocio, </a:t>
            </a:r>
          </a:p>
          <a:p>
            <a:pPr algn="ctr"/>
            <a:r>
              <a:rPr lang="es-AR" altLang="es-AR"/>
              <a:t>define un nuevo modelo de negocio</a:t>
            </a:r>
            <a:endParaRPr lang="es-ES" altLang="es-AR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>
          <a:xfrm>
            <a:off x="1216025" y="1573213"/>
            <a:ext cx="83820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3600" b="1" u="sng" smtClean="0">
                <a:solidFill>
                  <a:schemeClr val="accent2"/>
                </a:solidFill>
              </a:rPr>
              <a:t>Tabla de Decisión</a:t>
            </a:r>
          </a:p>
        </p:txBody>
      </p:sp>
      <p:sp>
        <p:nvSpPr>
          <p:cNvPr id="7987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7D266447-B5B6-4582-A5C4-F5186A489375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40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aphicFrame>
        <p:nvGraphicFramePr>
          <p:cNvPr id="79876" name="Object 7"/>
          <p:cNvGraphicFramePr>
            <a:graphicFrameLocks noChangeAspect="1"/>
          </p:cNvGraphicFramePr>
          <p:nvPr/>
        </p:nvGraphicFramePr>
        <p:xfrm>
          <a:off x="766763" y="2182813"/>
          <a:ext cx="9364662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4" name="Documento" r:id="rId4" imgW="5729715" imgH="2176796" progId="Word.Document.8">
                  <p:embed/>
                </p:oleObj>
              </mc:Choice>
              <mc:Fallback>
                <p:oleObj name="Documento" r:id="rId4" imgW="5729715" imgH="2176796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182813"/>
                        <a:ext cx="9364662" cy="381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7" name="Rectangle 8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171575"/>
            <a:ext cx="8763000" cy="1752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sz="2800" b="1" u="sng" smtClean="0">
                <a:solidFill>
                  <a:srgbClr val="000080"/>
                </a:solidFill>
              </a:rPr>
              <a:t>Diagrama de Encadenamiento Sectorial</a:t>
            </a:r>
            <a:endParaRPr lang="es-ES_tradnl" altLang="es-AR" sz="2800" b="1" u="sng" smtClean="0">
              <a:solidFill>
                <a:srgbClr val="770945"/>
              </a:solidFill>
            </a:endParaRPr>
          </a:p>
          <a:p>
            <a:pPr>
              <a:buClr>
                <a:srgbClr val="000080"/>
              </a:buClr>
              <a:buFont typeface="Monotype Sorts" pitchFamily="2" charset="2"/>
              <a:buChar char="ê"/>
              <a:tabLst>
                <a:tab pos="2944813" algn="l"/>
              </a:tabLst>
            </a:pPr>
            <a:r>
              <a:rPr lang="es-ES_tradnl" altLang="es-AR" sz="2200" b="1" smtClean="0">
                <a:solidFill>
                  <a:srgbClr val="770945"/>
                </a:solidFill>
              </a:rPr>
              <a:t>Representan circuitos o rutinas administrativas, con distinto grado de extensión y análisis, pero siempre bajo una forma sintética.</a:t>
            </a:r>
          </a:p>
          <a:p>
            <a:pPr>
              <a:buClr>
                <a:srgbClr val="000080"/>
              </a:buClr>
              <a:buFont typeface="Monotype Sorts" pitchFamily="2" charset="2"/>
              <a:buChar char="ê"/>
              <a:tabLst>
                <a:tab pos="2944813" algn="l"/>
              </a:tabLst>
            </a:pPr>
            <a:r>
              <a:rPr lang="es-ES_tradnl" altLang="es-AR" sz="2200" b="1" smtClean="0">
                <a:solidFill>
                  <a:srgbClr val="770945"/>
                </a:solidFill>
              </a:rPr>
              <a:t>Cada columna representa un área o dpto.diferente.</a:t>
            </a:r>
          </a:p>
          <a:p>
            <a:pPr>
              <a:buFont typeface="Monotype Sorts" pitchFamily="2" charset="2"/>
              <a:buNone/>
              <a:tabLst>
                <a:tab pos="2944813" algn="l"/>
              </a:tabLst>
            </a:pPr>
            <a:endParaRPr lang="es-ES_tradnl" altLang="es-AR" sz="2200" b="1" smtClean="0">
              <a:solidFill>
                <a:srgbClr val="770945"/>
              </a:solidFill>
            </a:endParaRPr>
          </a:p>
        </p:txBody>
      </p:sp>
      <p:sp>
        <p:nvSpPr>
          <p:cNvPr id="81923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7792914A-6731-4F5B-A3A1-1506E1C497B6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41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1219200" y="3379788"/>
            <a:ext cx="8686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4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AR" sz="3200" b="1" u="sng">
                <a:solidFill>
                  <a:srgbClr val="000080"/>
                </a:solidFill>
                <a:latin typeface="Tahoma" panose="020B0604030504040204" pitchFamily="34" charset="0"/>
              </a:rPr>
              <a:t>Cursogramas</a:t>
            </a:r>
            <a:endParaRPr lang="es-ES_tradnl" altLang="es-AR" sz="3200" u="sng">
              <a:solidFill>
                <a:srgbClr val="000080"/>
              </a:solidFill>
              <a:latin typeface="Tahoma" panose="020B0604030504040204" pitchFamily="34" charset="0"/>
            </a:endParaRPr>
          </a:p>
          <a:p>
            <a:pPr>
              <a:buClr>
                <a:srgbClr val="000080"/>
              </a:buClr>
              <a:buFont typeface="Monotype Sorts" pitchFamily="2" charset="2"/>
              <a:buChar char="ê"/>
            </a:pPr>
            <a:r>
              <a:rPr lang="es-ES_tradnl" altLang="es-AR" sz="2200" b="1">
                <a:solidFill>
                  <a:srgbClr val="770945"/>
                </a:solidFill>
                <a:latin typeface="Bimini" pitchFamily="34" charset="0"/>
              </a:rPr>
              <a:t> Representan las rutinas o procedimientos administrativos.</a:t>
            </a:r>
          </a:p>
          <a:p>
            <a:pPr>
              <a:buClr>
                <a:srgbClr val="000080"/>
              </a:buClr>
              <a:buFont typeface="Monotype Sorts" pitchFamily="2" charset="2"/>
              <a:buChar char="ê"/>
            </a:pPr>
            <a:r>
              <a:rPr lang="es-ES_tradnl" altLang="es-AR" sz="2200" b="1">
                <a:solidFill>
                  <a:srgbClr val="770945"/>
                </a:solidFill>
                <a:latin typeface="Bimini" pitchFamily="34" charset="0"/>
              </a:rPr>
              <a:t> Representan en forma analógica, la secuencia sistemática de acciones que se efectúan para satisfacer las distintas finalidades de la organización.</a:t>
            </a:r>
          </a:p>
          <a:p>
            <a:pPr>
              <a:buClr>
                <a:srgbClr val="000080"/>
              </a:buClr>
              <a:buFont typeface="Monotype Sorts" pitchFamily="2" charset="2"/>
              <a:buChar char="ê"/>
            </a:pPr>
            <a:r>
              <a:rPr lang="es-ES_tradnl" altLang="es-AR" sz="2200" b="1">
                <a:solidFill>
                  <a:srgbClr val="770945"/>
                </a:solidFill>
                <a:latin typeface="Bimini" pitchFamily="34" charset="0"/>
              </a:rPr>
              <a:t> Muestran los sectores, los soportes de información, y un detalle de cada proceso lo suficientemente amplio como para lograr una cabal interpretación del sistema que se está representando.</a:t>
            </a:r>
          </a:p>
        </p:txBody>
      </p:sp>
      <p:sp>
        <p:nvSpPr>
          <p:cNvPr id="81925" name="Rectangle 9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8"/>
          <p:cNvSpPr>
            <a:spLocks noGrp="1" noChangeArrowheads="1"/>
          </p:cNvSpPr>
          <p:nvPr>
            <p:ph idx="1"/>
          </p:nvPr>
        </p:nvSpPr>
        <p:spPr>
          <a:xfrm>
            <a:off x="1216025" y="1628775"/>
            <a:ext cx="83820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chemeClr val="accent2"/>
                </a:solidFill>
              </a:rPr>
              <a:t>Diagramas de Sistemas</a:t>
            </a:r>
          </a:p>
        </p:txBody>
      </p:sp>
      <p:sp>
        <p:nvSpPr>
          <p:cNvPr id="8397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9C9A650E-7DAD-4262-B686-BC76BB8D06E9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42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631825" y="1963738"/>
            <a:ext cx="89662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b="1" u="sng">
                <a:solidFill>
                  <a:srgbClr val="000080"/>
                </a:solidFill>
                <a:latin typeface="Arial" panose="020B0604020202020204" pitchFamily="34" charset="0"/>
              </a:rPr>
              <a:t>Muestran</a:t>
            </a:r>
            <a:r>
              <a:rPr lang="es-ES_tradnl" altLang="es-AR" b="1">
                <a:solidFill>
                  <a:srgbClr val="000080"/>
                </a:solidFill>
                <a:latin typeface="Arial" panose="020B0604020202020204" pitchFamily="34" charset="0"/>
              </a:rPr>
              <a:t>:</a:t>
            </a:r>
            <a:endParaRPr lang="es-ES_tradnl" altLang="es-AR" b="1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s-ES_tradnl" altLang="es-AR" b="1" u="sng">
                <a:solidFill>
                  <a:srgbClr val="770945"/>
                </a:solidFill>
                <a:latin typeface="Arial" panose="020B0604020202020204" pitchFamily="34" charset="0"/>
              </a:rPr>
              <a:t>los procesos</a:t>
            </a: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 de un sistema,	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 la función básica de los programas que los integran,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la secuencia en la que deben ejecutarse,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Las interfases de entrada salida que los relacionan.</a:t>
            </a:r>
          </a:p>
          <a:p>
            <a:r>
              <a:rPr lang="es-ES_tradnl" altLang="es-AR" b="1" u="sng">
                <a:solidFill>
                  <a:srgbClr val="000080"/>
                </a:solidFill>
                <a:latin typeface="Arial" panose="020B0604020202020204" pitchFamily="34" charset="0"/>
              </a:rPr>
              <a:t>Deben exponer con claridad</a:t>
            </a:r>
            <a:r>
              <a:rPr lang="es-ES_tradnl" altLang="es-AR" b="1">
                <a:solidFill>
                  <a:srgbClr val="000080"/>
                </a:solidFill>
                <a:latin typeface="Arial" panose="020B0604020202020204" pitchFamily="34" charset="0"/>
              </a:rPr>
              <a:t>:</a:t>
            </a:r>
            <a:endParaRPr lang="es-ES_tradnl" altLang="es-AR" b="1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 los medios de entrada y de salida,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 la descripción sintética que permita identificar los programas que intervienen, y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 los soportes de archivos utilizados.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46"/>
          <p:cNvSpPr>
            <a:spLocks noGrp="1" noChangeArrowheads="1"/>
          </p:cNvSpPr>
          <p:nvPr>
            <p:ph idx="1"/>
          </p:nvPr>
        </p:nvSpPr>
        <p:spPr>
          <a:xfrm>
            <a:off x="1136650" y="1739900"/>
            <a:ext cx="83820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chemeClr val="accent2"/>
                </a:solidFill>
              </a:rPr>
              <a:t>Diagramas de Sistemas</a:t>
            </a:r>
          </a:p>
        </p:txBody>
      </p:sp>
      <p:sp>
        <p:nvSpPr>
          <p:cNvPr id="8601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A2382E70-BCBF-478E-9E67-0839F5343A9E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43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86020" name="Group 1042"/>
          <p:cNvGrpSpPr>
            <a:grpSpLocks/>
          </p:cNvGrpSpPr>
          <p:nvPr/>
        </p:nvGrpSpPr>
        <p:grpSpPr bwMode="auto">
          <a:xfrm>
            <a:off x="1857375" y="2492375"/>
            <a:ext cx="6629400" cy="3429000"/>
            <a:chOff x="1632" y="1392"/>
            <a:chExt cx="4176" cy="2160"/>
          </a:xfrm>
        </p:grpSpPr>
        <p:sp>
          <p:nvSpPr>
            <p:cNvPr id="86022" name="AutoShape 1030"/>
            <p:cNvSpPr>
              <a:spLocks noChangeArrowheads="1"/>
            </p:cNvSpPr>
            <p:nvPr/>
          </p:nvSpPr>
          <p:spPr bwMode="auto">
            <a:xfrm>
              <a:off x="2966" y="2208"/>
              <a:ext cx="922" cy="43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impresión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86023" name="AutoShape 1031"/>
            <p:cNvSpPr>
              <a:spLocks noChangeArrowheads="1"/>
            </p:cNvSpPr>
            <p:nvPr/>
          </p:nvSpPr>
          <p:spPr bwMode="auto">
            <a:xfrm>
              <a:off x="2448" y="1392"/>
              <a:ext cx="1056" cy="432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facturas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86024" name="AutoShape 1032"/>
            <p:cNvSpPr>
              <a:spLocks noChangeArrowheads="1"/>
            </p:cNvSpPr>
            <p:nvPr/>
          </p:nvSpPr>
          <p:spPr bwMode="auto">
            <a:xfrm>
              <a:off x="3456" y="1392"/>
              <a:ext cx="912" cy="432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clientes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86025" name="AutoShape 1033"/>
            <p:cNvSpPr>
              <a:spLocks noChangeArrowheads="1"/>
            </p:cNvSpPr>
            <p:nvPr/>
          </p:nvSpPr>
          <p:spPr bwMode="auto">
            <a:xfrm>
              <a:off x="4368" y="1392"/>
              <a:ext cx="1440" cy="432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movimiento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86026" name="AutoShape 1034"/>
            <p:cNvSpPr>
              <a:spLocks noChangeArrowheads="1"/>
            </p:cNvSpPr>
            <p:nvPr/>
          </p:nvSpPr>
          <p:spPr bwMode="auto">
            <a:xfrm>
              <a:off x="1632" y="1392"/>
              <a:ext cx="768" cy="432"/>
            </a:xfrm>
            <a:prstGeom prst="flowChartOnlineStora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stock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86027" name="AutoShape 1035"/>
            <p:cNvSpPr>
              <a:spLocks noChangeArrowheads="1"/>
            </p:cNvSpPr>
            <p:nvPr/>
          </p:nvSpPr>
          <p:spPr bwMode="auto">
            <a:xfrm>
              <a:off x="2966" y="2976"/>
              <a:ext cx="922" cy="576"/>
            </a:xfrm>
            <a:prstGeom prst="flowChartDocumen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factura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cxnSp>
          <p:nvCxnSpPr>
            <p:cNvPr id="86028" name="AutoShape 1036"/>
            <p:cNvCxnSpPr>
              <a:cxnSpLocks noChangeShapeType="1"/>
              <a:stCxn id="86026" idx="2"/>
              <a:endCxn id="86022" idx="0"/>
            </p:cNvCxnSpPr>
            <p:nvPr/>
          </p:nvCxnSpPr>
          <p:spPr bwMode="auto">
            <a:xfrm rot="16200000" flipH="1">
              <a:off x="2530" y="1310"/>
              <a:ext cx="384" cy="141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029" name="AutoShape 1037"/>
            <p:cNvCxnSpPr>
              <a:cxnSpLocks noChangeShapeType="1"/>
              <a:stCxn id="86023" idx="2"/>
              <a:endCxn id="86022" idx="0"/>
            </p:cNvCxnSpPr>
            <p:nvPr/>
          </p:nvCxnSpPr>
          <p:spPr bwMode="auto">
            <a:xfrm rot="16200000" flipH="1">
              <a:off x="3010" y="1790"/>
              <a:ext cx="384" cy="45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030" name="AutoShape 1038"/>
            <p:cNvCxnSpPr>
              <a:cxnSpLocks noChangeShapeType="1"/>
              <a:stCxn id="86024" idx="2"/>
              <a:endCxn id="86022" idx="0"/>
            </p:cNvCxnSpPr>
            <p:nvPr/>
          </p:nvCxnSpPr>
          <p:spPr bwMode="auto">
            <a:xfrm rot="5400000">
              <a:off x="3478" y="1773"/>
              <a:ext cx="384" cy="48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031" name="AutoShape 1039"/>
            <p:cNvCxnSpPr>
              <a:cxnSpLocks noChangeShapeType="1"/>
              <a:stCxn id="86025" idx="2"/>
              <a:endCxn id="86022" idx="0"/>
            </p:cNvCxnSpPr>
            <p:nvPr/>
          </p:nvCxnSpPr>
          <p:spPr bwMode="auto">
            <a:xfrm rot="5400000">
              <a:off x="4066" y="1185"/>
              <a:ext cx="384" cy="166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032" name="AutoShape 1040"/>
            <p:cNvCxnSpPr>
              <a:cxnSpLocks noChangeShapeType="1"/>
              <a:stCxn id="86022" idx="2"/>
              <a:endCxn id="86027" idx="0"/>
            </p:cNvCxnSpPr>
            <p:nvPr/>
          </p:nvCxnSpPr>
          <p:spPr bwMode="auto">
            <a:xfrm>
              <a:off x="3427" y="2640"/>
              <a:ext cx="0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6021" name="Rectangle 1045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idx="1"/>
          </p:nvPr>
        </p:nvSpPr>
        <p:spPr>
          <a:xfrm>
            <a:off x="1216025" y="1557338"/>
            <a:ext cx="83820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chemeClr val="accent2"/>
                </a:solidFill>
              </a:rPr>
              <a:t>Diagramas de Lógica</a:t>
            </a:r>
          </a:p>
        </p:txBody>
      </p:sp>
      <p:sp>
        <p:nvSpPr>
          <p:cNvPr id="8806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098141A-9E5C-4419-A16B-DC4693A689F8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44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290638" y="2060575"/>
            <a:ext cx="8534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AR" b="1" u="sng">
                <a:solidFill>
                  <a:srgbClr val="000080"/>
                </a:solidFill>
              </a:rPr>
              <a:t>Muestran</a:t>
            </a:r>
            <a:r>
              <a:rPr lang="es-ES_tradnl" altLang="es-AR" b="1">
                <a:solidFill>
                  <a:srgbClr val="000080"/>
                </a:solidFill>
              </a:rPr>
              <a:t>:</a:t>
            </a:r>
            <a:endParaRPr lang="es-ES_tradnl" altLang="es-AR" b="1">
              <a:solidFill>
                <a:srgbClr val="770945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</a:rPr>
              <a:t> las actividades específicas desarrolladas dentro de los programas</a:t>
            </a:r>
          </a:p>
          <a:p>
            <a:r>
              <a:rPr lang="es-ES_tradnl" altLang="es-AR" b="1" u="sng">
                <a:solidFill>
                  <a:srgbClr val="000080"/>
                </a:solidFill>
              </a:rPr>
              <a:t>Deben exponer con claridad</a:t>
            </a:r>
            <a:r>
              <a:rPr lang="es-ES_tradnl" altLang="es-AR" b="1">
                <a:solidFill>
                  <a:srgbClr val="000080"/>
                </a:solidFill>
              </a:rPr>
              <a:t>:</a:t>
            </a:r>
            <a:endParaRPr lang="es-ES_tradnl" altLang="es-AR" b="1">
              <a:solidFill>
                <a:srgbClr val="770945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</a:rPr>
              <a:t> cada una de las actividades desarrolladas por los programas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</a:rPr>
              <a:t>los soportes de archivos utilizados.</a:t>
            </a:r>
          </a:p>
          <a:p>
            <a:r>
              <a:rPr lang="es-ES_tradnl" altLang="es-AR" b="1" u="sng">
                <a:solidFill>
                  <a:srgbClr val="000080"/>
                </a:solidFill>
              </a:rPr>
              <a:t>Diferencia con Diagramas de Sistemas</a:t>
            </a:r>
            <a:endParaRPr lang="es-ES_tradnl" altLang="es-AR" b="1">
              <a:solidFill>
                <a:srgbClr val="770945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</a:rPr>
              <a:t>D.de Sistemas =&gt; Funciones básicas de c/programa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</a:rPr>
              <a:t>D.de Lógica     =&gt; Detalle de actividades de c/programa</a:t>
            </a:r>
          </a:p>
        </p:txBody>
      </p:sp>
      <p:sp>
        <p:nvSpPr>
          <p:cNvPr id="88069" name="Rectangle 6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7"/>
          <p:cNvSpPr>
            <a:spLocks noGrp="1" noChangeArrowheads="1"/>
          </p:cNvSpPr>
          <p:nvPr>
            <p:ph idx="1"/>
          </p:nvPr>
        </p:nvSpPr>
        <p:spPr>
          <a:xfrm>
            <a:off x="1216025" y="1566863"/>
            <a:ext cx="83820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chemeClr val="accent2"/>
                </a:solidFill>
              </a:rPr>
              <a:t>Diagramas de Lógica</a:t>
            </a:r>
          </a:p>
        </p:txBody>
      </p:sp>
      <p:sp>
        <p:nvSpPr>
          <p:cNvPr id="9011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DF77F30-58AA-45DA-BD00-D22960977953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45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90116" name="Group 1044"/>
          <p:cNvGrpSpPr>
            <a:grpSpLocks/>
          </p:cNvGrpSpPr>
          <p:nvPr/>
        </p:nvGrpSpPr>
        <p:grpSpPr bwMode="auto">
          <a:xfrm>
            <a:off x="2794000" y="2320925"/>
            <a:ext cx="5181600" cy="4392613"/>
            <a:chOff x="1200" y="1008"/>
            <a:chExt cx="2976" cy="2448"/>
          </a:xfrm>
        </p:grpSpPr>
        <p:sp>
          <p:nvSpPr>
            <p:cNvPr id="90121" name="AutoShape 1029"/>
            <p:cNvSpPr>
              <a:spLocks noChangeArrowheads="1"/>
            </p:cNvSpPr>
            <p:nvPr/>
          </p:nvSpPr>
          <p:spPr bwMode="auto">
            <a:xfrm>
              <a:off x="2352" y="1392"/>
              <a:ext cx="720" cy="336"/>
            </a:xfrm>
            <a:prstGeom prst="flowChartManualInpu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 sz="1800">
                  <a:solidFill>
                    <a:schemeClr val="bg1"/>
                  </a:solidFill>
                  <a:latin typeface="Arial" panose="020B0604020202020204" pitchFamily="34" charset="0"/>
                </a:rPr>
                <a:t>cotización</a:t>
              </a:r>
            </a:p>
            <a:p>
              <a:pPr algn="ctr"/>
              <a:r>
                <a:rPr lang="es-MX" altLang="es-AR" sz="1800">
                  <a:solidFill>
                    <a:schemeClr val="bg1"/>
                  </a:solidFill>
                  <a:latin typeface="Arial" panose="020B0604020202020204" pitchFamily="34" charset="0"/>
                </a:rPr>
                <a:t> acciones</a:t>
              </a:r>
              <a:endParaRPr lang="es-ES" altLang="es-AR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0122" name="AutoShape 1030"/>
            <p:cNvSpPr>
              <a:spLocks noChangeArrowheads="1"/>
            </p:cNvSpPr>
            <p:nvPr/>
          </p:nvSpPr>
          <p:spPr bwMode="auto">
            <a:xfrm>
              <a:off x="2352" y="1872"/>
              <a:ext cx="720" cy="528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10-20-30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90123" name="AutoShape 1031"/>
            <p:cNvSpPr>
              <a:spLocks noChangeArrowheads="1"/>
            </p:cNvSpPr>
            <p:nvPr/>
          </p:nvSpPr>
          <p:spPr bwMode="auto">
            <a:xfrm>
              <a:off x="3360" y="1968"/>
              <a:ext cx="816" cy="33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mantener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90124" name="AutoShape 1032"/>
            <p:cNvSpPr>
              <a:spLocks noChangeArrowheads="1"/>
            </p:cNvSpPr>
            <p:nvPr/>
          </p:nvSpPr>
          <p:spPr bwMode="auto">
            <a:xfrm>
              <a:off x="2352" y="2592"/>
              <a:ext cx="816" cy="33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comprar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90125" name="AutoShape 1033"/>
            <p:cNvSpPr>
              <a:spLocks noChangeArrowheads="1"/>
            </p:cNvSpPr>
            <p:nvPr/>
          </p:nvSpPr>
          <p:spPr bwMode="auto">
            <a:xfrm>
              <a:off x="1200" y="2016"/>
              <a:ext cx="816" cy="33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vender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90126" name="AutoShape 1034"/>
            <p:cNvSpPr>
              <a:spLocks noChangeArrowheads="1"/>
            </p:cNvSpPr>
            <p:nvPr/>
          </p:nvSpPr>
          <p:spPr bwMode="auto">
            <a:xfrm>
              <a:off x="2400" y="3216"/>
              <a:ext cx="672" cy="240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fin</a:t>
              </a:r>
              <a:endParaRPr lang="es-ES" altLang="es-AR"/>
            </a:p>
          </p:txBody>
        </p:sp>
        <p:sp>
          <p:nvSpPr>
            <p:cNvPr id="90127" name="AutoShape 1035"/>
            <p:cNvSpPr>
              <a:spLocks noChangeArrowheads="1"/>
            </p:cNvSpPr>
            <p:nvPr/>
          </p:nvSpPr>
          <p:spPr bwMode="auto">
            <a:xfrm>
              <a:off x="2352" y="1008"/>
              <a:ext cx="672" cy="240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MX" altLang="es-AR">
                  <a:solidFill>
                    <a:schemeClr val="bg1"/>
                  </a:solidFill>
                </a:rPr>
                <a:t>inicio</a:t>
              </a:r>
              <a:endParaRPr lang="es-ES" altLang="es-AR">
                <a:solidFill>
                  <a:schemeClr val="bg1"/>
                </a:solidFill>
              </a:endParaRPr>
            </a:p>
          </p:txBody>
        </p:sp>
        <p:sp>
          <p:nvSpPr>
            <p:cNvPr id="90128" name="Line 1036"/>
            <p:cNvSpPr>
              <a:spLocks noChangeShapeType="1"/>
            </p:cNvSpPr>
            <p:nvPr/>
          </p:nvSpPr>
          <p:spPr bwMode="auto">
            <a:xfrm>
              <a:off x="2688" y="12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0129" name="Line 1037"/>
            <p:cNvSpPr>
              <a:spLocks noChangeShapeType="1"/>
            </p:cNvSpPr>
            <p:nvPr/>
          </p:nvSpPr>
          <p:spPr bwMode="auto">
            <a:xfrm flipH="1">
              <a:off x="2688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0130" name="Line 1038"/>
            <p:cNvSpPr>
              <a:spLocks noChangeShapeType="1"/>
            </p:cNvSpPr>
            <p:nvPr/>
          </p:nvSpPr>
          <p:spPr bwMode="auto">
            <a:xfrm flipH="1">
              <a:off x="2016" y="211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0131" name="Line 1039"/>
            <p:cNvSpPr>
              <a:spLocks noChangeShapeType="1"/>
            </p:cNvSpPr>
            <p:nvPr/>
          </p:nvSpPr>
          <p:spPr bwMode="auto">
            <a:xfrm>
              <a:off x="3072" y="211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0132" name="Line 1040"/>
            <p:cNvSpPr>
              <a:spLocks noChangeShapeType="1"/>
            </p:cNvSpPr>
            <p:nvPr/>
          </p:nvSpPr>
          <p:spPr bwMode="auto">
            <a:xfrm>
              <a:off x="2688" y="23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0133" name="Line 1041"/>
            <p:cNvSpPr>
              <a:spLocks noChangeShapeType="1"/>
            </p:cNvSpPr>
            <p:nvPr/>
          </p:nvSpPr>
          <p:spPr bwMode="auto">
            <a:xfrm>
              <a:off x="2688" y="29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cxnSp>
          <p:nvCxnSpPr>
            <p:cNvPr id="90134" name="AutoShape 1042"/>
            <p:cNvCxnSpPr>
              <a:cxnSpLocks noChangeShapeType="1"/>
            </p:cNvCxnSpPr>
            <p:nvPr/>
          </p:nvCxnSpPr>
          <p:spPr bwMode="auto">
            <a:xfrm rot="5400000">
              <a:off x="2748" y="2244"/>
              <a:ext cx="912" cy="1032"/>
            </a:xfrm>
            <a:prstGeom prst="bentConnector3">
              <a:avLst>
                <a:gd name="adj1" fmla="val 83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5" name="AutoShape 1043"/>
            <p:cNvCxnSpPr>
              <a:cxnSpLocks noChangeShapeType="1"/>
              <a:stCxn id="90125" idx="2"/>
              <a:endCxn id="90133" idx="1"/>
            </p:cNvCxnSpPr>
            <p:nvPr/>
          </p:nvCxnSpPr>
          <p:spPr bwMode="auto">
            <a:xfrm rot="16200000" flipH="1">
              <a:off x="1716" y="2244"/>
              <a:ext cx="864" cy="1080"/>
            </a:xfrm>
            <a:prstGeom prst="bentConnector3">
              <a:avLst>
                <a:gd name="adj1" fmla="val 8321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0117" name="Rectangle 1046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  <p:sp>
        <p:nvSpPr>
          <p:cNvPr id="90118" name="Text Box 1047"/>
          <p:cNvSpPr txBox="1">
            <a:spLocks noChangeArrowheads="1"/>
          </p:cNvSpPr>
          <p:nvPr/>
        </p:nvSpPr>
        <p:spPr bwMode="auto">
          <a:xfrm>
            <a:off x="4186238" y="3844925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/>
              <a:t>=30</a:t>
            </a:r>
          </a:p>
        </p:txBody>
      </p:sp>
      <p:sp>
        <p:nvSpPr>
          <p:cNvPr id="90119" name="Text Box 1048"/>
          <p:cNvSpPr txBox="1">
            <a:spLocks noChangeArrowheads="1"/>
          </p:cNvSpPr>
          <p:nvPr/>
        </p:nvSpPr>
        <p:spPr bwMode="auto">
          <a:xfrm>
            <a:off x="5845175" y="3881438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/>
              <a:t>=20</a:t>
            </a:r>
          </a:p>
        </p:txBody>
      </p:sp>
      <p:sp>
        <p:nvSpPr>
          <p:cNvPr id="90120" name="Text Box 1049"/>
          <p:cNvSpPr txBox="1">
            <a:spLocks noChangeArrowheads="1"/>
          </p:cNvSpPr>
          <p:nvPr/>
        </p:nvSpPr>
        <p:spPr bwMode="auto">
          <a:xfrm>
            <a:off x="5384800" y="4672013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/>
              <a:t>=10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>
          <a:xfrm>
            <a:off x="1778000" y="1628775"/>
            <a:ext cx="74676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rgbClr val="000080"/>
                </a:solidFill>
              </a:rPr>
              <a:t>Diagramas de Sistema / Lógica</a:t>
            </a:r>
          </a:p>
        </p:txBody>
      </p:sp>
      <p:sp>
        <p:nvSpPr>
          <p:cNvPr id="92163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3CF1BEDB-11E6-43C2-AE32-C9431B3BADD3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46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92164" name="Text Box 5"/>
          <p:cNvSpPr txBox="1">
            <a:spLocks noChangeArrowheads="1"/>
          </p:cNvSpPr>
          <p:nvPr/>
        </p:nvSpPr>
        <p:spPr bwMode="auto">
          <a:xfrm>
            <a:off x="1185863" y="2060575"/>
            <a:ext cx="846455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2800" b="1" u="sng">
                <a:solidFill>
                  <a:srgbClr val="000080"/>
                </a:solidFill>
                <a:latin typeface="Arial" panose="020B0604020202020204" pitchFamily="34" charset="0"/>
              </a:rPr>
              <a:t>Permiten explicitar:</a:t>
            </a:r>
            <a:endParaRPr lang="es-ES_tradnl" altLang="es-AR" b="1" u="sng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 algn="just"/>
            <a:endParaRPr lang="es-ES_tradnl" altLang="es-AR" b="1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Inicio y fin para el procesamiento del sistema.</a:t>
            </a: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Datos y documentos de entrada y medios de ingreso</a:t>
            </a: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Cantidad de procesos que componen el sistema.</a:t>
            </a: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Cantidad de programas que componen los distintos procesos.</a:t>
            </a: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Secuencia y periodicidad de los programas.</a:t>
            </a: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Cantidad y tipo de archivos que manejará ese sistema, y sus formas de actualización.</a:t>
            </a:r>
          </a:p>
          <a:p>
            <a:pPr algn="just">
              <a:buClr>
                <a:srgbClr val="000080"/>
              </a:buClr>
              <a:buFont typeface="Wingdings" panose="05000000000000000000" pitchFamily="2" charset="2"/>
              <a:buChar char="Ø"/>
            </a:pPr>
            <a:r>
              <a:rPr lang="es-ES_tradnl" altLang="es-AR" b="1">
                <a:solidFill>
                  <a:srgbClr val="770945"/>
                </a:solidFill>
                <a:latin typeface="Arial" panose="020B0604020202020204" pitchFamily="34" charset="0"/>
              </a:rPr>
              <a:t>Documentos y resultados de salida, medios de salida y número de copias.</a:t>
            </a:r>
            <a:endParaRPr lang="es-ES_tradnl" altLang="es-AR">
              <a:solidFill>
                <a:srgbClr val="770945"/>
              </a:solidFill>
              <a:latin typeface="Arial" panose="020B0604020202020204" pitchFamily="34" charset="0"/>
            </a:endParaRPr>
          </a:p>
        </p:txBody>
      </p:sp>
      <p:sp>
        <p:nvSpPr>
          <p:cNvPr id="92165" name="Rectangle 7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163638"/>
            <a:ext cx="83058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chemeClr val="accent2"/>
                </a:solidFill>
              </a:rPr>
              <a:t>Diagramas de Sistema / Lógica</a:t>
            </a:r>
          </a:p>
        </p:txBody>
      </p:sp>
      <p:sp>
        <p:nvSpPr>
          <p:cNvPr id="9421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1D2EAA82-D7A1-4354-B4B6-540092015401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47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aphicFrame>
        <p:nvGraphicFramePr>
          <p:cNvPr id="94212" name="Object 2"/>
          <p:cNvGraphicFramePr>
            <a:graphicFrameLocks noChangeAspect="1"/>
          </p:cNvGraphicFramePr>
          <p:nvPr/>
        </p:nvGraphicFramePr>
        <p:xfrm>
          <a:off x="1219200" y="1816100"/>
          <a:ext cx="9067800" cy="427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1" name="Documento" r:id="rId4" imgW="9348216" imgH="4126992" progId="Word.Document.8">
                  <p:embed/>
                </p:oleObj>
              </mc:Choice>
              <mc:Fallback>
                <p:oleObj name="Documento" r:id="rId4" imgW="9348216" imgH="412699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16100"/>
                        <a:ext cx="9067800" cy="427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3" name="Line 15"/>
          <p:cNvSpPr>
            <a:spLocks noChangeShapeType="1"/>
          </p:cNvSpPr>
          <p:nvPr/>
        </p:nvSpPr>
        <p:spPr bwMode="auto">
          <a:xfrm>
            <a:off x="8196263" y="1827213"/>
            <a:ext cx="0" cy="4076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94214" name="Rectangle 18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099"/>
          <p:cNvSpPr>
            <a:spLocks noGrp="1" noChangeArrowheads="1"/>
          </p:cNvSpPr>
          <p:nvPr>
            <p:ph idx="1"/>
          </p:nvPr>
        </p:nvSpPr>
        <p:spPr>
          <a:xfrm>
            <a:off x="1216025" y="1697038"/>
            <a:ext cx="8382000" cy="609600"/>
          </a:xfrm>
        </p:spPr>
        <p:txBody>
          <a:bodyPr lIns="92075" tIns="46038" rIns="92075" bIns="46038"/>
          <a:lstStyle/>
          <a:p>
            <a:pPr algn="ctr">
              <a:buFont typeface="Monotype Sorts" pitchFamily="2" charset="2"/>
              <a:buNone/>
              <a:tabLst>
                <a:tab pos="2944813" algn="l"/>
              </a:tabLst>
            </a:pPr>
            <a:r>
              <a:rPr lang="es-ES_tradnl" altLang="es-AR" b="1" u="sng" smtClean="0">
                <a:solidFill>
                  <a:schemeClr val="accent2"/>
                </a:solidFill>
              </a:rPr>
              <a:t>Diagramas de Sistema</a:t>
            </a:r>
          </a:p>
        </p:txBody>
      </p:sp>
      <p:sp>
        <p:nvSpPr>
          <p:cNvPr id="9625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2F7B8D08-A01C-4D21-85B1-2FC8768D920D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48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96260" name="Group 4121"/>
          <p:cNvGrpSpPr>
            <a:grpSpLocks/>
          </p:cNvGrpSpPr>
          <p:nvPr/>
        </p:nvGrpSpPr>
        <p:grpSpPr bwMode="auto">
          <a:xfrm>
            <a:off x="1295400" y="2743200"/>
            <a:ext cx="8915400" cy="2895600"/>
            <a:chOff x="816" y="1728"/>
            <a:chExt cx="5616" cy="1824"/>
          </a:xfrm>
        </p:grpSpPr>
        <p:sp>
          <p:nvSpPr>
            <p:cNvPr id="96262" name="AutoShape 4110"/>
            <p:cNvSpPr>
              <a:spLocks noChangeArrowheads="1"/>
            </p:cNvSpPr>
            <p:nvPr/>
          </p:nvSpPr>
          <p:spPr bwMode="auto">
            <a:xfrm>
              <a:off x="816" y="1728"/>
              <a:ext cx="878" cy="581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AR" sz="800" b="1">
                <a:latin typeface="Arial" panose="020B0604020202020204" pitchFamily="34" charset="0"/>
              </a:endParaRPr>
            </a:p>
            <a:p>
              <a:pPr algn="ctr"/>
              <a:r>
                <a:rPr lang="es-ES" altLang="es-AR" b="1">
                  <a:latin typeface="Arial" panose="020B0604020202020204" pitchFamily="34" charset="0"/>
                </a:rPr>
                <a:t>Entrada</a:t>
              </a:r>
            </a:p>
          </p:txBody>
        </p:sp>
        <p:sp>
          <p:nvSpPr>
            <p:cNvPr id="96263" name="AutoShape 4111"/>
            <p:cNvSpPr>
              <a:spLocks noChangeArrowheads="1"/>
            </p:cNvSpPr>
            <p:nvPr/>
          </p:nvSpPr>
          <p:spPr bwMode="auto">
            <a:xfrm>
              <a:off x="2270" y="1808"/>
              <a:ext cx="898" cy="54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AR" sz="800" b="1">
                <a:latin typeface="Arial" panose="020B0604020202020204" pitchFamily="34" charset="0"/>
              </a:endParaRPr>
            </a:p>
            <a:p>
              <a:pPr algn="ctr"/>
              <a:r>
                <a:rPr lang="es-ES" altLang="es-AR" b="1">
                  <a:latin typeface="Arial" panose="020B0604020202020204" pitchFamily="34" charset="0"/>
                </a:rPr>
                <a:t>Proceso</a:t>
              </a:r>
              <a:endParaRPr lang="es-ES" altLang="es-AR" sz="1400" b="1">
                <a:latin typeface="Arial" panose="020B0604020202020204" pitchFamily="34" charset="0"/>
              </a:endParaRPr>
            </a:p>
          </p:txBody>
        </p:sp>
        <p:sp>
          <p:nvSpPr>
            <p:cNvPr id="96264" name="AutoShape 4112"/>
            <p:cNvSpPr>
              <a:spLocks noChangeArrowheads="1"/>
            </p:cNvSpPr>
            <p:nvPr/>
          </p:nvSpPr>
          <p:spPr bwMode="auto">
            <a:xfrm>
              <a:off x="3758" y="1781"/>
              <a:ext cx="852" cy="576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AR" sz="800" b="1">
                <a:latin typeface="Arial" panose="020B0604020202020204" pitchFamily="34" charset="0"/>
              </a:endParaRPr>
            </a:p>
            <a:p>
              <a:pPr algn="ctr"/>
              <a:r>
                <a:rPr lang="es-ES" altLang="es-AR" b="1">
                  <a:latin typeface="Arial" panose="020B0604020202020204" pitchFamily="34" charset="0"/>
                </a:rPr>
                <a:t>Salida</a:t>
              </a:r>
            </a:p>
          </p:txBody>
        </p:sp>
        <p:sp>
          <p:nvSpPr>
            <p:cNvPr id="96265" name="AutoShape 4113"/>
            <p:cNvSpPr>
              <a:spLocks noChangeArrowheads="1"/>
            </p:cNvSpPr>
            <p:nvPr/>
          </p:nvSpPr>
          <p:spPr bwMode="auto">
            <a:xfrm>
              <a:off x="1742" y="2837"/>
              <a:ext cx="1920" cy="703"/>
            </a:xfrm>
            <a:prstGeom prst="flowChartOnlineStorag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s-ES_tradnl" altLang="es-AR" sz="1400" b="1">
                <a:latin typeface="Arial" panose="020B0604020202020204" pitchFamily="34" charset="0"/>
              </a:endParaRPr>
            </a:p>
            <a:p>
              <a:pPr algn="just"/>
              <a:endParaRPr lang="es-ES_tradnl" altLang="es-AR" sz="1400" b="1">
                <a:latin typeface="Arial" panose="020B0604020202020204" pitchFamily="34" charset="0"/>
              </a:endParaRPr>
            </a:p>
            <a:p>
              <a:r>
                <a:rPr lang="es-ES_tradnl" altLang="es-AR" sz="1800" b="1">
                  <a:latin typeface="Arial" panose="020B0604020202020204" pitchFamily="34" charset="0"/>
                </a:rPr>
                <a:t>Almacenamiento</a:t>
              </a:r>
            </a:p>
          </p:txBody>
        </p:sp>
        <p:sp>
          <p:nvSpPr>
            <p:cNvPr id="96266" name="Line 4114"/>
            <p:cNvSpPr>
              <a:spLocks noChangeShapeType="1"/>
            </p:cNvSpPr>
            <p:nvPr/>
          </p:nvSpPr>
          <p:spPr bwMode="auto">
            <a:xfrm>
              <a:off x="1694" y="2069"/>
              <a:ext cx="5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6267" name="Line 4115"/>
            <p:cNvSpPr>
              <a:spLocks noChangeShapeType="1"/>
            </p:cNvSpPr>
            <p:nvPr/>
          </p:nvSpPr>
          <p:spPr bwMode="auto">
            <a:xfrm>
              <a:off x="3183" y="2069"/>
              <a:ext cx="5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6268" name="Line 4116"/>
            <p:cNvSpPr>
              <a:spLocks noChangeShapeType="1"/>
            </p:cNvSpPr>
            <p:nvPr/>
          </p:nvSpPr>
          <p:spPr bwMode="auto">
            <a:xfrm>
              <a:off x="2702" y="2357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96269" name="Text Box 4118"/>
            <p:cNvSpPr txBox="1">
              <a:spLocks noChangeArrowheads="1"/>
            </p:cNvSpPr>
            <p:nvPr/>
          </p:nvSpPr>
          <p:spPr bwMode="auto">
            <a:xfrm>
              <a:off x="5280" y="2400"/>
              <a:ext cx="1152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AR" sz="2800" b="1">
                  <a:latin typeface="Arial" panose="020B0604020202020204" pitchFamily="34" charset="0"/>
                </a:rPr>
                <a:t>Módulo Básico</a:t>
              </a:r>
              <a:endParaRPr lang="es-ES_tradnl" altLang="es-AR"/>
            </a:p>
          </p:txBody>
        </p:sp>
        <p:sp>
          <p:nvSpPr>
            <p:cNvPr id="96270" name="AutoShape 4119"/>
            <p:cNvSpPr>
              <a:spLocks/>
            </p:cNvSpPr>
            <p:nvPr/>
          </p:nvSpPr>
          <p:spPr bwMode="auto">
            <a:xfrm>
              <a:off x="4752" y="1824"/>
              <a:ext cx="384" cy="1728"/>
            </a:xfrm>
            <a:prstGeom prst="rightBrace">
              <a:avLst>
                <a:gd name="adj1" fmla="val 375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AR" altLang="es-AR"/>
            </a:p>
          </p:txBody>
        </p:sp>
      </p:grpSp>
      <p:sp>
        <p:nvSpPr>
          <p:cNvPr id="96261" name="Rectangle 4123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D8319A3A-D550-46B1-B5A6-649F886EA401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49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98307" name="Text Box 4"/>
          <p:cNvSpPr txBox="1">
            <a:spLocks noChangeArrowheads="1"/>
          </p:cNvSpPr>
          <p:nvPr/>
        </p:nvSpPr>
        <p:spPr bwMode="auto">
          <a:xfrm>
            <a:off x="1216025" y="1582738"/>
            <a:ext cx="830580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2800" b="1" u="sng">
                <a:solidFill>
                  <a:srgbClr val="000080"/>
                </a:solidFill>
                <a:latin typeface="Arial" panose="020B0604020202020204" pitchFamily="34" charset="0"/>
              </a:rPr>
              <a:t>Técnicas de Diagramación de Sistemas:</a:t>
            </a:r>
            <a:endParaRPr lang="es-ES_tradnl" altLang="es-AR" b="1" u="sng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 algn="just"/>
            <a:endParaRPr lang="es-ES_tradnl" altLang="es-AR" b="1">
              <a:solidFill>
                <a:srgbClr val="770945"/>
              </a:solidFill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es-ES_tradnl" altLang="es-AR" b="1">
                <a:latin typeface="Tahoma" panose="020B0604030504040204" pitchFamily="34" charset="0"/>
              </a:rPr>
              <a:t> En ningún caso pueden vincularse directamente entre sí las entradas, almacenamientos y salidas: inevitablemente debe pasarse por el proceso ya que las salidas surgen ineludiblemente de un proceso que se efectúa sobre las entradas.</a:t>
            </a:r>
          </a:p>
          <a:p>
            <a:pPr>
              <a:buFontTx/>
              <a:buChar char="•"/>
            </a:pPr>
            <a:r>
              <a:rPr lang="es-ES" altLang="es-AR" b="1">
                <a:latin typeface="Tahoma" panose="020B0604030504040204" pitchFamily="34" charset="0"/>
              </a:rPr>
              <a:t> En cuanto a la dirección del diagrama puede optarse tanto por la diagramación vertical o top-down(desde arriba hacia abajo) o por la diagramación horizontal (desde la izquierda hacia la derecha).</a:t>
            </a:r>
            <a:r>
              <a:rPr lang="es-AR" altLang="es-AR">
                <a:latin typeface="Tahoma" panose="020B0604030504040204" pitchFamily="34" charset="0"/>
              </a:rPr>
              <a:t> </a:t>
            </a:r>
            <a:endParaRPr lang="es-ES_tradnl" altLang="es-AR" b="1">
              <a:solidFill>
                <a:srgbClr val="770945"/>
              </a:solidFill>
              <a:latin typeface="Tahoma" panose="020B0604030504040204" pitchFamily="34" charset="0"/>
            </a:endParaRPr>
          </a:p>
        </p:txBody>
      </p:sp>
      <p:sp>
        <p:nvSpPr>
          <p:cNvPr id="98308" name="Rectangle 5"/>
          <p:cNvSpPr>
            <a:spLocks noGrp="1" noChangeArrowheads="1"/>
          </p:cNvSpPr>
          <p:nvPr/>
        </p:nvSpPr>
        <p:spPr bwMode="auto">
          <a:xfrm>
            <a:off x="660275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A28CA9C-03D9-4117-83DB-8FCD3272C178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5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0243" name="Rectangle 13"/>
          <p:cNvSpPr>
            <a:spLocks noGrp="1" noChangeArrowheads="1"/>
          </p:cNvSpPr>
          <p:nvPr/>
        </p:nvSpPr>
        <p:spPr bwMode="auto">
          <a:xfrm>
            <a:off x="632520" y="44624"/>
            <a:ext cx="8612188" cy="1300162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 dirty="0">
                <a:solidFill>
                  <a:schemeClr val="bg1"/>
                </a:solidFill>
                <a:latin typeface="Arial" panose="020B0604020202020204" pitchFamily="34" charset="0"/>
              </a:rPr>
              <a:t>Desarrollo de Sistemas y Cambio Organizacional</a:t>
            </a:r>
            <a:endParaRPr lang="es-ES" altLang="es-AR" sz="4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14"/>
          <p:cNvSpPr>
            <a:spLocks noGrp="1" noChangeArrowheads="1"/>
          </p:cNvSpPr>
          <p:nvPr/>
        </p:nvSpPr>
        <p:spPr bwMode="auto">
          <a:xfrm>
            <a:off x="1371600" y="1752600"/>
            <a:ext cx="8305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3366"/>
              </a:buClr>
              <a:buFont typeface="Wingdings" panose="05000000000000000000" pitchFamily="2" charset="2"/>
              <a:buChar char="Ø"/>
            </a:pPr>
            <a:endParaRPr lang="es-ES" altLang="es-AR" sz="3200">
              <a:latin typeface="Arial" panose="020B0604020202020204" pitchFamily="34" charset="0"/>
            </a:endParaRPr>
          </a:p>
        </p:txBody>
      </p:sp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688" y="1844824"/>
            <a:ext cx="4757390" cy="450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736DAE0-77F1-41AE-9969-91FFBEAA6168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50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99331" name="Rectangle 2"/>
          <p:cNvSpPr>
            <a:spLocks noChangeArrowheads="1"/>
          </p:cNvSpPr>
          <p:nvPr/>
        </p:nvSpPr>
        <p:spPr bwMode="auto">
          <a:xfrm>
            <a:off x="1352550" y="1739900"/>
            <a:ext cx="82804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AR" b="1" u="sng">
                <a:solidFill>
                  <a:srgbClr val="000080"/>
                </a:solidFill>
                <a:latin typeface="Tahoma" panose="020B0604030504040204" pitchFamily="34" charset="0"/>
              </a:rPr>
              <a:t>Técnicas de Diagramación de Sistemas:</a:t>
            </a:r>
            <a:endParaRPr lang="es-ES_tradnl" altLang="es-AR" b="1" u="sng">
              <a:solidFill>
                <a:srgbClr val="770945"/>
              </a:solidFill>
              <a:latin typeface="Tahoma" panose="020B0604030504040204" pitchFamily="34" charset="0"/>
            </a:endParaRPr>
          </a:p>
          <a:p>
            <a:endParaRPr lang="es-ES_tradnl" altLang="es-AR" b="1">
              <a:solidFill>
                <a:srgbClr val="770945"/>
              </a:solidFill>
              <a:latin typeface="Tahoma" panose="020B0604030504040204" pitchFamily="34" charset="0"/>
            </a:endParaRPr>
          </a:p>
          <a:p>
            <a:r>
              <a:rPr lang="es-ES_tradnl" altLang="es-AR">
                <a:latin typeface="Tahoma" panose="020B0604030504040204" pitchFamily="34" charset="0"/>
              </a:rPr>
              <a:t>Entre los procesos que se realizan por computador, existen tres circunstancias claramente determinadas e independientes: </a:t>
            </a:r>
          </a:p>
          <a:p>
            <a:endParaRPr lang="es-ES_tradnl" altLang="es-AR">
              <a:latin typeface="Tahoma" panose="020B0604030504040204" pitchFamily="34" charset="0"/>
            </a:endParaRPr>
          </a:p>
          <a:p>
            <a:r>
              <a:rPr lang="es-ES_tradnl" altLang="es-AR">
                <a:latin typeface="Tahoma" panose="020B0604030504040204" pitchFamily="34" charset="0"/>
              </a:rPr>
              <a:t>a) Ingreso y control de las novedades,</a:t>
            </a:r>
          </a:p>
          <a:p>
            <a:r>
              <a:rPr lang="es-ES_tradnl" altLang="es-AR">
                <a:latin typeface="Tahoma" panose="020B0604030504040204" pitchFamily="34" charset="0"/>
              </a:rPr>
              <a:t>b) Cómputo y actualización de archivos</a:t>
            </a:r>
          </a:p>
          <a:p>
            <a:r>
              <a:rPr lang="es-ES_tradnl" altLang="es-AR">
                <a:latin typeface="Tahoma" panose="020B0604030504040204" pitchFamily="34" charset="0"/>
              </a:rPr>
              <a:t>c) elaboración y emisión de resultados. </a:t>
            </a:r>
          </a:p>
        </p:txBody>
      </p:sp>
      <p:sp>
        <p:nvSpPr>
          <p:cNvPr id="99332" name="Rectangle 3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3200">
                <a:solidFill>
                  <a:schemeClr val="bg1"/>
                </a:solidFill>
                <a:latin typeface="Arial" panose="020B0604020202020204" pitchFamily="34" charset="0"/>
              </a:rPr>
              <a:t>Herramientas para el Estudio de Sistemas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4F6B730-9198-4088-8DC6-B5DCFD0C6226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51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00355" name="AutoShape 3"/>
          <p:cNvSpPr>
            <a:spLocks noChangeArrowheads="1"/>
          </p:cNvSpPr>
          <p:nvPr/>
        </p:nvSpPr>
        <p:spPr bwMode="auto">
          <a:xfrm>
            <a:off x="1870075" y="3609975"/>
            <a:ext cx="1712913" cy="1157288"/>
          </a:xfrm>
          <a:prstGeom prst="flowChartManualIn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AR" sz="1400" b="1">
              <a:latin typeface="Arial" panose="020B0604020202020204" pitchFamily="34" charset="0"/>
            </a:endParaRP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Entrada</a:t>
            </a: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De Datos</a:t>
            </a:r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auto">
          <a:xfrm>
            <a:off x="4705350" y="3736975"/>
            <a:ext cx="1752600" cy="109378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Controles de Consistencia Congruencia y</a:t>
            </a: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Actualización</a:t>
            </a:r>
          </a:p>
        </p:txBody>
      </p:sp>
      <p:sp>
        <p:nvSpPr>
          <p:cNvPr id="100357" name="AutoShape 6"/>
          <p:cNvSpPr>
            <a:spLocks noChangeArrowheads="1"/>
          </p:cNvSpPr>
          <p:nvPr/>
        </p:nvSpPr>
        <p:spPr bwMode="auto">
          <a:xfrm>
            <a:off x="4600575" y="1841500"/>
            <a:ext cx="1865313" cy="1000125"/>
          </a:xfrm>
          <a:prstGeom prst="flowChartOnlineStora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Actualizac. del archivo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nnnnn.xxx</a:t>
            </a:r>
          </a:p>
        </p:txBody>
      </p:sp>
      <p:sp>
        <p:nvSpPr>
          <p:cNvPr id="100358" name="Line 7"/>
          <p:cNvSpPr>
            <a:spLocks noChangeShapeType="1"/>
          </p:cNvSpPr>
          <p:nvPr/>
        </p:nvSpPr>
        <p:spPr bwMode="auto">
          <a:xfrm>
            <a:off x="3582988" y="428942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486525" y="428942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0360" name="Line 9"/>
          <p:cNvSpPr>
            <a:spLocks noChangeShapeType="1"/>
          </p:cNvSpPr>
          <p:nvPr/>
        </p:nvSpPr>
        <p:spPr bwMode="auto">
          <a:xfrm>
            <a:off x="5548313" y="2886075"/>
            <a:ext cx="0" cy="860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0361" name="AutoShape 12"/>
          <p:cNvSpPr>
            <a:spLocks noChangeArrowheads="1"/>
          </p:cNvSpPr>
          <p:nvPr/>
        </p:nvSpPr>
        <p:spPr bwMode="auto">
          <a:xfrm>
            <a:off x="7515225" y="3836988"/>
            <a:ext cx="1325563" cy="812800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1400" b="1">
                <a:latin typeface="Arial" panose="020B0604020202020204" pitchFamily="34" charset="0"/>
              </a:rPr>
              <a:t>Mensajes </a:t>
            </a:r>
          </a:p>
          <a:p>
            <a:pPr algn="ctr"/>
            <a:r>
              <a:rPr lang="es-AR" altLang="es-AR" sz="1400" b="1">
                <a:latin typeface="Arial" panose="020B0604020202020204" pitchFamily="34" charset="0"/>
              </a:rPr>
              <a:t>de Error</a:t>
            </a:r>
          </a:p>
        </p:txBody>
      </p:sp>
      <p:sp>
        <p:nvSpPr>
          <p:cNvPr id="100362" name="Line 13"/>
          <p:cNvSpPr>
            <a:spLocks noChangeShapeType="1"/>
          </p:cNvSpPr>
          <p:nvPr/>
        </p:nvSpPr>
        <p:spPr bwMode="auto">
          <a:xfrm>
            <a:off x="3178175" y="5373688"/>
            <a:ext cx="50450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0363" name="Line 14"/>
          <p:cNvSpPr>
            <a:spLocks noChangeShapeType="1"/>
          </p:cNvSpPr>
          <p:nvPr/>
        </p:nvSpPr>
        <p:spPr bwMode="auto">
          <a:xfrm flipV="1">
            <a:off x="8223250" y="4649788"/>
            <a:ext cx="0" cy="723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0364" name="Line 15"/>
          <p:cNvSpPr>
            <a:spLocks noChangeShapeType="1"/>
          </p:cNvSpPr>
          <p:nvPr/>
        </p:nvSpPr>
        <p:spPr bwMode="auto">
          <a:xfrm flipV="1">
            <a:off x="3178175" y="4741863"/>
            <a:ext cx="0" cy="6318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0365" name="Oval 33"/>
          <p:cNvSpPr>
            <a:spLocks noChangeArrowheads="1"/>
          </p:cNvSpPr>
          <p:nvPr/>
        </p:nvSpPr>
        <p:spPr bwMode="auto">
          <a:xfrm>
            <a:off x="2647950" y="3024188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00366" name="Oval 34"/>
          <p:cNvSpPr>
            <a:spLocks noChangeArrowheads="1"/>
          </p:cNvSpPr>
          <p:nvPr/>
        </p:nvSpPr>
        <p:spPr bwMode="auto">
          <a:xfrm>
            <a:off x="4594225" y="3113088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0367" name="Oval 35"/>
          <p:cNvSpPr>
            <a:spLocks noChangeArrowheads="1"/>
          </p:cNvSpPr>
          <p:nvPr/>
        </p:nvSpPr>
        <p:spPr bwMode="auto">
          <a:xfrm>
            <a:off x="7867650" y="3205163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00368" name="Oval 36"/>
          <p:cNvSpPr>
            <a:spLocks noChangeArrowheads="1"/>
          </p:cNvSpPr>
          <p:nvPr/>
        </p:nvSpPr>
        <p:spPr bwMode="auto">
          <a:xfrm>
            <a:off x="4006850" y="2119313"/>
            <a:ext cx="441325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0369" name="Text Box 48"/>
          <p:cNvSpPr txBox="1">
            <a:spLocks noChangeArrowheads="1"/>
          </p:cNvSpPr>
          <p:nvPr/>
        </p:nvSpPr>
        <p:spPr bwMode="auto">
          <a:xfrm>
            <a:off x="2289175" y="476250"/>
            <a:ext cx="6767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 b="1" u="sng"/>
              <a:t>Proceso de A/B/M de Archivos sin relaciones con otros archivos</a:t>
            </a:r>
          </a:p>
        </p:txBody>
      </p:sp>
      <p:sp>
        <p:nvSpPr>
          <p:cNvPr id="100370" name="Text Box 50"/>
          <p:cNvSpPr txBox="1">
            <a:spLocks noChangeArrowheads="1"/>
          </p:cNvSpPr>
          <p:nvPr/>
        </p:nvSpPr>
        <p:spPr bwMode="auto">
          <a:xfrm>
            <a:off x="1712913" y="6140450"/>
            <a:ext cx="7343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>
                <a:solidFill>
                  <a:srgbClr val="FF0000"/>
                </a:solidFill>
                <a:latin typeface="Arial" panose="020B0604020202020204" pitchFamily="34" charset="0"/>
              </a:rPr>
              <a:t>Diferentes controles según se trate de un A  B o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46AEAF52-1C8F-48FF-B68C-62B7F2E49816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52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01379" name="AutoShape 4"/>
          <p:cNvSpPr>
            <a:spLocks noChangeArrowheads="1"/>
          </p:cNvSpPr>
          <p:nvPr/>
        </p:nvSpPr>
        <p:spPr bwMode="auto">
          <a:xfrm>
            <a:off x="1870075" y="3609975"/>
            <a:ext cx="1712913" cy="1157288"/>
          </a:xfrm>
          <a:prstGeom prst="flowChartManualIn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AR" sz="1400" b="1">
              <a:latin typeface="Arial" panose="020B0604020202020204" pitchFamily="34" charset="0"/>
            </a:endParaRP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Entrada</a:t>
            </a: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De Datos</a:t>
            </a:r>
          </a:p>
        </p:txBody>
      </p:sp>
      <p:sp>
        <p:nvSpPr>
          <p:cNvPr id="101380" name="AutoShape 5"/>
          <p:cNvSpPr>
            <a:spLocks noChangeArrowheads="1"/>
          </p:cNvSpPr>
          <p:nvPr/>
        </p:nvSpPr>
        <p:spPr bwMode="auto">
          <a:xfrm>
            <a:off x="4705350" y="3736975"/>
            <a:ext cx="1752600" cy="109378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Controles de Consistencia Congruencia y</a:t>
            </a: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Actualización</a:t>
            </a:r>
          </a:p>
        </p:txBody>
      </p:sp>
      <p:sp>
        <p:nvSpPr>
          <p:cNvPr id="101381" name="AutoShape 6"/>
          <p:cNvSpPr>
            <a:spLocks noChangeArrowheads="1"/>
          </p:cNvSpPr>
          <p:nvPr/>
        </p:nvSpPr>
        <p:spPr bwMode="auto">
          <a:xfrm>
            <a:off x="3224213" y="1841500"/>
            <a:ext cx="1873250" cy="1000125"/>
          </a:xfrm>
          <a:prstGeom prst="flowChartOnlineStora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Actualizac. del archivo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nnnnn.xxx</a:t>
            </a:r>
          </a:p>
        </p:txBody>
      </p:sp>
      <p:sp>
        <p:nvSpPr>
          <p:cNvPr id="101382" name="Line 7"/>
          <p:cNvSpPr>
            <a:spLocks noChangeShapeType="1"/>
          </p:cNvSpPr>
          <p:nvPr/>
        </p:nvSpPr>
        <p:spPr bwMode="auto">
          <a:xfrm>
            <a:off x="3582988" y="428942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1383" name="Line 8"/>
          <p:cNvSpPr>
            <a:spLocks noChangeShapeType="1"/>
          </p:cNvSpPr>
          <p:nvPr/>
        </p:nvSpPr>
        <p:spPr bwMode="auto">
          <a:xfrm>
            <a:off x="6486525" y="428942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1384" name="Line 9"/>
          <p:cNvSpPr>
            <a:spLocks noChangeShapeType="1"/>
          </p:cNvSpPr>
          <p:nvPr/>
        </p:nvSpPr>
        <p:spPr bwMode="auto">
          <a:xfrm>
            <a:off x="4665663" y="2852738"/>
            <a:ext cx="882650" cy="893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1385" name="AutoShape 10"/>
          <p:cNvSpPr>
            <a:spLocks noChangeArrowheads="1"/>
          </p:cNvSpPr>
          <p:nvPr/>
        </p:nvSpPr>
        <p:spPr bwMode="auto">
          <a:xfrm>
            <a:off x="7515225" y="3836988"/>
            <a:ext cx="1325563" cy="812800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1400" b="1">
                <a:latin typeface="Arial" panose="020B0604020202020204" pitchFamily="34" charset="0"/>
              </a:rPr>
              <a:t>Mensajes </a:t>
            </a:r>
          </a:p>
          <a:p>
            <a:pPr algn="ctr"/>
            <a:r>
              <a:rPr lang="es-AR" altLang="es-AR" sz="1400" b="1">
                <a:latin typeface="Arial" panose="020B0604020202020204" pitchFamily="34" charset="0"/>
              </a:rPr>
              <a:t>de Error</a:t>
            </a:r>
          </a:p>
        </p:txBody>
      </p:sp>
      <p:sp>
        <p:nvSpPr>
          <p:cNvPr id="101386" name="Line 11"/>
          <p:cNvSpPr>
            <a:spLocks noChangeShapeType="1"/>
          </p:cNvSpPr>
          <p:nvPr/>
        </p:nvSpPr>
        <p:spPr bwMode="auto">
          <a:xfrm>
            <a:off x="3178175" y="5373688"/>
            <a:ext cx="50450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1387" name="Line 12"/>
          <p:cNvSpPr>
            <a:spLocks noChangeShapeType="1"/>
          </p:cNvSpPr>
          <p:nvPr/>
        </p:nvSpPr>
        <p:spPr bwMode="auto">
          <a:xfrm flipV="1">
            <a:off x="8223250" y="4649788"/>
            <a:ext cx="0" cy="723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1388" name="Line 13"/>
          <p:cNvSpPr>
            <a:spLocks noChangeShapeType="1"/>
          </p:cNvSpPr>
          <p:nvPr/>
        </p:nvSpPr>
        <p:spPr bwMode="auto">
          <a:xfrm flipV="1">
            <a:off x="3178175" y="4741863"/>
            <a:ext cx="0" cy="6318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1389" name="Oval 14"/>
          <p:cNvSpPr>
            <a:spLocks noChangeArrowheads="1"/>
          </p:cNvSpPr>
          <p:nvPr/>
        </p:nvSpPr>
        <p:spPr bwMode="auto">
          <a:xfrm>
            <a:off x="2647950" y="3024188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01390" name="Oval 15"/>
          <p:cNvSpPr>
            <a:spLocks noChangeArrowheads="1"/>
          </p:cNvSpPr>
          <p:nvPr/>
        </p:nvSpPr>
        <p:spPr bwMode="auto">
          <a:xfrm>
            <a:off x="4594225" y="3263900"/>
            <a:ext cx="442913" cy="45243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1391" name="Oval 16"/>
          <p:cNvSpPr>
            <a:spLocks noChangeArrowheads="1"/>
          </p:cNvSpPr>
          <p:nvPr/>
        </p:nvSpPr>
        <p:spPr bwMode="auto">
          <a:xfrm>
            <a:off x="7867650" y="3205163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01392" name="Oval 17"/>
          <p:cNvSpPr>
            <a:spLocks noChangeArrowheads="1"/>
          </p:cNvSpPr>
          <p:nvPr/>
        </p:nvSpPr>
        <p:spPr bwMode="auto">
          <a:xfrm>
            <a:off x="5097463" y="1341438"/>
            <a:ext cx="441325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1393" name="Text Box 18"/>
          <p:cNvSpPr txBox="1">
            <a:spLocks noChangeArrowheads="1"/>
          </p:cNvSpPr>
          <p:nvPr/>
        </p:nvSpPr>
        <p:spPr bwMode="auto">
          <a:xfrm>
            <a:off x="2289175" y="476250"/>
            <a:ext cx="6767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 b="1" u="sng"/>
              <a:t>Proceso de A/B/M de Archivos relacionados con otros archivos</a:t>
            </a:r>
          </a:p>
        </p:txBody>
      </p:sp>
      <p:sp>
        <p:nvSpPr>
          <p:cNvPr id="101394" name="AutoShape 19"/>
          <p:cNvSpPr>
            <a:spLocks noChangeArrowheads="1"/>
          </p:cNvSpPr>
          <p:nvPr/>
        </p:nvSpPr>
        <p:spPr bwMode="auto">
          <a:xfrm>
            <a:off x="5384800" y="1844675"/>
            <a:ext cx="1873250" cy="1000125"/>
          </a:xfrm>
          <a:prstGeom prst="flowChartOnlineStora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Archivo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relacionado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zzzzz.xxx</a:t>
            </a:r>
          </a:p>
        </p:txBody>
      </p:sp>
      <p:sp>
        <p:nvSpPr>
          <p:cNvPr id="101395" name="Line 20"/>
          <p:cNvSpPr>
            <a:spLocks noChangeShapeType="1"/>
          </p:cNvSpPr>
          <p:nvPr/>
        </p:nvSpPr>
        <p:spPr bwMode="auto">
          <a:xfrm flipH="1">
            <a:off x="5673725" y="2852738"/>
            <a:ext cx="719138" cy="863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E3ED12EE-B76C-4445-9230-FF0A0A65B5BE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53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02403" name="AutoShape 2"/>
          <p:cNvSpPr>
            <a:spLocks noChangeArrowheads="1"/>
          </p:cNvSpPr>
          <p:nvPr/>
        </p:nvSpPr>
        <p:spPr bwMode="auto">
          <a:xfrm>
            <a:off x="1870075" y="3609975"/>
            <a:ext cx="1712913" cy="1157288"/>
          </a:xfrm>
          <a:prstGeom prst="flowChartManualIn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AR" sz="1400" b="1">
              <a:latin typeface="Arial" panose="020B0604020202020204" pitchFamily="34" charset="0"/>
            </a:endParaRP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Selección de la Operación</a:t>
            </a:r>
          </a:p>
        </p:txBody>
      </p:sp>
      <p:sp>
        <p:nvSpPr>
          <p:cNvPr id="102404" name="AutoShape 3"/>
          <p:cNvSpPr>
            <a:spLocks noChangeArrowheads="1"/>
          </p:cNvSpPr>
          <p:nvPr/>
        </p:nvSpPr>
        <p:spPr bwMode="auto">
          <a:xfrm>
            <a:off x="4705350" y="3736975"/>
            <a:ext cx="1752600" cy="109378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Controles de Consistencia Congruencia y</a:t>
            </a:r>
          </a:p>
          <a:p>
            <a:pPr algn="ctr"/>
            <a:r>
              <a:rPr lang="es-ES" altLang="es-AR" sz="1400" b="1">
                <a:latin typeface="Arial" panose="020B0604020202020204" pitchFamily="34" charset="0"/>
              </a:rPr>
              <a:t>Actualización</a:t>
            </a:r>
          </a:p>
        </p:txBody>
      </p:sp>
      <p:sp>
        <p:nvSpPr>
          <p:cNvPr id="102405" name="AutoShape 4"/>
          <p:cNvSpPr>
            <a:spLocks noChangeArrowheads="1"/>
          </p:cNvSpPr>
          <p:nvPr/>
        </p:nvSpPr>
        <p:spPr bwMode="auto">
          <a:xfrm>
            <a:off x="3224213" y="2133600"/>
            <a:ext cx="1584325" cy="708025"/>
          </a:xfrm>
          <a:prstGeom prst="flowChartOnlineStora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Archivo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nnnnn.xxx</a:t>
            </a:r>
          </a:p>
        </p:txBody>
      </p:sp>
      <p:sp>
        <p:nvSpPr>
          <p:cNvPr id="102406" name="Line 5"/>
          <p:cNvSpPr>
            <a:spLocks noChangeShapeType="1"/>
          </p:cNvSpPr>
          <p:nvPr/>
        </p:nvSpPr>
        <p:spPr bwMode="auto">
          <a:xfrm>
            <a:off x="3582988" y="428942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2407" name="Line 6"/>
          <p:cNvSpPr>
            <a:spLocks noChangeShapeType="1"/>
          </p:cNvSpPr>
          <p:nvPr/>
        </p:nvSpPr>
        <p:spPr bwMode="auto">
          <a:xfrm>
            <a:off x="6486525" y="428942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2408" name="Line 7"/>
          <p:cNvSpPr>
            <a:spLocks noChangeShapeType="1"/>
          </p:cNvSpPr>
          <p:nvPr/>
        </p:nvSpPr>
        <p:spPr bwMode="auto">
          <a:xfrm>
            <a:off x="4665663" y="2852738"/>
            <a:ext cx="882650" cy="893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2409" name="AutoShape 8"/>
          <p:cNvSpPr>
            <a:spLocks noChangeArrowheads="1"/>
          </p:cNvSpPr>
          <p:nvPr/>
        </p:nvSpPr>
        <p:spPr bwMode="auto">
          <a:xfrm>
            <a:off x="7515225" y="3836988"/>
            <a:ext cx="1325563" cy="812800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1400" b="1">
                <a:latin typeface="Arial" panose="020B0604020202020204" pitchFamily="34" charset="0"/>
              </a:rPr>
              <a:t>Mensajes </a:t>
            </a:r>
          </a:p>
          <a:p>
            <a:pPr algn="ctr"/>
            <a:r>
              <a:rPr lang="es-AR" altLang="es-AR" sz="1400" b="1">
                <a:latin typeface="Arial" panose="020B0604020202020204" pitchFamily="34" charset="0"/>
              </a:rPr>
              <a:t>de Error</a:t>
            </a:r>
          </a:p>
        </p:txBody>
      </p:sp>
      <p:sp>
        <p:nvSpPr>
          <p:cNvPr id="102410" name="Line 9"/>
          <p:cNvSpPr>
            <a:spLocks noChangeShapeType="1"/>
          </p:cNvSpPr>
          <p:nvPr/>
        </p:nvSpPr>
        <p:spPr bwMode="auto">
          <a:xfrm>
            <a:off x="3178175" y="5373688"/>
            <a:ext cx="50450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2411" name="Line 10"/>
          <p:cNvSpPr>
            <a:spLocks noChangeShapeType="1"/>
          </p:cNvSpPr>
          <p:nvPr/>
        </p:nvSpPr>
        <p:spPr bwMode="auto">
          <a:xfrm flipV="1">
            <a:off x="8223250" y="4649788"/>
            <a:ext cx="0" cy="723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2412" name="Line 11"/>
          <p:cNvSpPr>
            <a:spLocks noChangeShapeType="1"/>
          </p:cNvSpPr>
          <p:nvPr/>
        </p:nvSpPr>
        <p:spPr bwMode="auto">
          <a:xfrm flipV="1">
            <a:off x="3178175" y="4741863"/>
            <a:ext cx="0" cy="6318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sp>
        <p:nvSpPr>
          <p:cNvPr id="102413" name="Oval 12"/>
          <p:cNvSpPr>
            <a:spLocks noChangeArrowheads="1"/>
          </p:cNvSpPr>
          <p:nvPr/>
        </p:nvSpPr>
        <p:spPr bwMode="auto">
          <a:xfrm>
            <a:off x="2647950" y="3024188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02414" name="Oval 13"/>
          <p:cNvSpPr>
            <a:spLocks noChangeArrowheads="1"/>
          </p:cNvSpPr>
          <p:nvPr/>
        </p:nvSpPr>
        <p:spPr bwMode="auto">
          <a:xfrm>
            <a:off x="4594225" y="3263900"/>
            <a:ext cx="442913" cy="45243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2415" name="Oval 14"/>
          <p:cNvSpPr>
            <a:spLocks noChangeArrowheads="1"/>
          </p:cNvSpPr>
          <p:nvPr/>
        </p:nvSpPr>
        <p:spPr bwMode="auto">
          <a:xfrm>
            <a:off x="7867650" y="3205163"/>
            <a:ext cx="442913" cy="4524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02416" name="Oval 15"/>
          <p:cNvSpPr>
            <a:spLocks noChangeArrowheads="1"/>
          </p:cNvSpPr>
          <p:nvPr/>
        </p:nvSpPr>
        <p:spPr bwMode="auto">
          <a:xfrm>
            <a:off x="5664200" y="1463675"/>
            <a:ext cx="441325" cy="45243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2417" name="Text Box 16"/>
          <p:cNvSpPr txBox="1">
            <a:spLocks noChangeArrowheads="1"/>
          </p:cNvSpPr>
          <p:nvPr/>
        </p:nvSpPr>
        <p:spPr bwMode="auto">
          <a:xfrm>
            <a:off x="2289175" y="476250"/>
            <a:ext cx="6767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AR" b="1" u="sng"/>
              <a:t>Cómputo y Actualización de Archivos</a:t>
            </a:r>
          </a:p>
        </p:txBody>
      </p:sp>
      <p:sp>
        <p:nvSpPr>
          <p:cNvPr id="102418" name="AutoShape 17"/>
          <p:cNvSpPr>
            <a:spLocks noChangeArrowheads="1"/>
          </p:cNvSpPr>
          <p:nvPr/>
        </p:nvSpPr>
        <p:spPr bwMode="auto">
          <a:xfrm>
            <a:off x="5097463" y="2133600"/>
            <a:ext cx="1584325" cy="711200"/>
          </a:xfrm>
          <a:prstGeom prst="flowChartOnlineStora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Archivo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zzzzz.xxx</a:t>
            </a:r>
          </a:p>
        </p:txBody>
      </p:sp>
      <p:sp>
        <p:nvSpPr>
          <p:cNvPr id="102419" name="Line 18"/>
          <p:cNvSpPr>
            <a:spLocks noChangeShapeType="1"/>
          </p:cNvSpPr>
          <p:nvPr/>
        </p:nvSpPr>
        <p:spPr bwMode="auto">
          <a:xfrm flipH="1">
            <a:off x="5745163" y="2925763"/>
            <a:ext cx="0" cy="863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2420" name="AutoShape 19"/>
          <p:cNvSpPr>
            <a:spLocks noChangeArrowheads="1"/>
          </p:cNvSpPr>
          <p:nvPr/>
        </p:nvSpPr>
        <p:spPr bwMode="auto">
          <a:xfrm>
            <a:off x="6824663" y="2133600"/>
            <a:ext cx="1512887" cy="782638"/>
          </a:xfrm>
          <a:prstGeom prst="flowChartOnlineStora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Archivo</a:t>
            </a:r>
          </a:p>
          <a:p>
            <a:pPr algn="just"/>
            <a:r>
              <a:rPr lang="es-ES_tradnl" altLang="es-AR" sz="1400" b="1">
                <a:latin typeface="Arial" panose="020B0604020202020204" pitchFamily="34" charset="0"/>
              </a:rPr>
              <a:t>yyyyy.xxx</a:t>
            </a:r>
          </a:p>
        </p:txBody>
      </p:sp>
      <p:sp>
        <p:nvSpPr>
          <p:cNvPr id="102421" name="Line 20"/>
          <p:cNvSpPr>
            <a:spLocks noChangeShapeType="1"/>
          </p:cNvSpPr>
          <p:nvPr/>
        </p:nvSpPr>
        <p:spPr bwMode="auto">
          <a:xfrm flipH="1">
            <a:off x="5961063" y="2924175"/>
            <a:ext cx="1439862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94FDD514-54D0-439F-B8DC-890E11FA3D88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54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pSp>
        <p:nvGrpSpPr>
          <p:cNvPr id="103427" name="Group 32"/>
          <p:cNvGrpSpPr>
            <a:grpSpLocks/>
          </p:cNvGrpSpPr>
          <p:nvPr/>
        </p:nvGrpSpPr>
        <p:grpSpPr bwMode="auto">
          <a:xfrm>
            <a:off x="2360613" y="836613"/>
            <a:ext cx="5473700" cy="2736850"/>
            <a:chOff x="807" y="2251"/>
            <a:chExt cx="3402" cy="1814"/>
          </a:xfrm>
        </p:grpSpPr>
        <p:sp>
          <p:nvSpPr>
            <p:cNvPr id="103456" name="AutoShape 13"/>
            <p:cNvSpPr>
              <a:spLocks noChangeArrowheads="1"/>
            </p:cNvSpPr>
            <p:nvPr/>
          </p:nvSpPr>
          <p:spPr bwMode="auto">
            <a:xfrm>
              <a:off x="807" y="3365"/>
              <a:ext cx="878" cy="581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400" b="1">
                  <a:latin typeface="Arial" panose="020B0604020202020204" pitchFamily="34" charset="0"/>
                </a:rPr>
                <a:t>Selección del Listado</a:t>
              </a:r>
            </a:p>
          </p:txBody>
        </p:sp>
        <p:sp>
          <p:nvSpPr>
            <p:cNvPr id="103457" name="AutoShape 14"/>
            <p:cNvSpPr>
              <a:spLocks noChangeArrowheads="1"/>
            </p:cNvSpPr>
            <p:nvPr/>
          </p:nvSpPr>
          <p:spPr bwMode="auto">
            <a:xfrm>
              <a:off x="2261" y="3429"/>
              <a:ext cx="898" cy="54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" altLang="es-AR" sz="1400" b="1">
                  <a:latin typeface="Arial" panose="020B0604020202020204" pitchFamily="34" charset="0"/>
                </a:rPr>
                <a:t>Ordenamientoy</a:t>
              </a:r>
            </a:p>
            <a:p>
              <a:pPr algn="ctr"/>
              <a:r>
                <a:rPr lang="es-ES" altLang="es-AR" sz="1400" b="1">
                  <a:latin typeface="Arial" panose="020B0604020202020204" pitchFamily="34" charset="0"/>
                </a:rPr>
                <a:t>Listado</a:t>
              </a:r>
            </a:p>
          </p:txBody>
        </p:sp>
        <p:sp>
          <p:nvSpPr>
            <p:cNvPr id="103458" name="AutoShape 15"/>
            <p:cNvSpPr>
              <a:spLocks noChangeArrowheads="1"/>
            </p:cNvSpPr>
            <p:nvPr/>
          </p:nvSpPr>
          <p:spPr bwMode="auto">
            <a:xfrm>
              <a:off x="1623" y="2478"/>
              <a:ext cx="962" cy="502"/>
            </a:xfrm>
            <a:prstGeom prst="flowChartOnlineStorag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400" b="1">
                  <a:latin typeface="Arial" panose="020B0604020202020204" pitchFamily="34" charset="0"/>
                </a:rPr>
                <a:t>Archivo</a:t>
              </a:r>
            </a:p>
            <a:p>
              <a:pPr algn="ctr"/>
              <a:r>
                <a:rPr lang="es-ES_tradnl" altLang="es-AR" sz="1400" b="1">
                  <a:latin typeface="Arial" panose="020B0604020202020204" pitchFamily="34" charset="0"/>
                </a:rPr>
                <a:t>nnnnn.xxx</a:t>
              </a:r>
            </a:p>
          </p:txBody>
        </p:sp>
        <p:sp>
          <p:nvSpPr>
            <p:cNvPr id="103459" name="Line 16"/>
            <p:cNvSpPr>
              <a:spLocks noChangeShapeType="1"/>
            </p:cNvSpPr>
            <p:nvPr/>
          </p:nvSpPr>
          <p:spPr bwMode="auto">
            <a:xfrm>
              <a:off x="1685" y="3706"/>
              <a:ext cx="5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460" name="Line 17"/>
            <p:cNvSpPr>
              <a:spLocks noChangeShapeType="1"/>
            </p:cNvSpPr>
            <p:nvPr/>
          </p:nvSpPr>
          <p:spPr bwMode="auto">
            <a:xfrm>
              <a:off x="3174" y="3706"/>
              <a:ext cx="5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461" name="AutoShape 22"/>
            <p:cNvSpPr>
              <a:spLocks noChangeArrowheads="1"/>
            </p:cNvSpPr>
            <p:nvPr/>
          </p:nvSpPr>
          <p:spPr bwMode="auto">
            <a:xfrm>
              <a:off x="2666" y="2478"/>
              <a:ext cx="962" cy="502"/>
            </a:xfrm>
            <a:prstGeom prst="flowChartOnlineStorag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s-AR" sz="1400" b="1">
                  <a:latin typeface="Arial" panose="020B0604020202020204" pitchFamily="34" charset="0"/>
                </a:rPr>
                <a:t>Archivo</a:t>
              </a:r>
            </a:p>
            <a:p>
              <a:pPr algn="ctr"/>
              <a:r>
                <a:rPr lang="es-ES_tradnl" altLang="es-AR" sz="1400" b="1">
                  <a:latin typeface="Arial" panose="020B0604020202020204" pitchFamily="34" charset="0"/>
                </a:rPr>
                <a:t>lllllll.xxx</a:t>
              </a:r>
            </a:p>
          </p:txBody>
        </p:sp>
        <p:sp>
          <p:nvSpPr>
            <p:cNvPr id="103462" name="Line 23"/>
            <p:cNvSpPr>
              <a:spLocks noChangeShapeType="1"/>
            </p:cNvSpPr>
            <p:nvPr/>
          </p:nvSpPr>
          <p:spPr bwMode="auto">
            <a:xfrm>
              <a:off x="2168" y="3113"/>
              <a:ext cx="1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03463" name="Line 24"/>
            <p:cNvSpPr>
              <a:spLocks noChangeShapeType="1"/>
            </p:cNvSpPr>
            <p:nvPr/>
          </p:nvSpPr>
          <p:spPr bwMode="auto">
            <a:xfrm flipV="1">
              <a:off x="2168" y="2976"/>
              <a:ext cx="0" cy="1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03464" name="Line 25"/>
            <p:cNvSpPr>
              <a:spLocks noChangeShapeType="1"/>
            </p:cNvSpPr>
            <p:nvPr/>
          </p:nvSpPr>
          <p:spPr bwMode="auto">
            <a:xfrm flipV="1">
              <a:off x="3256" y="2976"/>
              <a:ext cx="0" cy="1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03465" name="Line 26"/>
            <p:cNvSpPr>
              <a:spLocks noChangeShapeType="1"/>
            </p:cNvSpPr>
            <p:nvPr/>
          </p:nvSpPr>
          <p:spPr bwMode="auto">
            <a:xfrm>
              <a:off x="2666" y="3113"/>
              <a:ext cx="0" cy="3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03466" name="AutoShape 27"/>
            <p:cNvSpPr>
              <a:spLocks noChangeArrowheads="1"/>
            </p:cNvSpPr>
            <p:nvPr/>
          </p:nvSpPr>
          <p:spPr bwMode="auto">
            <a:xfrm>
              <a:off x="3710" y="3566"/>
              <a:ext cx="499" cy="499"/>
            </a:xfrm>
            <a:prstGeom prst="flowChartDocumen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AR" altLang="es-AR" sz="1400" b="1">
                  <a:latin typeface="Arial" panose="020B0604020202020204" pitchFamily="34" charset="0"/>
                </a:rPr>
                <a:t>Listado </a:t>
              </a:r>
            </a:p>
            <a:p>
              <a:pPr algn="ctr"/>
              <a:r>
                <a:rPr lang="es-AR" altLang="es-AR" sz="1400" b="1">
                  <a:latin typeface="Arial" panose="020B0604020202020204" pitchFamily="34" charset="0"/>
                </a:rPr>
                <a:t>xxxx</a:t>
              </a:r>
            </a:p>
          </p:txBody>
        </p:sp>
        <p:sp>
          <p:nvSpPr>
            <p:cNvPr id="103467" name="Oval 28"/>
            <p:cNvSpPr>
              <a:spLocks noChangeArrowheads="1"/>
            </p:cNvSpPr>
            <p:nvPr/>
          </p:nvSpPr>
          <p:spPr bwMode="auto">
            <a:xfrm>
              <a:off x="1124" y="3113"/>
              <a:ext cx="227" cy="227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AR" altLang="es-AR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103468" name="Oval 29"/>
            <p:cNvSpPr>
              <a:spLocks noChangeArrowheads="1"/>
            </p:cNvSpPr>
            <p:nvPr/>
          </p:nvSpPr>
          <p:spPr bwMode="auto">
            <a:xfrm>
              <a:off x="2259" y="3157"/>
              <a:ext cx="227" cy="227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AR" altLang="es-AR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103469" name="Oval 30"/>
            <p:cNvSpPr>
              <a:spLocks noChangeArrowheads="1"/>
            </p:cNvSpPr>
            <p:nvPr/>
          </p:nvSpPr>
          <p:spPr bwMode="auto">
            <a:xfrm>
              <a:off x="3937" y="3203"/>
              <a:ext cx="227" cy="227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AR" altLang="es-AR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03470" name="Oval 31"/>
            <p:cNvSpPr>
              <a:spLocks noChangeArrowheads="1"/>
            </p:cNvSpPr>
            <p:nvPr/>
          </p:nvSpPr>
          <p:spPr bwMode="auto">
            <a:xfrm>
              <a:off x="2530" y="2251"/>
              <a:ext cx="227" cy="227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AR" altLang="es-AR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103428" name="Line 57"/>
          <p:cNvSpPr>
            <a:spLocks noChangeShapeType="1"/>
          </p:cNvSpPr>
          <p:nvPr/>
        </p:nvSpPr>
        <p:spPr bwMode="auto">
          <a:xfrm>
            <a:off x="1136650" y="3644900"/>
            <a:ext cx="87693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AR"/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342900" y="3644900"/>
            <a:ext cx="9290050" cy="3097213"/>
            <a:chOff x="216" y="2296"/>
            <a:chExt cx="5852" cy="1951"/>
          </a:xfrm>
        </p:grpSpPr>
        <p:grpSp>
          <p:nvGrpSpPr>
            <p:cNvPr id="103432" name="Group 56"/>
            <p:cNvGrpSpPr>
              <a:grpSpLocks/>
            </p:cNvGrpSpPr>
            <p:nvPr/>
          </p:nvGrpSpPr>
          <p:grpSpPr bwMode="auto">
            <a:xfrm>
              <a:off x="761" y="2568"/>
              <a:ext cx="5307" cy="1679"/>
              <a:chOff x="807" y="2387"/>
              <a:chExt cx="5397" cy="1728"/>
            </a:xfrm>
          </p:grpSpPr>
          <p:sp>
            <p:nvSpPr>
              <p:cNvPr id="103434" name="AutoShape 34"/>
              <p:cNvSpPr>
                <a:spLocks noChangeArrowheads="1"/>
              </p:cNvSpPr>
              <p:nvPr/>
            </p:nvSpPr>
            <p:spPr bwMode="auto">
              <a:xfrm>
                <a:off x="807" y="3501"/>
                <a:ext cx="878" cy="581"/>
              </a:xfrm>
              <a:prstGeom prst="flowChartManualInpu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ES" altLang="es-AR" sz="1400" b="1">
                    <a:latin typeface="Arial" panose="020B0604020202020204" pitchFamily="34" charset="0"/>
                  </a:rPr>
                  <a:t>Selección del Listado</a:t>
                </a:r>
              </a:p>
            </p:txBody>
          </p:sp>
          <p:sp>
            <p:nvSpPr>
              <p:cNvPr id="103435" name="AutoShape 35"/>
              <p:cNvSpPr>
                <a:spLocks noChangeArrowheads="1"/>
              </p:cNvSpPr>
              <p:nvPr/>
            </p:nvSpPr>
            <p:spPr bwMode="auto">
              <a:xfrm>
                <a:off x="2122" y="3565"/>
                <a:ext cx="898" cy="549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es-ES" altLang="es-AR" sz="1400" b="1">
                  <a:latin typeface="Arial" panose="020B0604020202020204" pitchFamily="34" charset="0"/>
                </a:endParaRPr>
              </a:p>
              <a:p>
                <a:pPr algn="ctr"/>
                <a:r>
                  <a:rPr lang="es-ES" altLang="es-AR" sz="1400" b="1">
                    <a:latin typeface="Arial" panose="020B0604020202020204" pitchFamily="34" charset="0"/>
                  </a:rPr>
                  <a:t>Ordenamiento</a:t>
                </a:r>
              </a:p>
            </p:txBody>
          </p:sp>
          <p:sp>
            <p:nvSpPr>
              <p:cNvPr id="103436" name="AutoShape 36"/>
              <p:cNvSpPr>
                <a:spLocks noChangeArrowheads="1"/>
              </p:cNvSpPr>
              <p:nvPr/>
            </p:nvSpPr>
            <p:spPr bwMode="auto">
              <a:xfrm>
                <a:off x="1487" y="2614"/>
                <a:ext cx="962" cy="502"/>
              </a:xfrm>
              <a:prstGeom prst="flowChartOnlineStorag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es-ES_tradnl" altLang="es-AR" sz="1400" b="1">
                    <a:latin typeface="Arial" panose="020B0604020202020204" pitchFamily="34" charset="0"/>
                  </a:rPr>
                  <a:t>Archivo</a:t>
                </a:r>
              </a:p>
              <a:p>
                <a:pPr algn="just"/>
                <a:r>
                  <a:rPr lang="es-ES_tradnl" altLang="es-AR" sz="1400" b="1">
                    <a:latin typeface="Arial" panose="020B0604020202020204" pitchFamily="34" charset="0"/>
                  </a:rPr>
                  <a:t>nnnn.xxx</a:t>
                </a:r>
              </a:p>
            </p:txBody>
          </p:sp>
          <p:sp>
            <p:nvSpPr>
              <p:cNvPr id="103437" name="Line 37"/>
              <p:cNvSpPr>
                <a:spLocks noChangeShapeType="1"/>
              </p:cNvSpPr>
              <p:nvPr/>
            </p:nvSpPr>
            <p:spPr bwMode="auto">
              <a:xfrm flipV="1">
                <a:off x="1685" y="3838"/>
                <a:ext cx="392" cy="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03438" name="Line 38"/>
              <p:cNvSpPr>
                <a:spLocks noChangeShapeType="1"/>
              </p:cNvSpPr>
              <p:nvPr/>
            </p:nvSpPr>
            <p:spPr bwMode="auto">
              <a:xfrm flipV="1">
                <a:off x="3029" y="3838"/>
                <a:ext cx="354" cy="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03439" name="AutoShape 39"/>
              <p:cNvSpPr>
                <a:spLocks noChangeArrowheads="1"/>
              </p:cNvSpPr>
              <p:nvPr/>
            </p:nvSpPr>
            <p:spPr bwMode="auto">
              <a:xfrm>
                <a:off x="2530" y="2614"/>
                <a:ext cx="962" cy="502"/>
              </a:xfrm>
              <a:prstGeom prst="flowChartOnlineStorag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es-ES_tradnl" altLang="es-AR" sz="1400" b="1">
                    <a:latin typeface="Arial" panose="020B0604020202020204" pitchFamily="34" charset="0"/>
                  </a:rPr>
                  <a:t>Archivo</a:t>
                </a:r>
              </a:p>
              <a:p>
                <a:pPr algn="just"/>
                <a:r>
                  <a:rPr lang="es-ES_tradnl" altLang="es-AR" sz="1400" b="1">
                    <a:latin typeface="Arial" panose="020B0604020202020204" pitchFamily="34" charset="0"/>
                  </a:rPr>
                  <a:t>lllllll.xxx</a:t>
                </a:r>
              </a:p>
            </p:txBody>
          </p:sp>
          <p:sp>
            <p:nvSpPr>
              <p:cNvPr id="103440" name="Line 40"/>
              <p:cNvSpPr>
                <a:spLocks noChangeShapeType="1"/>
              </p:cNvSpPr>
              <p:nvPr/>
            </p:nvSpPr>
            <p:spPr bwMode="auto">
              <a:xfrm>
                <a:off x="2032" y="3249"/>
                <a:ext cx="10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03441" name="Line 41"/>
              <p:cNvSpPr>
                <a:spLocks noChangeShapeType="1"/>
              </p:cNvSpPr>
              <p:nvPr/>
            </p:nvSpPr>
            <p:spPr bwMode="auto">
              <a:xfrm flipV="1">
                <a:off x="2032" y="3112"/>
                <a:ext cx="0" cy="1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03442" name="Line 42"/>
              <p:cNvSpPr>
                <a:spLocks noChangeShapeType="1"/>
              </p:cNvSpPr>
              <p:nvPr/>
            </p:nvSpPr>
            <p:spPr bwMode="auto">
              <a:xfrm flipV="1">
                <a:off x="3120" y="3112"/>
                <a:ext cx="0" cy="1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03443" name="Line 43"/>
              <p:cNvSpPr>
                <a:spLocks noChangeShapeType="1"/>
              </p:cNvSpPr>
              <p:nvPr/>
            </p:nvSpPr>
            <p:spPr bwMode="auto">
              <a:xfrm>
                <a:off x="2530" y="3249"/>
                <a:ext cx="0" cy="3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03444" name="AutoShape 44"/>
              <p:cNvSpPr>
                <a:spLocks noChangeArrowheads="1"/>
              </p:cNvSpPr>
              <p:nvPr/>
            </p:nvSpPr>
            <p:spPr bwMode="auto">
              <a:xfrm>
                <a:off x="5705" y="3612"/>
                <a:ext cx="499" cy="499"/>
              </a:xfrm>
              <a:prstGeom prst="flowChartDocumen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 sz="1400" b="1">
                    <a:latin typeface="Arial" panose="020B0604020202020204" pitchFamily="34" charset="0"/>
                  </a:rPr>
                  <a:t>Listado </a:t>
                </a:r>
              </a:p>
              <a:p>
                <a:pPr algn="ctr"/>
                <a:r>
                  <a:rPr lang="es-AR" altLang="es-AR" sz="1400" b="1">
                    <a:latin typeface="Arial" panose="020B0604020202020204" pitchFamily="34" charset="0"/>
                  </a:rPr>
                  <a:t>xxxx</a:t>
                </a:r>
              </a:p>
            </p:txBody>
          </p:sp>
          <p:sp>
            <p:nvSpPr>
              <p:cNvPr id="103445" name="Oval 45"/>
              <p:cNvSpPr>
                <a:spLocks noChangeArrowheads="1"/>
              </p:cNvSpPr>
              <p:nvPr/>
            </p:nvSpPr>
            <p:spPr bwMode="auto">
              <a:xfrm>
                <a:off x="1124" y="3249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E</a:t>
                </a:r>
              </a:p>
            </p:txBody>
          </p:sp>
          <p:sp>
            <p:nvSpPr>
              <p:cNvPr id="103446" name="Oval 46"/>
              <p:cNvSpPr>
                <a:spLocks noChangeArrowheads="1"/>
              </p:cNvSpPr>
              <p:nvPr/>
            </p:nvSpPr>
            <p:spPr bwMode="auto">
              <a:xfrm>
                <a:off x="2259" y="3293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P</a:t>
                </a:r>
              </a:p>
            </p:txBody>
          </p:sp>
          <p:sp>
            <p:nvSpPr>
              <p:cNvPr id="103447" name="Oval 47"/>
              <p:cNvSpPr>
                <a:spLocks noChangeArrowheads="1"/>
              </p:cNvSpPr>
              <p:nvPr/>
            </p:nvSpPr>
            <p:spPr bwMode="auto">
              <a:xfrm>
                <a:off x="5842" y="3339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S</a:t>
                </a:r>
              </a:p>
            </p:txBody>
          </p:sp>
          <p:sp>
            <p:nvSpPr>
              <p:cNvPr id="103448" name="Oval 48"/>
              <p:cNvSpPr>
                <a:spLocks noChangeArrowheads="1"/>
              </p:cNvSpPr>
              <p:nvPr/>
            </p:nvSpPr>
            <p:spPr bwMode="auto">
              <a:xfrm>
                <a:off x="2440" y="2387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103449" name="AutoShape 49"/>
              <p:cNvSpPr>
                <a:spLocks noChangeArrowheads="1"/>
              </p:cNvSpPr>
              <p:nvPr/>
            </p:nvSpPr>
            <p:spPr bwMode="auto">
              <a:xfrm>
                <a:off x="3392" y="3563"/>
                <a:ext cx="962" cy="502"/>
              </a:xfrm>
              <a:prstGeom prst="flowChartOnlineStorag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es-ES_tradnl" altLang="es-AR" sz="1200" b="1">
                    <a:latin typeface="Arial" panose="020B0604020202020204" pitchFamily="34" charset="0"/>
                  </a:rPr>
                  <a:t>Archivo</a:t>
                </a:r>
              </a:p>
              <a:p>
                <a:pPr algn="just"/>
                <a:r>
                  <a:rPr lang="es-ES_tradnl" altLang="es-AR" sz="1200" b="1">
                    <a:latin typeface="Arial" panose="020B0604020202020204" pitchFamily="34" charset="0"/>
                  </a:rPr>
                  <a:t>yyyyy.xxx</a:t>
                </a:r>
              </a:p>
              <a:p>
                <a:pPr algn="just"/>
                <a:r>
                  <a:rPr lang="es-ES_tradnl" altLang="es-AR" sz="1200" b="1">
                    <a:latin typeface="Arial" panose="020B0604020202020204" pitchFamily="34" charset="0"/>
                  </a:rPr>
                  <a:t>Ordenado</a:t>
                </a:r>
              </a:p>
            </p:txBody>
          </p:sp>
          <p:sp>
            <p:nvSpPr>
              <p:cNvPr id="103450" name="AutoShape 50"/>
              <p:cNvSpPr>
                <a:spLocks noChangeArrowheads="1"/>
              </p:cNvSpPr>
              <p:nvPr/>
            </p:nvSpPr>
            <p:spPr bwMode="auto">
              <a:xfrm>
                <a:off x="4572" y="3566"/>
                <a:ext cx="898" cy="549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es-ES" altLang="es-AR" sz="1400" b="1">
                  <a:latin typeface="Arial" panose="020B0604020202020204" pitchFamily="34" charset="0"/>
                </a:endParaRPr>
              </a:p>
              <a:p>
                <a:pPr algn="ctr"/>
                <a:r>
                  <a:rPr lang="es-ES" altLang="es-AR" sz="1400" b="1">
                    <a:latin typeface="Arial" panose="020B0604020202020204" pitchFamily="34" charset="0"/>
                  </a:rPr>
                  <a:t>Emisión del Listado</a:t>
                </a:r>
              </a:p>
            </p:txBody>
          </p:sp>
          <p:sp>
            <p:nvSpPr>
              <p:cNvPr id="103451" name="Line 51"/>
              <p:cNvSpPr>
                <a:spLocks noChangeShapeType="1"/>
              </p:cNvSpPr>
              <p:nvPr/>
            </p:nvSpPr>
            <p:spPr bwMode="auto">
              <a:xfrm flipV="1">
                <a:off x="4209" y="3838"/>
                <a:ext cx="354" cy="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03452" name="Oval 52"/>
              <p:cNvSpPr>
                <a:spLocks noChangeArrowheads="1"/>
              </p:cNvSpPr>
              <p:nvPr/>
            </p:nvSpPr>
            <p:spPr bwMode="auto">
              <a:xfrm>
                <a:off x="3619" y="3294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S/</a:t>
                </a:r>
              </a:p>
            </p:txBody>
          </p:sp>
          <p:sp>
            <p:nvSpPr>
              <p:cNvPr id="103453" name="Oval 53"/>
              <p:cNvSpPr>
                <a:spLocks noChangeArrowheads="1"/>
              </p:cNvSpPr>
              <p:nvPr/>
            </p:nvSpPr>
            <p:spPr bwMode="auto">
              <a:xfrm>
                <a:off x="3846" y="3294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E</a:t>
                </a:r>
              </a:p>
            </p:txBody>
          </p:sp>
          <p:sp>
            <p:nvSpPr>
              <p:cNvPr id="103454" name="Oval 54"/>
              <p:cNvSpPr>
                <a:spLocks noChangeArrowheads="1"/>
              </p:cNvSpPr>
              <p:nvPr/>
            </p:nvSpPr>
            <p:spPr bwMode="auto">
              <a:xfrm>
                <a:off x="4889" y="3294"/>
                <a:ext cx="227" cy="227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s-AR" altLang="es-AR">
                    <a:solidFill>
                      <a:srgbClr val="FF0000"/>
                    </a:solidFill>
                  </a:rPr>
                  <a:t>P</a:t>
                </a:r>
              </a:p>
            </p:txBody>
          </p:sp>
          <p:sp>
            <p:nvSpPr>
              <p:cNvPr id="103455" name="Line 55"/>
              <p:cNvSpPr>
                <a:spLocks noChangeShapeType="1"/>
              </p:cNvSpPr>
              <p:nvPr/>
            </p:nvSpPr>
            <p:spPr bwMode="auto">
              <a:xfrm flipV="1">
                <a:off x="5488" y="3838"/>
                <a:ext cx="217" cy="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AR"/>
              </a:p>
            </p:txBody>
          </p:sp>
        </p:grpSp>
        <p:sp>
          <p:nvSpPr>
            <p:cNvPr id="103433" name="Text Box 58"/>
            <p:cNvSpPr txBox="1">
              <a:spLocks noChangeArrowheads="1"/>
            </p:cNvSpPr>
            <p:nvPr/>
          </p:nvSpPr>
          <p:spPr bwMode="auto">
            <a:xfrm>
              <a:off x="216" y="2296"/>
              <a:ext cx="3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AR" altLang="es-AR" b="1" u="sng"/>
                <a:t>Archivos No Ordenados (P/H)</a:t>
              </a:r>
            </a:p>
          </p:txBody>
        </p:sp>
      </p:grpSp>
      <p:sp>
        <p:nvSpPr>
          <p:cNvPr id="103430" name="Text Box 59"/>
          <p:cNvSpPr txBox="1">
            <a:spLocks noChangeArrowheads="1"/>
          </p:cNvSpPr>
          <p:nvPr/>
        </p:nvSpPr>
        <p:spPr bwMode="auto">
          <a:xfrm>
            <a:off x="1281113" y="523875"/>
            <a:ext cx="4751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AR" altLang="es-AR" b="1" u="sng"/>
              <a:t>Archivos Indexados</a:t>
            </a:r>
          </a:p>
        </p:txBody>
      </p:sp>
      <p:sp>
        <p:nvSpPr>
          <p:cNvPr id="103431" name="Text Box 60"/>
          <p:cNvSpPr txBox="1">
            <a:spLocks noChangeArrowheads="1"/>
          </p:cNvSpPr>
          <p:nvPr/>
        </p:nvSpPr>
        <p:spPr bwMode="auto">
          <a:xfrm>
            <a:off x="3440113" y="19050"/>
            <a:ext cx="4751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AR" altLang="es-AR" b="1" u="sng"/>
              <a:t>Proceso de Listado / Informe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02595E1-24DC-42FA-9715-9CD37543F22D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6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1267" name="Rectangle 13"/>
          <p:cNvSpPr>
            <a:spLocks noGrp="1" noChangeArrowheads="1"/>
          </p:cNvSpPr>
          <p:nvPr/>
        </p:nvSpPr>
        <p:spPr bwMode="auto">
          <a:xfrm>
            <a:off x="632520" y="71438"/>
            <a:ext cx="8612188" cy="1300162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Necesidad del Análisis de Sistemas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14"/>
          <p:cNvSpPr>
            <a:spLocks noGrp="1" noChangeArrowheads="1"/>
          </p:cNvSpPr>
          <p:nvPr/>
        </p:nvSpPr>
        <p:spPr bwMode="auto">
          <a:xfrm>
            <a:off x="1557338" y="1825625"/>
            <a:ext cx="8305800" cy="397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3366"/>
              </a:buClr>
              <a:buFont typeface="Wingdings" panose="05000000000000000000" pitchFamily="2" charset="2"/>
              <a:buChar char="Ø"/>
            </a:pPr>
            <a:endParaRPr lang="es-AR" altLang="es-AR" b="1"/>
          </a:p>
          <a:p>
            <a:pPr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es-AR" altLang="es-AR" b="1"/>
              <a:t>Mejoras a los sistemas de información.</a:t>
            </a:r>
          </a:p>
          <a:p>
            <a:pPr>
              <a:buClr>
                <a:srgbClr val="003366"/>
              </a:buClr>
              <a:buFont typeface="Wingdings" panose="05000000000000000000" pitchFamily="2" charset="2"/>
              <a:buNone/>
            </a:pPr>
            <a:endParaRPr lang="es-AR" altLang="es-AR" b="1"/>
          </a:p>
          <a:p>
            <a:pPr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es-AR" altLang="es-AR" b="1"/>
              <a:t>Nuevos requerimientos (Internos / Externos)</a:t>
            </a:r>
          </a:p>
          <a:p>
            <a:pPr>
              <a:buClr>
                <a:srgbClr val="003366"/>
              </a:buClr>
              <a:buFont typeface="Wingdings" panose="05000000000000000000" pitchFamily="2" charset="2"/>
              <a:buNone/>
            </a:pPr>
            <a:endParaRPr lang="es-AR" altLang="es-AR" b="1"/>
          </a:p>
          <a:p>
            <a:pPr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es-AR" altLang="es-AR" b="1"/>
              <a:t> Aplicaciones de una nueva idea o tecnología</a:t>
            </a:r>
          </a:p>
          <a:p>
            <a:pPr>
              <a:buClr>
                <a:srgbClr val="003366"/>
              </a:buClr>
              <a:buFont typeface="Wingdings" panose="05000000000000000000" pitchFamily="2" charset="2"/>
              <a:buNone/>
            </a:pPr>
            <a:endParaRPr lang="es-AR" altLang="es-AR" b="1"/>
          </a:p>
          <a:p>
            <a:pPr>
              <a:buClr>
                <a:srgbClr val="003366"/>
              </a:buClr>
              <a:buFont typeface="Wingdings" panose="05000000000000000000" pitchFamily="2" charset="2"/>
              <a:buChar char="Ø"/>
            </a:pPr>
            <a:r>
              <a:rPr lang="es-AR" altLang="es-AR" b="1"/>
              <a:t> Tareas de Mantenimiento</a:t>
            </a:r>
            <a:endParaRPr lang="es-ES" altLang="es-AR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6298" y="6245225"/>
            <a:ext cx="21463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AAF88584-CB2C-44CB-829F-A5D13709CF8D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7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2291" name="Rectangle 13"/>
          <p:cNvSpPr>
            <a:spLocks noGrp="1" noChangeArrowheads="1"/>
          </p:cNvSpPr>
          <p:nvPr/>
        </p:nvSpPr>
        <p:spPr bwMode="auto">
          <a:xfrm>
            <a:off x="704528" y="71438"/>
            <a:ext cx="866616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¿Comprar o Desarrollar ?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AutoShape 14"/>
          <p:cNvSpPr>
            <a:spLocks noChangeArrowheads="1"/>
          </p:cNvSpPr>
          <p:nvPr/>
        </p:nvSpPr>
        <p:spPr bwMode="auto">
          <a:xfrm>
            <a:off x="2787898" y="1747838"/>
            <a:ext cx="4343400" cy="6858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ANALISIS DE NECESIDADES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AutoShape 15"/>
          <p:cNvSpPr>
            <a:spLocks noChangeArrowheads="1"/>
          </p:cNvSpPr>
          <p:nvPr/>
        </p:nvSpPr>
        <p:spPr bwMode="auto">
          <a:xfrm>
            <a:off x="776536" y="2582863"/>
            <a:ext cx="1981200" cy="6096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COMPRAR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AutoShape 16"/>
          <p:cNvSpPr>
            <a:spLocks noChangeArrowheads="1"/>
          </p:cNvSpPr>
          <p:nvPr/>
        </p:nvSpPr>
        <p:spPr bwMode="auto">
          <a:xfrm>
            <a:off x="3968998" y="2586038"/>
            <a:ext cx="1981200" cy="6096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DISEÑO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AutoShape 17"/>
          <p:cNvSpPr>
            <a:spLocks noChangeArrowheads="1"/>
          </p:cNvSpPr>
          <p:nvPr/>
        </p:nvSpPr>
        <p:spPr bwMode="auto">
          <a:xfrm>
            <a:off x="2978398" y="3444875"/>
            <a:ext cx="3886200" cy="6096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PRUEBA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2296" name="AutoShape 18"/>
          <p:cNvSpPr>
            <a:spLocks noChangeArrowheads="1"/>
          </p:cNvSpPr>
          <p:nvPr/>
        </p:nvSpPr>
        <p:spPr bwMode="auto">
          <a:xfrm>
            <a:off x="2978398" y="4349750"/>
            <a:ext cx="3886200" cy="6096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IMPLEMENTACIÓN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AutoShape 19"/>
          <p:cNvSpPr>
            <a:spLocks noChangeArrowheads="1"/>
          </p:cNvSpPr>
          <p:nvPr/>
        </p:nvSpPr>
        <p:spPr bwMode="auto">
          <a:xfrm>
            <a:off x="2978398" y="5257800"/>
            <a:ext cx="3886200" cy="6096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SEGUIMIENTO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AutoShape 20"/>
          <p:cNvSpPr>
            <a:spLocks noChangeArrowheads="1"/>
          </p:cNvSpPr>
          <p:nvPr/>
        </p:nvSpPr>
        <p:spPr bwMode="auto">
          <a:xfrm>
            <a:off x="7013823" y="2582863"/>
            <a:ext cx="1981200" cy="609600"/>
          </a:xfrm>
          <a:prstGeom prst="flowChartProcess">
            <a:avLst/>
          </a:prstGeom>
          <a:noFill/>
          <a:ln w="31750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MX" altLang="es-AR" b="1">
                <a:solidFill>
                  <a:srgbClr val="003366"/>
                </a:solidFill>
                <a:latin typeface="Arial" panose="020B0604020202020204" pitchFamily="34" charset="0"/>
              </a:rPr>
              <a:t>TERCERIZAR</a:t>
            </a:r>
            <a:endParaRPr lang="es-ES" altLang="es-AR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AE061319-0A86-4B8A-B6BC-239AF98625C4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8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sp>
        <p:nvSpPr>
          <p:cNvPr id="13315" name="Rectangle 13"/>
          <p:cNvSpPr>
            <a:spLocks noGrp="1" noChangeArrowheads="1"/>
          </p:cNvSpPr>
          <p:nvPr/>
        </p:nvSpPr>
        <p:spPr bwMode="auto">
          <a:xfrm>
            <a:off x="677167" y="87313"/>
            <a:ext cx="85963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Evaluar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Text Box 17"/>
          <p:cNvSpPr txBox="1">
            <a:spLocks noChangeArrowheads="1"/>
          </p:cNvSpPr>
          <p:nvPr/>
        </p:nvSpPr>
        <p:spPr bwMode="auto">
          <a:xfrm>
            <a:off x="2649538" y="1679575"/>
            <a:ext cx="532765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AR" b="1" u="sng">
                <a:latin typeface="Arial" panose="020B0604020202020204" pitchFamily="34" charset="0"/>
              </a:rPr>
              <a:t>REQUERIMIENTOS:</a:t>
            </a:r>
            <a:endParaRPr lang="es-MX" altLang="es-AR" b="1">
              <a:latin typeface="Arial" panose="020B0604020202020204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altLang="es-AR" b="1">
                <a:latin typeface="Arial" panose="020B0604020202020204" pitchFamily="34" charset="0"/>
              </a:rPr>
              <a:t> Funcionales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altLang="es-AR" b="1">
                <a:latin typeface="Arial" panose="020B0604020202020204" pitchFamily="34" charset="0"/>
              </a:rPr>
              <a:t> De Control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altLang="es-AR" b="1">
                <a:latin typeface="Arial" panose="020B0604020202020204" pitchFamily="34" charset="0"/>
              </a:rPr>
              <a:t> Técnicos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altLang="es-AR" b="1">
                <a:latin typeface="Arial" panose="020B0604020202020204" pitchFamily="34" charset="0"/>
              </a:rPr>
              <a:t> Económicos</a:t>
            </a:r>
          </a:p>
        </p:txBody>
      </p:sp>
      <p:graphicFrame>
        <p:nvGraphicFramePr>
          <p:cNvPr id="228503" name="Group 151"/>
          <p:cNvGraphicFramePr>
            <a:graphicFrameLocks noGrp="1"/>
          </p:cNvGraphicFramePr>
          <p:nvPr/>
        </p:nvGraphicFramePr>
        <p:xfrm>
          <a:off x="1658938" y="3733800"/>
          <a:ext cx="7715250" cy="2987675"/>
        </p:xfrm>
        <a:graphic>
          <a:graphicData uri="http://schemas.openxmlformats.org/drawingml/2006/table">
            <a:tbl>
              <a:tblPr/>
              <a:tblGrid>
                <a:gridCol w="2976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Comprar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Desarrollar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Tercerizar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Proveedor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Proyecto – Líder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Proveedor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Metodología de Contratación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Equipos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Seguridad y Privacidad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Licencias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Recursos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Volumenes de Datos/Procesos/Informes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Costo: Hardware – Software – Implementación – Mantenimiento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Lenguaje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00000"/>
                        <a:buFontTx/>
                        <a:buChar char="•"/>
                        <a:tabLst/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Costo: Inicial – Operación – Finalización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Tiempo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Costo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es-A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12048B80-6776-4176-A12D-1E41A469412C}" type="slidenum">
              <a:rPr lang="en-US" altLang="es-AR" sz="1400"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9</a:t>
            </a:fld>
            <a:endParaRPr lang="en-US" altLang="es-AR" sz="1400">
              <a:latin typeface="Arial" panose="020B0604020202020204" pitchFamily="34" charset="0"/>
            </a:endParaRPr>
          </a:p>
        </p:txBody>
      </p:sp>
      <p:graphicFrame>
        <p:nvGraphicFramePr>
          <p:cNvPr id="143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178713"/>
              </p:ext>
            </p:extLst>
          </p:nvPr>
        </p:nvGraphicFramePr>
        <p:xfrm>
          <a:off x="56456" y="1828800"/>
          <a:ext cx="102870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Documento" r:id="rId4" imgW="5707380" imgH="1935480" progId="Word.Document.8">
                  <p:embed/>
                </p:oleObj>
              </mc:Choice>
              <mc:Fallback>
                <p:oleObj name="Documento" r:id="rId4" imgW="5707380" imgH="193548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6" y="1828800"/>
                        <a:ext cx="102870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10"/>
          <p:cNvSpPr>
            <a:spLocks noGrp="1" noChangeArrowheads="1"/>
          </p:cNvSpPr>
          <p:nvPr/>
        </p:nvSpPr>
        <p:spPr bwMode="auto">
          <a:xfrm>
            <a:off x="632520" y="53975"/>
            <a:ext cx="8685213" cy="11430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AR" altLang="es-AR" sz="4400">
                <a:solidFill>
                  <a:schemeClr val="bg1"/>
                </a:solidFill>
                <a:latin typeface="Arial" panose="020B0604020202020204" pitchFamily="34" charset="0"/>
              </a:rPr>
              <a:t>Enfoques en el Estudio de Sistemas</a:t>
            </a:r>
            <a:endParaRPr lang="es-ES" altLang="es-AR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PP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PP" id="{ED31B162-C046-4E16-9EB9-21B5B19A0883}" vid="{1A3B7314-708A-4EE0-B4D5-7352B9D2E239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Tema1PP</Template>
  <TotalTime>177</TotalTime>
  <Pages>22</Pages>
  <Words>3710</Words>
  <Application>Microsoft Office PowerPoint</Application>
  <PresentationFormat>A4 (210 x 297 mm)</PresentationFormat>
  <Paragraphs>803</Paragraphs>
  <Slides>54</Slides>
  <Notes>39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54</vt:i4>
      </vt:variant>
    </vt:vector>
  </HeadingPairs>
  <TitlesOfParts>
    <vt:vector size="65" baseType="lpstr">
      <vt:lpstr>Arial</vt:lpstr>
      <vt:lpstr>Bimini</vt:lpstr>
      <vt:lpstr>Calibri</vt:lpstr>
      <vt:lpstr>Monotype Sorts</vt:lpstr>
      <vt:lpstr>Symbol</vt:lpstr>
      <vt:lpstr>Tahoma</vt:lpstr>
      <vt:lpstr>Times New Roman</vt:lpstr>
      <vt:lpstr>Wingdings</vt:lpstr>
      <vt:lpstr>Tema1PP</vt:lpstr>
      <vt:lpstr>ClipArt</vt:lpstr>
      <vt:lpstr>Documento</vt:lpstr>
      <vt:lpstr>Unidad 3: RECURSOS DE TECNOLOGIA DE INFORMACIÓN - Información Metodología de análisis, diseño e implementación de los sistemas de información. (contemplando esta temática orientada al desarrollo e implementación de Tecnología Informática) Desarrollo de sistemas y cambio organizacional.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COMUNICACION</dc:title>
  <dc:creator>Facultad de Ciencias Economicas</dc:creator>
  <cp:lastModifiedBy>LOPEZ JORGE LUIS (AARSLA)</cp:lastModifiedBy>
  <cp:revision>181</cp:revision>
  <cp:lastPrinted>2016-02-24T17:12:42Z</cp:lastPrinted>
  <dcterms:created xsi:type="dcterms:W3CDTF">1997-06-13T06:13:04Z</dcterms:created>
  <dcterms:modified xsi:type="dcterms:W3CDTF">2021-03-24T23:47:08Z</dcterms:modified>
</cp:coreProperties>
</file>