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49"/>
  </p:notesMasterIdLst>
  <p:handoutMasterIdLst>
    <p:handoutMasterId r:id="rId50"/>
  </p:handoutMasterIdLst>
  <p:sldIdLst>
    <p:sldId id="324" r:id="rId2"/>
    <p:sldId id="325" r:id="rId3"/>
    <p:sldId id="366" r:id="rId4"/>
    <p:sldId id="369" r:id="rId5"/>
    <p:sldId id="370" r:id="rId6"/>
    <p:sldId id="371" r:id="rId7"/>
    <p:sldId id="404" r:id="rId8"/>
    <p:sldId id="405" r:id="rId9"/>
    <p:sldId id="406" r:id="rId10"/>
    <p:sldId id="398" r:id="rId11"/>
    <p:sldId id="399" r:id="rId12"/>
    <p:sldId id="400" r:id="rId13"/>
    <p:sldId id="402" r:id="rId14"/>
    <p:sldId id="403" r:id="rId15"/>
    <p:sldId id="372" r:id="rId16"/>
    <p:sldId id="374" r:id="rId17"/>
    <p:sldId id="367" r:id="rId18"/>
    <p:sldId id="375" r:id="rId19"/>
    <p:sldId id="376" r:id="rId20"/>
    <p:sldId id="377" r:id="rId21"/>
    <p:sldId id="428" r:id="rId22"/>
    <p:sldId id="427" r:id="rId23"/>
    <p:sldId id="429" r:id="rId24"/>
    <p:sldId id="407" r:id="rId25"/>
    <p:sldId id="396" r:id="rId26"/>
    <p:sldId id="384" r:id="rId27"/>
    <p:sldId id="385" r:id="rId28"/>
    <p:sldId id="387" r:id="rId29"/>
    <p:sldId id="388" r:id="rId30"/>
    <p:sldId id="389" r:id="rId31"/>
    <p:sldId id="422" r:id="rId32"/>
    <p:sldId id="423" r:id="rId33"/>
    <p:sldId id="424" r:id="rId34"/>
    <p:sldId id="425" r:id="rId35"/>
    <p:sldId id="409" r:id="rId36"/>
    <p:sldId id="410" r:id="rId37"/>
    <p:sldId id="411" r:id="rId38"/>
    <p:sldId id="412" r:id="rId39"/>
    <p:sldId id="414" r:id="rId40"/>
    <p:sldId id="415" r:id="rId41"/>
    <p:sldId id="416" r:id="rId42"/>
    <p:sldId id="417" r:id="rId43"/>
    <p:sldId id="418" r:id="rId44"/>
    <p:sldId id="419" r:id="rId45"/>
    <p:sldId id="420" r:id="rId46"/>
    <p:sldId id="421" r:id="rId47"/>
    <p:sldId id="426" r:id="rId48"/>
  </p:sldIdLst>
  <p:sldSz cx="9906000" cy="6858000" type="A4"/>
  <p:notesSz cx="7315200" cy="96012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548">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8" autoAdjust="0"/>
    <p:restoredTop sz="94574" autoAdjust="0"/>
  </p:normalViewPr>
  <p:slideViewPr>
    <p:cSldViewPr snapToGrid="0">
      <p:cViewPr varScale="1">
        <p:scale>
          <a:sx n="69" d="100"/>
          <a:sy n="69" d="100"/>
        </p:scale>
        <p:origin x="864" y="44"/>
      </p:cViewPr>
      <p:guideLst>
        <p:guide orient="horz" pos="2548"/>
        <p:guide pos="3120"/>
      </p:guideLst>
    </p:cSldViewPr>
  </p:slideViewPr>
  <p:outlineViewPr>
    <p:cViewPr>
      <p:scale>
        <a:sx n="33" d="100"/>
        <a:sy n="33" d="100"/>
      </p:scale>
      <p:origin x="0" y="12738"/>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47" d="100"/>
          <a:sy n="47" d="100"/>
        </p:scale>
        <p:origin x="2748" y="40"/>
      </p:cViewPr>
      <p:guideLst/>
    </p:cSldViewPr>
  </p:notesViewPr>
  <p:gridSpacing cx="38405" cy="384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número de diapositiva 1"/>
          <p:cNvSpPr>
            <a:spLocks noGrp="1"/>
          </p:cNvSpPr>
          <p:nvPr>
            <p:ph type="sldNum" sz="quarter" idx="3"/>
          </p:nvPr>
        </p:nvSpPr>
        <p:spPr>
          <a:xfrm>
            <a:off x="4143427" y="9120172"/>
            <a:ext cx="3170138" cy="481028"/>
          </a:xfrm>
          <a:prstGeom prst="rect">
            <a:avLst/>
          </a:prstGeom>
        </p:spPr>
        <p:txBody>
          <a:bodyPr vert="horz" lIns="91440" tIns="45720" rIns="91440" bIns="45720" rtlCol="0" anchor="b"/>
          <a:lstStyle>
            <a:lvl1pPr algn="r">
              <a:defRPr sz="1200"/>
            </a:lvl1pPr>
          </a:lstStyle>
          <a:p>
            <a:fld id="{1741117B-0A1E-4DD4-95DB-19CEE3EFBF85}" type="slidenum">
              <a:rPr lang="es-AR" smtClean="0"/>
              <a:t>‹Nº›</a:t>
            </a:fld>
            <a:endParaRPr lang="es-AR"/>
          </a:p>
        </p:txBody>
      </p:sp>
    </p:spTree>
    <p:extLst>
      <p:ext uri="{BB962C8B-B14F-4D97-AF65-F5344CB8AC3E}">
        <p14:creationId xmlns:p14="http://schemas.microsoft.com/office/powerpoint/2010/main" val="23808056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2" y="1"/>
            <a:ext cx="3170752" cy="478558"/>
          </a:xfrm>
          <a:prstGeom prst="rect">
            <a:avLst/>
          </a:prstGeom>
          <a:noFill/>
          <a:ln w="9525">
            <a:noFill/>
            <a:miter lim="800000"/>
            <a:headEnd/>
            <a:tailEnd/>
          </a:ln>
          <a:effectLst/>
        </p:spPr>
        <p:txBody>
          <a:bodyPr vert="horz" wrap="square" lIns="99057" tIns="49528" rIns="99057" bIns="49528" numCol="1" anchor="t" anchorCtr="0" compatLnSpc="1">
            <a:prstTxWarp prst="textNoShape">
              <a:avLst/>
            </a:prstTxWarp>
          </a:bodyPr>
          <a:lstStyle>
            <a:lvl1pPr defTabSz="990600">
              <a:defRPr sz="1300"/>
            </a:lvl1pPr>
          </a:lstStyle>
          <a:p>
            <a:pPr>
              <a:defRPr/>
            </a:pPr>
            <a:endParaRPr lang="es-ES"/>
          </a:p>
        </p:txBody>
      </p:sp>
      <p:sp>
        <p:nvSpPr>
          <p:cNvPr id="8195" name="Rectangle 3"/>
          <p:cNvSpPr>
            <a:spLocks noGrp="1" noChangeArrowheads="1"/>
          </p:cNvSpPr>
          <p:nvPr>
            <p:ph type="dt" idx="1"/>
          </p:nvPr>
        </p:nvSpPr>
        <p:spPr bwMode="auto">
          <a:xfrm>
            <a:off x="4143315" y="1"/>
            <a:ext cx="3170752" cy="478558"/>
          </a:xfrm>
          <a:prstGeom prst="rect">
            <a:avLst/>
          </a:prstGeom>
          <a:noFill/>
          <a:ln w="9525">
            <a:noFill/>
            <a:miter lim="800000"/>
            <a:headEnd/>
            <a:tailEnd/>
          </a:ln>
          <a:effectLst/>
        </p:spPr>
        <p:txBody>
          <a:bodyPr vert="horz" wrap="square" lIns="99057" tIns="49528" rIns="99057" bIns="49528" numCol="1" anchor="t" anchorCtr="0" compatLnSpc="1">
            <a:prstTxWarp prst="textNoShape">
              <a:avLst/>
            </a:prstTxWarp>
          </a:bodyPr>
          <a:lstStyle>
            <a:lvl1pPr algn="r" defTabSz="990600">
              <a:defRPr sz="1300"/>
            </a:lvl1pPr>
          </a:lstStyle>
          <a:p>
            <a:pPr>
              <a:defRPr/>
            </a:pPr>
            <a:endParaRPr lang="es-ES"/>
          </a:p>
        </p:txBody>
      </p:sp>
      <p:sp>
        <p:nvSpPr>
          <p:cNvPr id="27652" name="Rectangle 4"/>
          <p:cNvSpPr>
            <a:spLocks noGrp="1" noRot="1" noChangeAspect="1" noChangeArrowheads="1" noTextEdit="1"/>
          </p:cNvSpPr>
          <p:nvPr>
            <p:ph type="sldImg" idx="2"/>
          </p:nvPr>
        </p:nvSpPr>
        <p:spPr bwMode="auto">
          <a:xfrm>
            <a:off x="1057275" y="719138"/>
            <a:ext cx="5202238" cy="3602037"/>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730839" y="4560249"/>
            <a:ext cx="5853522" cy="4322043"/>
          </a:xfrm>
          <a:prstGeom prst="rect">
            <a:avLst/>
          </a:prstGeom>
          <a:noFill/>
          <a:ln w="9525">
            <a:noFill/>
            <a:miter lim="800000"/>
            <a:headEnd/>
            <a:tailEnd/>
          </a:ln>
          <a:effectLst/>
        </p:spPr>
        <p:txBody>
          <a:bodyPr vert="horz" wrap="square" lIns="99057" tIns="49528" rIns="99057" bIns="49528"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8198" name="Rectangle 6"/>
          <p:cNvSpPr>
            <a:spLocks noGrp="1" noChangeArrowheads="1"/>
          </p:cNvSpPr>
          <p:nvPr>
            <p:ph type="ftr" sz="quarter" idx="4"/>
          </p:nvPr>
        </p:nvSpPr>
        <p:spPr bwMode="auto">
          <a:xfrm>
            <a:off x="2" y="9120497"/>
            <a:ext cx="3170752" cy="478558"/>
          </a:xfrm>
          <a:prstGeom prst="rect">
            <a:avLst/>
          </a:prstGeom>
          <a:noFill/>
          <a:ln w="9525">
            <a:noFill/>
            <a:miter lim="800000"/>
            <a:headEnd/>
            <a:tailEnd/>
          </a:ln>
          <a:effectLst/>
        </p:spPr>
        <p:txBody>
          <a:bodyPr vert="horz" wrap="square" lIns="99057" tIns="49528" rIns="99057" bIns="49528" numCol="1" anchor="b" anchorCtr="0" compatLnSpc="1">
            <a:prstTxWarp prst="textNoShape">
              <a:avLst/>
            </a:prstTxWarp>
          </a:bodyPr>
          <a:lstStyle>
            <a:lvl1pPr defTabSz="990600">
              <a:defRPr sz="1300"/>
            </a:lvl1pPr>
          </a:lstStyle>
          <a:p>
            <a:pPr>
              <a:defRPr/>
            </a:pPr>
            <a:endParaRPr lang="es-ES"/>
          </a:p>
        </p:txBody>
      </p:sp>
      <p:sp>
        <p:nvSpPr>
          <p:cNvPr id="8199" name="Rectangle 7"/>
          <p:cNvSpPr>
            <a:spLocks noGrp="1" noChangeArrowheads="1"/>
          </p:cNvSpPr>
          <p:nvPr>
            <p:ph type="sldNum" sz="quarter" idx="5"/>
          </p:nvPr>
        </p:nvSpPr>
        <p:spPr bwMode="auto">
          <a:xfrm>
            <a:off x="4143315" y="9120497"/>
            <a:ext cx="3170752" cy="478558"/>
          </a:xfrm>
          <a:prstGeom prst="rect">
            <a:avLst/>
          </a:prstGeom>
          <a:noFill/>
          <a:ln w="9525">
            <a:noFill/>
            <a:miter lim="800000"/>
            <a:headEnd/>
            <a:tailEnd/>
          </a:ln>
          <a:effectLst/>
        </p:spPr>
        <p:txBody>
          <a:bodyPr vert="horz" wrap="square" lIns="99057" tIns="49528" rIns="99057" bIns="49528" numCol="1" anchor="b" anchorCtr="0" compatLnSpc="1">
            <a:prstTxWarp prst="textNoShape">
              <a:avLst/>
            </a:prstTxWarp>
          </a:bodyPr>
          <a:lstStyle>
            <a:lvl1pPr algn="r" defTabSz="990600">
              <a:defRPr sz="1300"/>
            </a:lvl1pPr>
          </a:lstStyle>
          <a:p>
            <a:pPr>
              <a:defRPr/>
            </a:pPr>
            <a:fld id="{6C6474D4-8DCD-4CB8-A5B6-E4B597673F33}" type="slidenum">
              <a:rPr lang="es-ES"/>
              <a:pPr>
                <a:defRPr/>
              </a:pPr>
              <a:t>‹Nº›</a:t>
            </a:fld>
            <a:endParaRPr lang="es-ES"/>
          </a:p>
        </p:txBody>
      </p:sp>
    </p:spTree>
    <p:extLst>
      <p:ext uri="{BB962C8B-B14F-4D97-AF65-F5344CB8AC3E}">
        <p14:creationId xmlns:p14="http://schemas.microsoft.com/office/powerpoint/2010/main" val="40560386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CE4D1449-5F09-4311-8CE6-3577BB1C4E04}" type="datetime8">
              <a:rPr lang="es-ES_tradnl" smtClean="0"/>
              <a:pPr/>
              <a:t>24/03/2021 20:46</a:t>
            </a:fld>
            <a:endParaRPr lang="es-ES_tradnl"/>
          </a:p>
        </p:txBody>
      </p:sp>
      <p:sp>
        <p:nvSpPr>
          <p:cNvPr id="36867" name="Rectangle 5"/>
          <p:cNvSpPr>
            <a:spLocks noGrp="1" noChangeArrowheads="1"/>
          </p:cNvSpPr>
          <p:nvPr>
            <p:ph type="sldNum" sz="quarter" idx="5"/>
          </p:nvPr>
        </p:nvSpPr>
        <p:spPr>
          <a:noFill/>
        </p:spPr>
        <p:txBody>
          <a:bodyPr/>
          <a:lstStyle/>
          <a:p>
            <a:fld id="{B009ECAF-3D96-44CE-B1CE-7EBD8AAF75B5}" type="slidenum">
              <a:rPr lang="es-ES_tradnl" smtClean="0"/>
              <a:pPr/>
              <a:t>1</a:t>
            </a:fld>
            <a:endParaRPr lang="es-ES_tradnl"/>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305574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dt" sz="quarter" idx="1"/>
          </p:nvPr>
        </p:nvSpPr>
        <p:spPr>
          <a:noFill/>
        </p:spPr>
        <p:txBody>
          <a:bodyPr/>
          <a:lstStyle/>
          <a:p>
            <a:fld id="{F0DE9ECE-667B-41F3-B3DD-E433B7CB353C}" type="datetime8">
              <a:rPr lang="es-ES_tradnl" smtClean="0"/>
              <a:pPr/>
              <a:t>24/03/2021 20:46</a:t>
            </a:fld>
            <a:endParaRPr lang="es-ES_tradnl"/>
          </a:p>
        </p:txBody>
      </p:sp>
      <p:sp>
        <p:nvSpPr>
          <p:cNvPr id="37891" name="Rectangle 5"/>
          <p:cNvSpPr>
            <a:spLocks noGrp="1" noChangeArrowheads="1"/>
          </p:cNvSpPr>
          <p:nvPr>
            <p:ph type="sldNum" sz="quarter" idx="5"/>
          </p:nvPr>
        </p:nvSpPr>
        <p:spPr>
          <a:noFill/>
        </p:spPr>
        <p:txBody>
          <a:bodyPr/>
          <a:lstStyle/>
          <a:p>
            <a:fld id="{ADF52FED-8EF9-4E79-88EF-BF1B7DB48ADD}" type="slidenum">
              <a:rPr lang="es-ES_tradnl" smtClean="0"/>
              <a:pPr/>
              <a:t>2</a:t>
            </a:fld>
            <a:endParaRPr lang="es-ES_tradnl"/>
          </a:p>
        </p:txBody>
      </p:sp>
      <p:sp>
        <p:nvSpPr>
          <p:cNvPr id="37892" name="Rectangle 2"/>
          <p:cNvSpPr>
            <a:spLocks noGrp="1" noRot="1" noChangeAspect="1" noChangeArrowheads="1" noTextEdit="1"/>
          </p:cNvSpPr>
          <p:nvPr>
            <p:ph type="sldImg"/>
          </p:nvPr>
        </p:nvSpPr>
        <p:spPr>
          <a:ln/>
        </p:spPr>
      </p:sp>
      <p:sp>
        <p:nvSpPr>
          <p:cNvPr id="37893"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2540976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3BF75E-B2DB-4F2A-803B-16F3011E6F57}" type="slidenum">
              <a:rPr lang="es-ES"/>
              <a:pPr/>
              <a:t>6</a:t>
            </a:fld>
            <a:endParaRPr lang="es-E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33427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dt" sz="quarter" idx="1"/>
          </p:nvPr>
        </p:nvSpPr>
        <p:spPr>
          <a:noFill/>
        </p:spPr>
        <p:txBody>
          <a:bodyPr/>
          <a:lstStyle/>
          <a:p>
            <a:fld id="{F0DE9ECE-667B-41F3-B3DD-E433B7CB353C}" type="datetime8">
              <a:rPr lang="es-ES_tradnl" smtClean="0"/>
              <a:pPr/>
              <a:t>24/03/2021 20:46</a:t>
            </a:fld>
            <a:endParaRPr lang="es-ES_tradnl"/>
          </a:p>
        </p:txBody>
      </p:sp>
      <p:sp>
        <p:nvSpPr>
          <p:cNvPr id="37891" name="Rectangle 5"/>
          <p:cNvSpPr>
            <a:spLocks noGrp="1" noChangeArrowheads="1"/>
          </p:cNvSpPr>
          <p:nvPr>
            <p:ph type="sldNum" sz="quarter" idx="5"/>
          </p:nvPr>
        </p:nvSpPr>
        <p:spPr>
          <a:noFill/>
        </p:spPr>
        <p:txBody>
          <a:bodyPr/>
          <a:lstStyle/>
          <a:p>
            <a:fld id="{ADF52FED-8EF9-4E79-88EF-BF1B7DB48ADD}" type="slidenum">
              <a:rPr lang="es-ES_tradnl" smtClean="0"/>
              <a:pPr/>
              <a:t>7</a:t>
            </a:fld>
            <a:endParaRPr lang="es-ES_tradnl"/>
          </a:p>
        </p:txBody>
      </p:sp>
      <p:sp>
        <p:nvSpPr>
          <p:cNvPr id="37892" name="Rectangle 2"/>
          <p:cNvSpPr>
            <a:spLocks noGrp="1" noRot="1" noChangeAspect="1" noChangeArrowheads="1" noTextEdit="1"/>
          </p:cNvSpPr>
          <p:nvPr>
            <p:ph type="sldImg"/>
          </p:nvPr>
        </p:nvSpPr>
        <p:spPr>
          <a:ln/>
        </p:spPr>
      </p:sp>
      <p:sp>
        <p:nvSpPr>
          <p:cNvPr id="37893"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3945672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dt" sz="quarter" idx="1"/>
          </p:nvPr>
        </p:nvSpPr>
        <p:spPr>
          <a:noFill/>
        </p:spPr>
        <p:txBody>
          <a:bodyPr/>
          <a:lstStyle/>
          <a:p>
            <a:fld id="{F0DE9ECE-667B-41F3-B3DD-E433B7CB353C}" type="datetime8">
              <a:rPr lang="es-ES_tradnl" smtClean="0"/>
              <a:pPr/>
              <a:t>24/03/2021 20:46</a:t>
            </a:fld>
            <a:endParaRPr lang="es-ES_tradnl"/>
          </a:p>
        </p:txBody>
      </p:sp>
      <p:sp>
        <p:nvSpPr>
          <p:cNvPr id="37891" name="Rectangle 5"/>
          <p:cNvSpPr>
            <a:spLocks noGrp="1" noChangeArrowheads="1"/>
          </p:cNvSpPr>
          <p:nvPr>
            <p:ph type="sldNum" sz="quarter" idx="5"/>
          </p:nvPr>
        </p:nvSpPr>
        <p:spPr>
          <a:noFill/>
        </p:spPr>
        <p:txBody>
          <a:bodyPr/>
          <a:lstStyle/>
          <a:p>
            <a:fld id="{ADF52FED-8EF9-4E79-88EF-BF1B7DB48ADD}" type="slidenum">
              <a:rPr lang="es-ES_tradnl" smtClean="0"/>
              <a:pPr/>
              <a:t>8</a:t>
            </a:fld>
            <a:endParaRPr lang="es-ES_tradnl"/>
          </a:p>
        </p:txBody>
      </p:sp>
      <p:sp>
        <p:nvSpPr>
          <p:cNvPr id="37892" name="Rectangle 2"/>
          <p:cNvSpPr>
            <a:spLocks noGrp="1" noRot="1" noChangeAspect="1" noChangeArrowheads="1" noTextEdit="1"/>
          </p:cNvSpPr>
          <p:nvPr>
            <p:ph type="sldImg"/>
          </p:nvPr>
        </p:nvSpPr>
        <p:spPr>
          <a:ln/>
        </p:spPr>
      </p:sp>
      <p:sp>
        <p:nvSpPr>
          <p:cNvPr id="37893"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1980793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dt" sz="quarter" idx="1"/>
          </p:nvPr>
        </p:nvSpPr>
        <p:spPr>
          <a:noFill/>
        </p:spPr>
        <p:txBody>
          <a:bodyPr/>
          <a:lstStyle/>
          <a:p>
            <a:fld id="{F0DE9ECE-667B-41F3-B3DD-E433B7CB353C}" type="datetime8">
              <a:rPr lang="es-ES_tradnl" smtClean="0"/>
              <a:pPr/>
              <a:t>24/03/2021 20:46</a:t>
            </a:fld>
            <a:endParaRPr lang="es-ES_tradnl"/>
          </a:p>
        </p:txBody>
      </p:sp>
      <p:sp>
        <p:nvSpPr>
          <p:cNvPr id="37891" name="Rectangle 5"/>
          <p:cNvSpPr>
            <a:spLocks noGrp="1" noChangeArrowheads="1"/>
          </p:cNvSpPr>
          <p:nvPr>
            <p:ph type="sldNum" sz="quarter" idx="5"/>
          </p:nvPr>
        </p:nvSpPr>
        <p:spPr>
          <a:noFill/>
        </p:spPr>
        <p:txBody>
          <a:bodyPr/>
          <a:lstStyle/>
          <a:p>
            <a:fld id="{ADF52FED-8EF9-4E79-88EF-BF1B7DB48ADD}" type="slidenum">
              <a:rPr lang="es-ES_tradnl" smtClean="0"/>
              <a:pPr/>
              <a:t>9</a:t>
            </a:fld>
            <a:endParaRPr lang="es-ES_tradnl"/>
          </a:p>
        </p:txBody>
      </p:sp>
      <p:sp>
        <p:nvSpPr>
          <p:cNvPr id="37892" name="Rectangle 2"/>
          <p:cNvSpPr>
            <a:spLocks noGrp="1" noRot="1" noChangeAspect="1" noChangeArrowheads="1" noTextEdit="1"/>
          </p:cNvSpPr>
          <p:nvPr>
            <p:ph type="sldImg"/>
          </p:nvPr>
        </p:nvSpPr>
        <p:spPr>
          <a:ln/>
        </p:spPr>
      </p:sp>
      <p:sp>
        <p:nvSpPr>
          <p:cNvPr id="37893"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1525314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3BF75E-B2DB-4F2A-803B-16F3011E6F57}" type="slidenum">
              <a:rPr lang="es-ES"/>
              <a:pPr/>
              <a:t>15</a:t>
            </a:fld>
            <a:endParaRPr lang="es-E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62198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a:defRPr/>
            </a:pPr>
            <a:fld id="{6C6474D4-8DCD-4CB8-A5B6-E4B597673F33}" type="slidenum">
              <a:rPr lang="es-ES" smtClean="0"/>
              <a:pPr>
                <a:defRPr/>
              </a:pPr>
              <a:t>40</a:t>
            </a:fld>
            <a:endParaRPr lang="es-ES"/>
          </a:p>
        </p:txBody>
      </p:sp>
    </p:spTree>
    <p:extLst>
      <p:ext uri="{BB962C8B-B14F-4D97-AF65-F5344CB8AC3E}">
        <p14:creationId xmlns:p14="http://schemas.microsoft.com/office/powerpoint/2010/main" val="3213493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AutoShape 7"/>
          <p:cNvSpPr>
            <a:spLocks noChangeArrowheads="1"/>
          </p:cNvSpPr>
          <p:nvPr/>
        </p:nvSpPr>
        <p:spPr bwMode="auto">
          <a:xfrm>
            <a:off x="742950" y="2393950"/>
            <a:ext cx="84201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es-AR" sz="2400">
              <a:latin typeface="Times New Roman" pitchFamily="18" charset="0"/>
            </a:endParaRPr>
          </a:p>
        </p:txBody>
      </p:sp>
      <p:sp>
        <p:nvSpPr>
          <p:cNvPr id="249858" name="Rectangle 2"/>
          <p:cNvSpPr>
            <a:spLocks noGrp="1" noChangeArrowheads="1"/>
          </p:cNvSpPr>
          <p:nvPr>
            <p:ph type="ctrTitle"/>
          </p:nvPr>
        </p:nvSpPr>
        <p:spPr>
          <a:xfrm>
            <a:off x="742950" y="990600"/>
            <a:ext cx="8420100" cy="1371600"/>
          </a:xfrm>
        </p:spPr>
        <p:txBody>
          <a:bodyPr/>
          <a:lstStyle>
            <a:lvl1pPr>
              <a:defRPr sz="4000"/>
            </a:lvl1pPr>
          </a:lstStyle>
          <a:p>
            <a:r>
              <a:rPr lang="es-ES"/>
              <a:t>Haga clic para modificar el estilo de título del patrón</a:t>
            </a:r>
            <a:endParaRPr lang="es-AR"/>
          </a:p>
        </p:txBody>
      </p:sp>
      <p:sp>
        <p:nvSpPr>
          <p:cNvPr id="249859" name="Rectangle 3"/>
          <p:cNvSpPr>
            <a:spLocks noGrp="1" noChangeArrowheads="1"/>
          </p:cNvSpPr>
          <p:nvPr>
            <p:ph type="subTitle" idx="1"/>
          </p:nvPr>
        </p:nvSpPr>
        <p:spPr>
          <a:xfrm>
            <a:off x="1568450" y="3429000"/>
            <a:ext cx="7594600" cy="1600200"/>
          </a:xfrm>
        </p:spPr>
        <p:txBody>
          <a:bodyPr/>
          <a:lstStyle>
            <a:lvl1pPr marL="0" indent="0">
              <a:buFont typeface="Wingdings" pitchFamily="2" charset="2"/>
              <a:buNone/>
              <a:defRPr sz="2800"/>
            </a:lvl1pPr>
          </a:lstStyle>
          <a:p>
            <a:r>
              <a:rPr lang="es-ES"/>
              <a:t>Haga clic para modificar el estilo de subtítulo del patrón</a:t>
            </a:r>
            <a:endParaRPr lang="es-AR"/>
          </a:p>
        </p:txBody>
      </p:sp>
      <p:sp>
        <p:nvSpPr>
          <p:cNvPr id="5" name="Rectangle 4"/>
          <p:cNvSpPr>
            <a:spLocks noGrp="1" noChangeArrowheads="1"/>
          </p:cNvSpPr>
          <p:nvPr>
            <p:ph type="dt" sz="half" idx="10"/>
          </p:nvPr>
        </p:nvSpPr>
        <p:spPr>
          <a:xfrm>
            <a:off x="742950" y="6248400"/>
            <a:ext cx="2063750" cy="457200"/>
          </a:xfrm>
        </p:spPr>
        <p:txBody>
          <a:bodyPr/>
          <a:lstStyle>
            <a:lvl1pPr>
              <a:defRPr/>
            </a:lvl1pPr>
          </a:lstStyle>
          <a:p>
            <a:pPr>
              <a:defRPr/>
            </a:pPr>
            <a:endParaRPr lang="es-ES"/>
          </a:p>
        </p:txBody>
      </p:sp>
      <p:sp>
        <p:nvSpPr>
          <p:cNvPr id="6" name="Rectangle 5"/>
          <p:cNvSpPr>
            <a:spLocks noGrp="1" noChangeArrowheads="1"/>
          </p:cNvSpPr>
          <p:nvPr>
            <p:ph type="ftr" sz="quarter" idx="11"/>
          </p:nvPr>
        </p:nvSpPr>
        <p:spPr>
          <a:xfrm>
            <a:off x="3384550" y="6248400"/>
            <a:ext cx="3136900" cy="457200"/>
          </a:xfrm>
        </p:spPr>
        <p:txBody>
          <a:bodyPr/>
          <a:lstStyle>
            <a:lvl1pPr>
              <a:defRPr/>
            </a:lvl1pPr>
          </a:lstStyle>
          <a:p>
            <a:pPr>
              <a:defRPr/>
            </a:pPr>
            <a:r>
              <a:rPr lang="es-AR"/>
              <a:t>Sistemas de Información para la Gestión Año 2016</a:t>
            </a:r>
            <a:endParaRPr lang="es-ES"/>
          </a:p>
        </p:txBody>
      </p:sp>
      <p:sp>
        <p:nvSpPr>
          <p:cNvPr id="7" name="Rectangle 6"/>
          <p:cNvSpPr>
            <a:spLocks noGrp="1" noChangeArrowheads="1"/>
          </p:cNvSpPr>
          <p:nvPr>
            <p:ph type="sldNum" sz="quarter" idx="12"/>
          </p:nvPr>
        </p:nvSpPr>
        <p:spPr>
          <a:xfrm>
            <a:off x="7099300" y="6248400"/>
            <a:ext cx="2063750" cy="457200"/>
          </a:xfrm>
        </p:spPr>
        <p:txBody>
          <a:bodyPr/>
          <a:lstStyle>
            <a:lvl1pPr>
              <a:defRPr/>
            </a:lvl1pPr>
          </a:lstStyle>
          <a:p>
            <a:pPr>
              <a:defRPr/>
            </a:pPr>
            <a:fld id="{26C1BD80-6FCC-401C-ACB3-480B744F0F43}" type="slidenum">
              <a:rPr lang="es-ES" smtClean="0"/>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6"/>
          <p:cNvSpPr>
            <a:spLocks noGrp="1" noChangeArrowheads="1"/>
          </p:cNvSpPr>
          <p:nvPr>
            <p:ph type="dt" sz="half" idx="10"/>
          </p:nvPr>
        </p:nvSpPr>
        <p:spPr>
          <a:ln/>
        </p:spPr>
        <p:txBody>
          <a:bodyPr/>
          <a:lstStyle>
            <a:lvl1pPr>
              <a:defRPr/>
            </a:lvl1pPr>
          </a:lstStyle>
          <a:p>
            <a:pPr>
              <a:defRPr/>
            </a:pPr>
            <a:endParaRPr lang="es-ES"/>
          </a:p>
        </p:txBody>
      </p:sp>
      <p:sp>
        <p:nvSpPr>
          <p:cNvPr id="5" name="Rectangle 7"/>
          <p:cNvSpPr>
            <a:spLocks noGrp="1" noChangeArrowheads="1"/>
          </p:cNvSpPr>
          <p:nvPr>
            <p:ph type="ftr" sz="quarter" idx="11"/>
          </p:nvPr>
        </p:nvSpPr>
        <p:spPr>
          <a:ln/>
        </p:spPr>
        <p:txBody>
          <a:bodyPr/>
          <a:lstStyle>
            <a:lvl1pPr>
              <a:defRPr/>
            </a:lvl1pPr>
          </a:lstStyle>
          <a:p>
            <a:pPr>
              <a:defRPr/>
            </a:pPr>
            <a:r>
              <a:rPr lang="es-AR"/>
              <a:t>Sistemas de Información para la Gestión Año 2016</a:t>
            </a:r>
            <a:endParaRPr lang="es-ES"/>
          </a:p>
        </p:txBody>
      </p:sp>
      <p:sp>
        <p:nvSpPr>
          <p:cNvPr id="6" name="Rectangle 8"/>
          <p:cNvSpPr>
            <a:spLocks noGrp="1" noChangeArrowheads="1"/>
          </p:cNvSpPr>
          <p:nvPr>
            <p:ph type="sldNum" sz="quarter" idx="12"/>
          </p:nvPr>
        </p:nvSpPr>
        <p:spPr>
          <a:ln/>
        </p:spPr>
        <p:txBody>
          <a:bodyPr/>
          <a:lstStyle>
            <a:lvl1pPr>
              <a:defRPr/>
            </a:lvl1pPr>
          </a:lstStyle>
          <a:p>
            <a:pPr>
              <a:defRPr/>
            </a:pPr>
            <a:fld id="{26C1BD80-6FCC-401C-ACB3-480B744F0F43}" type="slidenum">
              <a:rPr lang="es-ES" smtClean="0"/>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121525" y="304800"/>
            <a:ext cx="2168525" cy="57150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14363" y="304800"/>
            <a:ext cx="6354762" cy="57150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6"/>
          <p:cNvSpPr>
            <a:spLocks noGrp="1" noChangeArrowheads="1"/>
          </p:cNvSpPr>
          <p:nvPr>
            <p:ph type="dt" sz="half" idx="10"/>
          </p:nvPr>
        </p:nvSpPr>
        <p:spPr>
          <a:ln/>
        </p:spPr>
        <p:txBody>
          <a:bodyPr/>
          <a:lstStyle>
            <a:lvl1pPr>
              <a:defRPr/>
            </a:lvl1pPr>
          </a:lstStyle>
          <a:p>
            <a:pPr>
              <a:defRPr/>
            </a:pPr>
            <a:endParaRPr lang="es-ES"/>
          </a:p>
        </p:txBody>
      </p:sp>
      <p:sp>
        <p:nvSpPr>
          <p:cNvPr id="5" name="Rectangle 7"/>
          <p:cNvSpPr>
            <a:spLocks noGrp="1" noChangeArrowheads="1"/>
          </p:cNvSpPr>
          <p:nvPr>
            <p:ph type="ftr" sz="quarter" idx="11"/>
          </p:nvPr>
        </p:nvSpPr>
        <p:spPr>
          <a:ln/>
        </p:spPr>
        <p:txBody>
          <a:bodyPr/>
          <a:lstStyle>
            <a:lvl1pPr>
              <a:defRPr/>
            </a:lvl1pPr>
          </a:lstStyle>
          <a:p>
            <a:pPr>
              <a:defRPr/>
            </a:pPr>
            <a:r>
              <a:rPr lang="es-AR"/>
              <a:t>Sistemas de Información para la Gestión Año 2016</a:t>
            </a:r>
            <a:endParaRPr lang="es-ES"/>
          </a:p>
        </p:txBody>
      </p:sp>
      <p:sp>
        <p:nvSpPr>
          <p:cNvPr id="6" name="Rectangle 8"/>
          <p:cNvSpPr>
            <a:spLocks noGrp="1" noChangeArrowheads="1"/>
          </p:cNvSpPr>
          <p:nvPr>
            <p:ph type="sldNum" sz="quarter" idx="12"/>
          </p:nvPr>
        </p:nvSpPr>
        <p:spPr>
          <a:ln/>
        </p:spPr>
        <p:txBody>
          <a:bodyPr/>
          <a:lstStyle>
            <a:lvl1pPr>
              <a:defRPr/>
            </a:lvl1pPr>
          </a:lstStyle>
          <a:p>
            <a:pPr>
              <a:defRPr/>
            </a:pPr>
            <a:fld id="{26C1BD80-6FCC-401C-ACB3-480B744F0F43}" type="slidenum">
              <a:rPr lang="es-ES" smtClean="0"/>
              <a:pPr>
                <a:defRPr/>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614363" y="304800"/>
            <a:ext cx="8675687" cy="57150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3" name="Rectangle 6"/>
          <p:cNvSpPr>
            <a:spLocks noGrp="1" noChangeArrowheads="1"/>
          </p:cNvSpPr>
          <p:nvPr>
            <p:ph type="dt" sz="half" idx="10"/>
          </p:nvPr>
        </p:nvSpPr>
        <p:spPr>
          <a:ln/>
        </p:spPr>
        <p:txBody>
          <a:bodyPr/>
          <a:lstStyle>
            <a:lvl1pPr>
              <a:defRPr/>
            </a:lvl1pPr>
          </a:lstStyle>
          <a:p>
            <a:pPr>
              <a:defRPr/>
            </a:pPr>
            <a:endParaRPr lang="es-ES"/>
          </a:p>
        </p:txBody>
      </p:sp>
      <p:sp>
        <p:nvSpPr>
          <p:cNvPr id="4" name="Rectangle 7"/>
          <p:cNvSpPr>
            <a:spLocks noGrp="1" noChangeArrowheads="1"/>
          </p:cNvSpPr>
          <p:nvPr>
            <p:ph type="ftr" sz="quarter" idx="11"/>
          </p:nvPr>
        </p:nvSpPr>
        <p:spPr>
          <a:ln/>
        </p:spPr>
        <p:txBody>
          <a:bodyPr/>
          <a:lstStyle>
            <a:lvl1pPr>
              <a:defRPr/>
            </a:lvl1pPr>
          </a:lstStyle>
          <a:p>
            <a:pPr>
              <a:defRPr/>
            </a:pPr>
            <a:r>
              <a:rPr lang="es-AR"/>
              <a:t>Sistemas de Información para la Gestión Año 2016</a:t>
            </a:r>
            <a:endParaRPr lang="es-ES"/>
          </a:p>
        </p:txBody>
      </p:sp>
      <p:sp>
        <p:nvSpPr>
          <p:cNvPr id="5" name="Rectangle 8"/>
          <p:cNvSpPr>
            <a:spLocks noGrp="1" noChangeArrowheads="1"/>
          </p:cNvSpPr>
          <p:nvPr>
            <p:ph type="sldNum" sz="quarter" idx="12"/>
          </p:nvPr>
        </p:nvSpPr>
        <p:spPr>
          <a:ln/>
        </p:spPr>
        <p:txBody>
          <a:bodyPr/>
          <a:lstStyle>
            <a:lvl1pPr>
              <a:defRPr/>
            </a:lvl1pPr>
          </a:lstStyle>
          <a:p>
            <a:pPr>
              <a:defRPr/>
            </a:pPr>
            <a:fld id="{26C1BD80-6FCC-401C-ACB3-480B744F0F43}" type="slidenum">
              <a:rPr lang="es-ES" smtClean="0"/>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6"/>
          <p:cNvSpPr>
            <a:spLocks noGrp="1" noChangeArrowheads="1"/>
          </p:cNvSpPr>
          <p:nvPr>
            <p:ph type="dt" sz="half" idx="10"/>
          </p:nvPr>
        </p:nvSpPr>
        <p:spPr>
          <a:ln/>
        </p:spPr>
        <p:txBody>
          <a:bodyPr/>
          <a:lstStyle>
            <a:lvl1pPr>
              <a:defRPr/>
            </a:lvl1pPr>
          </a:lstStyle>
          <a:p>
            <a:pPr>
              <a:defRPr/>
            </a:pPr>
            <a:endParaRPr lang="es-ES"/>
          </a:p>
        </p:txBody>
      </p:sp>
      <p:sp>
        <p:nvSpPr>
          <p:cNvPr id="5" name="Rectangle 7"/>
          <p:cNvSpPr>
            <a:spLocks noGrp="1" noChangeArrowheads="1"/>
          </p:cNvSpPr>
          <p:nvPr>
            <p:ph type="ftr" sz="quarter" idx="11"/>
          </p:nvPr>
        </p:nvSpPr>
        <p:spPr>
          <a:ln/>
        </p:spPr>
        <p:txBody>
          <a:bodyPr/>
          <a:lstStyle>
            <a:lvl1pPr>
              <a:defRPr/>
            </a:lvl1pPr>
          </a:lstStyle>
          <a:p>
            <a:pPr>
              <a:defRPr/>
            </a:pPr>
            <a:r>
              <a:rPr lang="es-AR"/>
              <a:t>Sistemas de Información para la Gestión Año 2016</a:t>
            </a:r>
            <a:endParaRPr lang="es-ES"/>
          </a:p>
        </p:txBody>
      </p:sp>
      <p:sp>
        <p:nvSpPr>
          <p:cNvPr id="6" name="Rectangle 8"/>
          <p:cNvSpPr>
            <a:spLocks noGrp="1" noChangeArrowheads="1"/>
          </p:cNvSpPr>
          <p:nvPr>
            <p:ph type="sldNum" sz="quarter" idx="12"/>
          </p:nvPr>
        </p:nvSpPr>
        <p:spPr>
          <a:ln/>
        </p:spPr>
        <p:txBody>
          <a:bodyPr/>
          <a:lstStyle>
            <a:lvl1pPr>
              <a:defRPr/>
            </a:lvl1pPr>
          </a:lstStyle>
          <a:p>
            <a:pPr>
              <a:defRPr/>
            </a:pPr>
            <a:fld id="{26C1BD80-6FCC-401C-ACB3-480B744F0F43}" type="slidenum">
              <a:rPr lang="es-ES" smtClean="0"/>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82638" y="4406900"/>
            <a:ext cx="84201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6"/>
          <p:cNvSpPr>
            <a:spLocks noGrp="1" noChangeArrowheads="1"/>
          </p:cNvSpPr>
          <p:nvPr>
            <p:ph type="dt" sz="half" idx="10"/>
          </p:nvPr>
        </p:nvSpPr>
        <p:spPr>
          <a:ln/>
        </p:spPr>
        <p:txBody>
          <a:bodyPr/>
          <a:lstStyle>
            <a:lvl1pPr>
              <a:defRPr/>
            </a:lvl1pPr>
          </a:lstStyle>
          <a:p>
            <a:pPr>
              <a:defRPr/>
            </a:pPr>
            <a:endParaRPr lang="es-ES"/>
          </a:p>
        </p:txBody>
      </p:sp>
      <p:sp>
        <p:nvSpPr>
          <p:cNvPr id="5" name="Rectangle 7"/>
          <p:cNvSpPr>
            <a:spLocks noGrp="1" noChangeArrowheads="1"/>
          </p:cNvSpPr>
          <p:nvPr>
            <p:ph type="ftr" sz="quarter" idx="11"/>
          </p:nvPr>
        </p:nvSpPr>
        <p:spPr>
          <a:ln/>
        </p:spPr>
        <p:txBody>
          <a:bodyPr/>
          <a:lstStyle>
            <a:lvl1pPr>
              <a:defRPr/>
            </a:lvl1pPr>
          </a:lstStyle>
          <a:p>
            <a:pPr>
              <a:defRPr/>
            </a:pPr>
            <a:r>
              <a:rPr lang="es-AR"/>
              <a:t>Sistemas de Información para la Gestión Año 2016</a:t>
            </a:r>
            <a:endParaRPr lang="es-ES"/>
          </a:p>
        </p:txBody>
      </p:sp>
      <p:sp>
        <p:nvSpPr>
          <p:cNvPr id="6" name="Rectangle 8"/>
          <p:cNvSpPr>
            <a:spLocks noGrp="1" noChangeArrowheads="1"/>
          </p:cNvSpPr>
          <p:nvPr>
            <p:ph type="sldNum" sz="quarter" idx="12"/>
          </p:nvPr>
        </p:nvSpPr>
        <p:spPr>
          <a:ln/>
        </p:spPr>
        <p:txBody>
          <a:bodyPr/>
          <a:lstStyle>
            <a:lvl1pPr>
              <a:defRPr/>
            </a:lvl1pPr>
          </a:lstStyle>
          <a:p>
            <a:pPr>
              <a:defRPr/>
            </a:pPr>
            <a:fld id="{26C1BD80-6FCC-401C-ACB3-480B744F0F43}" type="slidenum">
              <a:rPr lang="es-ES" smtClean="0"/>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14363" y="1752600"/>
            <a:ext cx="4257675"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5024438" y="1752600"/>
            <a:ext cx="4257675"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6"/>
          <p:cNvSpPr>
            <a:spLocks noGrp="1" noChangeArrowheads="1"/>
          </p:cNvSpPr>
          <p:nvPr>
            <p:ph type="dt" sz="half" idx="10"/>
          </p:nvPr>
        </p:nvSpPr>
        <p:spPr>
          <a:ln/>
        </p:spPr>
        <p:txBody>
          <a:bodyPr/>
          <a:lstStyle>
            <a:lvl1pPr>
              <a:defRPr/>
            </a:lvl1pPr>
          </a:lstStyle>
          <a:p>
            <a:pPr>
              <a:defRPr/>
            </a:pPr>
            <a:endParaRPr lang="es-ES"/>
          </a:p>
        </p:txBody>
      </p:sp>
      <p:sp>
        <p:nvSpPr>
          <p:cNvPr id="6" name="Rectangle 7"/>
          <p:cNvSpPr>
            <a:spLocks noGrp="1" noChangeArrowheads="1"/>
          </p:cNvSpPr>
          <p:nvPr>
            <p:ph type="ftr" sz="quarter" idx="11"/>
          </p:nvPr>
        </p:nvSpPr>
        <p:spPr>
          <a:ln/>
        </p:spPr>
        <p:txBody>
          <a:bodyPr/>
          <a:lstStyle>
            <a:lvl1pPr>
              <a:defRPr/>
            </a:lvl1pPr>
          </a:lstStyle>
          <a:p>
            <a:pPr>
              <a:defRPr/>
            </a:pPr>
            <a:r>
              <a:rPr lang="es-AR"/>
              <a:t>Sistemas de Información para la Gestión Año 2016</a:t>
            </a:r>
            <a:endParaRPr lang="es-ES"/>
          </a:p>
        </p:txBody>
      </p:sp>
      <p:sp>
        <p:nvSpPr>
          <p:cNvPr id="7" name="Rectangle 8"/>
          <p:cNvSpPr>
            <a:spLocks noGrp="1" noChangeArrowheads="1"/>
          </p:cNvSpPr>
          <p:nvPr>
            <p:ph type="sldNum" sz="quarter" idx="12"/>
          </p:nvPr>
        </p:nvSpPr>
        <p:spPr>
          <a:ln/>
        </p:spPr>
        <p:txBody>
          <a:bodyPr/>
          <a:lstStyle>
            <a:lvl1pPr>
              <a:defRPr/>
            </a:lvl1pPr>
          </a:lstStyle>
          <a:p>
            <a:pPr>
              <a:defRPr/>
            </a:pPr>
            <a:fld id="{26C1BD80-6FCC-401C-ACB3-480B744F0F43}" type="slidenum">
              <a:rPr lang="es-ES" smtClean="0"/>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4638"/>
            <a:ext cx="89154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6"/>
          <p:cNvSpPr>
            <a:spLocks noGrp="1" noChangeArrowheads="1"/>
          </p:cNvSpPr>
          <p:nvPr>
            <p:ph type="dt" sz="half" idx="10"/>
          </p:nvPr>
        </p:nvSpPr>
        <p:spPr>
          <a:ln/>
        </p:spPr>
        <p:txBody>
          <a:bodyPr/>
          <a:lstStyle>
            <a:lvl1pPr>
              <a:defRPr/>
            </a:lvl1pPr>
          </a:lstStyle>
          <a:p>
            <a:pPr>
              <a:defRPr/>
            </a:pPr>
            <a:endParaRPr lang="es-ES"/>
          </a:p>
        </p:txBody>
      </p:sp>
      <p:sp>
        <p:nvSpPr>
          <p:cNvPr id="8" name="Rectangle 7"/>
          <p:cNvSpPr>
            <a:spLocks noGrp="1" noChangeArrowheads="1"/>
          </p:cNvSpPr>
          <p:nvPr>
            <p:ph type="ftr" sz="quarter" idx="11"/>
          </p:nvPr>
        </p:nvSpPr>
        <p:spPr>
          <a:ln/>
        </p:spPr>
        <p:txBody>
          <a:bodyPr/>
          <a:lstStyle>
            <a:lvl1pPr>
              <a:defRPr/>
            </a:lvl1pPr>
          </a:lstStyle>
          <a:p>
            <a:pPr>
              <a:defRPr/>
            </a:pPr>
            <a:r>
              <a:rPr lang="es-AR"/>
              <a:t>Sistemas de Información para la Gestión Año 2016</a:t>
            </a:r>
            <a:endParaRPr lang="es-ES"/>
          </a:p>
        </p:txBody>
      </p:sp>
      <p:sp>
        <p:nvSpPr>
          <p:cNvPr id="9" name="Rectangle 8"/>
          <p:cNvSpPr>
            <a:spLocks noGrp="1" noChangeArrowheads="1"/>
          </p:cNvSpPr>
          <p:nvPr>
            <p:ph type="sldNum" sz="quarter" idx="12"/>
          </p:nvPr>
        </p:nvSpPr>
        <p:spPr>
          <a:ln/>
        </p:spPr>
        <p:txBody>
          <a:bodyPr/>
          <a:lstStyle>
            <a:lvl1pPr>
              <a:defRPr/>
            </a:lvl1pPr>
          </a:lstStyle>
          <a:p>
            <a:pPr>
              <a:defRPr/>
            </a:pPr>
            <a:fld id="{26C1BD80-6FCC-401C-ACB3-480B744F0F43}" type="slidenum">
              <a:rPr lang="es-ES" smtClean="0"/>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6"/>
          <p:cNvSpPr>
            <a:spLocks noGrp="1" noChangeArrowheads="1"/>
          </p:cNvSpPr>
          <p:nvPr>
            <p:ph type="dt" sz="half" idx="10"/>
          </p:nvPr>
        </p:nvSpPr>
        <p:spPr>
          <a:ln/>
        </p:spPr>
        <p:txBody>
          <a:bodyPr/>
          <a:lstStyle>
            <a:lvl1pPr>
              <a:defRPr/>
            </a:lvl1pPr>
          </a:lstStyle>
          <a:p>
            <a:pPr>
              <a:defRPr/>
            </a:pPr>
            <a:endParaRPr lang="es-ES"/>
          </a:p>
        </p:txBody>
      </p:sp>
      <p:sp>
        <p:nvSpPr>
          <p:cNvPr id="4" name="Rectangle 7"/>
          <p:cNvSpPr>
            <a:spLocks noGrp="1" noChangeArrowheads="1"/>
          </p:cNvSpPr>
          <p:nvPr>
            <p:ph type="ftr" sz="quarter" idx="11"/>
          </p:nvPr>
        </p:nvSpPr>
        <p:spPr>
          <a:ln/>
        </p:spPr>
        <p:txBody>
          <a:bodyPr/>
          <a:lstStyle>
            <a:lvl1pPr>
              <a:defRPr/>
            </a:lvl1pPr>
          </a:lstStyle>
          <a:p>
            <a:pPr>
              <a:defRPr/>
            </a:pPr>
            <a:r>
              <a:rPr lang="es-AR"/>
              <a:t>Sistemas de Información para la Gestión Año 2016</a:t>
            </a:r>
            <a:endParaRPr lang="es-ES"/>
          </a:p>
        </p:txBody>
      </p:sp>
      <p:sp>
        <p:nvSpPr>
          <p:cNvPr id="5" name="Rectangle 8"/>
          <p:cNvSpPr>
            <a:spLocks noGrp="1" noChangeArrowheads="1"/>
          </p:cNvSpPr>
          <p:nvPr>
            <p:ph type="sldNum" sz="quarter" idx="12"/>
          </p:nvPr>
        </p:nvSpPr>
        <p:spPr>
          <a:ln/>
        </p:spPr>
        <p:txBody>
          <a:bodyPr/>
          <a:lstStyle>
            <a:lvl1pPr>
              <a:defRPr/>
            </a:lvl1pPr>
          </a:lstStyle>
          <a:p>
            <a:pPr>
              <a:defRPr/>
            </a:pPr>
            <a:fld id="{26C1BD80-6FCC-401C-ACB3-480B744F0F43}" type="slidenum">
              <a:rPr lang="es-ES" smtClean="0"/>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s-ES"/>
          </a:p>
        </p:txBody>
      </p:sp>
      <p:sp>
        <p:nvSpPr>
          <p:cNvPr id="3" name="Rectangle 7"/>
          <p:cNvSpPr>
            <a:spLocks noGrp="1" noChangeArrowheads="1"/>
          </p:cNvSpPr>
          <p:nvPr>
            <p:ph type="ftr" sz="quarter" idx="11"/>
          </p:nvPr>
        </p:nvSpPr>
        <p:spPr>
          <a:ln/>
        </p:spPr>
        <p:txBody>
          <a:bodyPr/>
          <a:lstStyle>
            <a:lvl1pPr>
              <a:defRPr/>
            </a:lvl1pPr>
          </a:lstStyle>
          <a:p>
            <a:pPr>
              <a:defRPr/>
            </a:pPr>
            <a:r>
              <a:rPr lang="es-AR"/>
              <a:t>Sistemas de Información para la Gestión Año 2016</a:t>
            </a:r>
            <a:endParaRPr lang="es-ES"/>
          </a:p>
        </p:txBody>
      </p:sp>
      <p:sp>
        <p:nvSpPr>
          <p:cNvPr id="4" name="Rectangle 8"/>
          <p:cNvSpPr>
            <a:spLocks noGrp="1" noChangeArrowheads="1"/>
          </p:cNvSpPr>
          <p:nvPr>
            <p:ph type="sldNum" sz="quarter" idx="12"/>
          </p:nvPr>
        </p:nvSpPr>
        <p:spPr>
          <a:ln/>
        </p:spPr>
        <p:txBody>
          <a:bodyPr/>
          <a:lstStyle>
            <a:lvl1pPr>
              <a:defRPr/>
            </a:lvl1pPr>
          </a:lstStyle>
          <a:p>
            <a:pPr>
              <a:defRPr/>
            </a:pPr>
            <a:fld id="{26C1BD80-6FCC-401C-ACB3-480B744F0F43}" type="slidenum">
              <a:rPr lang="es-ES" smtClean="0"/>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3050"/>
            <a:ext cx="3259138" cy="1162050"/>
          </a:xfrm>
        </p:spPr>
        <p:txBody>
          <a:bodyPr/>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6"/>
          <p:cNvSpPr>
            <a:spLocks noGrp="1" noChangeArrowheads="1"/>
          </p:cNvSpPr>
          <p:nvPr>
            <p:ph type="dt" sz="half" idx="10"/>
          </p:nvPr>
        </p:nvSpPr>
        <p:spPr>
          <a:ln/>
        </p:spPr>
        <p:txBody>
          <a:bodyPr/>
          <a:lstStyle>
            <a:lvl1pPr>
              <a:defRPr/>
            </a:lvl1pPr>
          </a:lstStyle>
          <a:p>
            <a:pPr>
              <a:defRPr/>
            </a:pPr>
            <a:endParaRPr lang="es-ES"/>
          </a:p>
        </p:txBody>
      </p:sp>
      <p:sp>
        <p:nvSpPr>
          <p:cNvPr id="6" name="Rectangle 7"/>
          <p:cNvSpPr>
            <a:spLocks noGrp="1" noChangeArrowheads="1"/>
          </p:cNvSpPr>
          <p:nvPr>
            <p:ph type="ftr" sz="quarter" idx="11"/>
          </p:nvPr>
        </p:nvSpPr>
        <p:spPr>
          <a:ln/>
        </p:spPr>
        <p:txBody>
          <a:bodyPr/>
          <a:lstStyle>
            <a:lvl1pPr>
              <a:defRPr/>
            </a:lvl1pPr>
          </a:lstStyle>
          <a:p>
            <a:pPr>
              <a:defRPr/>
            </a:pPr>
            <a:r>
              <a:rPr lang="es-AR"/>
              <a:t>Sistemas de Información para la Gestión Año 2016</a:t>
            </a:r>
            <a:endParaRPr lang="es-ES"/>
          </a:p>
        </p:txBody>
      </p:sp>
      <p:sp>
        <p:nvSpPr>
          <p:cNvPr id="7" name="Rectangle 8"/>
          <p:cNvSpPr>
            <a:spLocks noGrp="1" noChangeArrowheads="1"/>
          </p:cNvSpPr>
          <p:nvPr>
            <p:ph type="sldNum" sz="quarter" idx="12"/>
          </p:nvPr>
        </p:nvSpPr>
        <p:spPr>
          <a:ln/>
        </p:spPr>
        <p:txBody>
          <a:bodyPr/>
          <a:lstStyle>
            <a:lvl1pPr>
              <a:defRPr/>
            </a:lvl1pPr>
          </a:lstStyle>
          <a:p>
            <a:pPr>
              <a:defRPr/>
            </a:pPr>
            <a:fld id="{26C1BD80-6FCC-401C-ACB3-480B744F0F43}" type="slidenum">
              <a:rPr lang="es-ES" smtClean="0"/>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41513" y="4800600"/>
            <a:ext cx="5943600" cy="566738"/>
          </a:xfrm>
        </p:spPr>
        <p:txBody>
          <a:bodyPr/>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p>
        </p:txBody>
      </p:sp>
      <p:sp>
        <p:nvSpPr>
          <p:cNvPr id="4" name="3 Marcador de texto"/>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6"/>
          <p:cNvSpPr>
            <a:spLocks noGrp="1" noChangeArrowheads="1"/>
          </p:cNvSpPr>
          <p:nvPr>
            <p:ph type="dt" sz="half" idx="10"/>
          </p:nvPr>
        </p:nvSpPr>
        <p:spPr>
          <a:ln/>
        </p:spPr>
        <p:txBody>
          <a:bodyPr/>
          <a:lstStyle>
            <a:lvl1pPr>
              <a:defRPr/>
            </a:lvl1pPr>
          </a:lstStyle>
          <a:p>
            <a:pPr>
              <a:defRPr/>
            </a:pPr>
            <a:endParaRPr lang="es-ES"/>
          </a:p>
        </p:txBody>
      </p:sp>
      <p:sp>
        <p:nvSpPr>
          <p:cNvPr id="6" name="Rectangle 7"/>
          <p:cNvSpPr>
            <a:spLocks noGrp="1" noChangeArrowheads="1"/>
          </p:cNvSpPr>
          <p:nvPr>
            <p:ph type="ftr" sz="quarter" idx="11"/>
          </p:nvPr>
        </p:nvSpPr>
        <p:spPr>
          <a:ln/>
        </p:spPr>
        <p:txBody>
          <a:bodyPr/>
          <a:lstStyle>
            <a:lvl1pPr>
              <a:defRPr/>
            </a:lvl1pPr>
          </a:lstStyle>
          <a:p>
            <a:pPr>
              <a:defRPr/>
            </a:pPr>
            <a:r>
              <a:rPr lang="es-AR"/>
              <a:t>Sistemas de Información para la Gestión Año 2016</a:t>
            </a:r>
            <a:endParaRPr lang="es-ES"/>
          </a:p>
        </p:txBody>
      </p:sp>
      <p:sp>
        <p:nvSpPr>
          <p:cNvPr id="7" name="Rectangle 8"/>
          <p:cNvSpPr>
            <a:spLocks noGrp="1" noChangeArrowheads="1"/>
          </p:cNvSpPr>
          <p:nvPr>
            <p:ph type="sldNum" sz="quarter" idx="12"/>
          </p:nvPr>
        </p:nvSpPr>
        <p:spPr>
          <a:ln/>
        </p:spPr>
        <p:txBody>
          <a:bodyPr/>
          <a:lstStyle>
            <a:lvl1pPr>
              <a:defRPr/>
            </a:lvl1pPr>
          </a:lstStyle>
          <a:p>
            <a:pPr>
              <a:defRPr/>
            </a:pPr>
            <a:fld id="{26C1BD80-6FCC-401C-ACB3-480B744F0F43}" type="slidenum">
              <a:rPr lang="es-ES" smtClean="0"/>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22300" y="304800"/>
            <a:ext cx="866775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AR"/>
              <a:t>Haga clic para cambiar el estilo de título	</a:t>
            </a:r>
          </a:p>
        </p:txBody>
      </p:sp>
      <p:sp>
        <p:nvSpPr>
          <p:cNvPr id="6147" name="Rectangle 3"/>
          <p:cNvSpPr>
            <a:spLocks noGrp="1" noChangeArrowheads="1"/>
          </p:cNvSpPr>
          <p:nvPr>
            <p:ph type="body" idx="1"/>
          </p:nvPr>
        </p:nvSpPr>
        <p:spPr bwMode="auto">
          <a:xfrm>
            <a:off x="614363" y="1752600"/>
            <a:ext cx="866775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AR"/>
              <a:t>Haga clic para modificar el estilo de texto del patrón</a:t>
            </a:r>
          </a:p>
          <a:p>
            <a:pPr lvl="1"/>
            <a:r>
              <a:rPr lang="es-AR"/>
              <a:t>Segundo nivel</a:t>
            </a:r>
          </a:p>
          <a:p>
            <a:pPr lvl="2"/>
            <a:r>
              <a:rPr lang="es-AR"/>
              <a:t>Tercer nivel</a:t>
            </a:r>
          </a:p>
          <a:p>
            <a:pPr lvl="3"/>
            <a:r>
              <a:rPr lang="es-AR"/>
              <a:t>Cuarto nivel</a:t>
            </a:r>
          </a:p>
          <a:p>
            <a:pPr lvl="4"/>
            <a:r>
              <a:rPr lang="es-AR"/>
              <a:t>Quinto nivel</a:t>
            </a:r>
          </a:p>
        </p:txBody>
      </p:sp>
      <p:sp>
        <p:nvSpPr>
          <p:cNvPr id="248836" name="AutoShape 4"/>
          <p:cNvSpPr>
            <a:spLocks noChangeArrowheads="1"/>
          </p:cNvSpPr>
          <p:nvPr/>
        </p:nvSpPr>
        <p:spPr bwMode="auto">
          <a:xfrm>
            <a:off x="660400" y="1566863"/>
            <a:ext cx="8621713"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es-AR" sz="2400">
              <a:latin typeface="Times New Roman" pitchFamily="18" charset="0"/>
            </a:endParaRPr>
          </a:p>
        </p:txBody>
      </p:sp>
      <p:sp>
        <p:nvSpPr>
          <p:cNvPr id="248837" name="Line 5"/>
          <p:cNvSpPr>
            <a:spLocks noChangeShapeType="1"/>
          </p:cNvSpPr>
          <p:nvPr/>
        </p:nvSpPr>
        <p:spPr bwMode="auto">
          <a:xfrm flipV="1">
            <a:off x="660400" y="6172200"/>
            <a:ext cx="8585200" cy="0"/>
          </a:xfrm>
          <a:prstGeom prst="line">
            <a:avLst/>
          </a:prstGeom>
          <a:noFill/>
          <a:ln w="3175">
            <a:solidFill>
              <a:schemeClr val="accent2"/>
            </a:solidFill>
            <a:round/>
            <a:headEnd/>
            <a:tailEnd/>
          </a:ln>
          <a:effectLst/>
        </p:spPr>
        <p:txBody>
          <a:bodyPr/>
          <a:lstStyle/>
          <a:p>
            <a:pPr>
              <a:defRPr/>
            </a:pPr>
            <a:endParaRPr lang="es-ES"/>
          </a:p>
        </p:txBody>
      </p:sp>
      <p:sp>
        <p:nvSpPr>
          <p:cNvPr id="248838" name="Rectangle 6"/>
          <p:cNvSpPr>
            <a:spLocks noGrp="1" noChangeArrowheads="1"/>
          </p:cNvSpPr>
          <p:nvPr>
            <p:ph type="dt" sz="half" idx="2"/>
          </p:nvPr>
        </p:nvSpPr>
        <p:spPr bwMode="auto">
          <a:xfrm>
            <a:off x="660400" y="6245225"/>
            <a:ext cx="21463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
          </a:p>
        </p:txBody>
      </p:sp>
      <p:sp>
        <p:nvSpPr>
          <p:cNvPr id="248839" name="Rectangle 7"/>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vl1pPr>
          </a:lstStyle>
          <a:p>
            <a:pPr>
              <a:defRPr/>
            </a:pPr>
            <a:r>
              <a:rPr lang="es-AR"/>
              <a:t>Sistemas de Información para la Gestión Año 2016</a:t>
            </a:r>
            <a:endParaRPr lang="es-ES"/>
          </a:p>
        </p:txBody>
      </p:sp>
      <p:sp>
        <p:nvSpPr>
          <p:cNvPr id="248840" name="Rectangle 8"/>
          <p:cNvSpPr>
            <a:spLocks noGrp="1" noChangeArrowheads="1"/>
          </p:cNvSpPr>
          <p:nvPr>
            <p:ph type="sldNum" sz="quarter" idx="4"/>
          </p:nvPr>
        </p:nvSpPr>
        <p:spPr bwMode="auto">
          <a:xfrm>
            <a:off x="7099300" y="6245225"/>
            <a:ext cx="21463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26C1BD80-6FCC-401C-ACB3-480B744F0F43}" type="slidenum">
              <a:rPr lang="es-ES" smtClean="0"/>
              <a:pPr>
                <a:defRPr/>
              </a:pPr>
              <a:t>‹Nº›</a:t>
            </a:fld>
            <a:endParaRPr lang="es-E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p:hf hdr="0" dt="0"/>
  <p:txStyles>
    <p:titleStyle>
      <a:lvl1pPr algn="l" rtl="0" eaLnBrk="1" fontAlgn="base" hangingPunct="1">
        <a:spcBef>
          <a:spcPct val="0"/>
        </a:spcBef>
        <a:spcAft>
          <a:spcPct val="0"/>
        </a:spcAft>
        <a:defRPr sz="3800">
          <a:solidFill>
            <a:schemeClr val="tx2"/>
          </a:solidFill>
          <a:latin typeface="+mj-lt"/>
          <a:ea typeface="+mj-ea"/>
          <a:cs typeface="+mj-cs"/>
        </a:defRPr>
      </a:lvl1pPr>
      <a:lvl2pPr algn="l" rtl="0" eaLnBrk="1" fontAlgn="base" hangingPunct="1">
        <a:spcBef>
          <a:spcPct val="0"/>
        </a:spcBef>
        <a:spcAft>
          <a:spcPct val="0"/>
        </a:spcAft>
        <a:defRPr sz="3800">
          <a:solidFill>
            <a:schemeClr val="tx2"/>
          </a:solidFill>
          <a:latin typeface="Tahoma" pitchFamily="34" charset="0"/>
        </a:defRPr>
      </a:lvl2pPr>
      <a:lvl3pPr algn="l" rtl="0" eaLnBrk="1" fontAlgn="base" hangingPunct="1">
        <a:spcBef>
          <a:spcPct val="0"/>
        </a:spcBef>
        <a:spcAft>
          <a:spcPct val="0"/>
        </a:spcAft>
        <a:defRPr sz="3800">
          <a:solidFill>
            <a:schemeClr val="tx2"/>
          </a:solidFill>
          <a:latin typeface="Tahoma" pitchFamily="34" charset="0"/>
        </a:defRPr>
      </a:lvl3pPr>
      <a:lvl4pPr algn="l" rtl="0" eaLnBrk="1" fontAlgn="base" hangingPunct="1">
        <a:spcBef>
          <a:spcPct val="0"/>
        </a:spcBef>
        <a:spcAft>
          <a:spcPct val="0"/>
        </a:spcAft>
        <a:defRPr sz="3800">
          <a:solidFill>
            <a:schemeClr val="tx2"/>
          </a:solidFill>
          <a:latin typeface="Tahoma" pitchFamily="34" charset="0"/>
        </a:defRPr>
      </a:lvl4pPr>
      <a:lvl5pPr algn="l" rtl="0" eaLnBrk="1" fontAlgn="base" hangingPunct="1">
        <a:spcBef>
          <a:spcPct val="0"/>
        </a:spcBef>
        <a:spcAft>
          <a:spcPct val="0"/>
        </a:spcAft>
        <a:defRPr sz="3800">
          <a:solidFill>
            <a:schemeClr val="tx2"/>
          </a:solidFill>
          <a:latin typeface="Tahoma" pitchFamily="34" charset="0"/>
        </a:defRPr>
      </a:lvl5pPr>
      <a:lvl6pPr marL="457200" algn="l" rtl="0" eaLnBrk="1" fontAlgn="base" hangingPunct="1">
        <a:spcBef>
          <a:spcPct val="0"/>
        </a:spcBef>
        <a:spcAft>
          <a:spcPct val="0"/>
        </a:spcAft>
        <a:defRPr sz="3800">
          <a:solidFill>
            <a:schemeClr val="tx2"/>
          </a:solidFill>
          <a:latin typeface="Tahoma" pitchFamily="34" charset="0"/>
        </a:defRPr>
      </a:lvl6pPr>
      <a:lvl7pPr marL="914400" algn="l" rtl="0" eaLnBrk="1" fontAlgn="base" hangingPunct="1">
        <a:spcBef>
          <a:spcPct val="0"/>
        </a:spcBef>
        <a:spcAft>
          <a:spcPct val="0"/>
        </a:spcAft>
        <a:defRPr sz="3800">
          <a:solidFill>
            <a:schemeClr val="tx2"/>
          </a:solidFill>
          <a:latin typeface="Tahoma" pitchFamily="34" charset="0"/>
        </a:defRPr>
      </a:lvl7pPr>
      <a:lvl8pPr marL="1371600" algn="l" rtl="0" eaLnBrk="1" fontAlgn="base" hangingPunct="1">
        <a:spcBef>
          <a:spcPct val="0"/>
        </a:spcBef>
        <a:spcAft>
          <a:spcPct val="0"/>
        </a:spcAft>
        <a:defRPr sz="3800">
          <a:solidFill>
            <a:schemeClr val="tx2"/>
          </a:solidFill>
          <a:latin typeface="Tahoma" pitchFamily="34" charset="0"/>
        </a:defRPr>
      </a:lvl8pPr>
      <a:lvl9pPr marL="1828800" algn="l" rtl="0" eaLnBrk="1" fontAlgn="base" hangingPunct="1">
        <a:spcBef>
          <a:spcPct val="0"/>
        </a:spcBef>
        <a:spcAft>
          <a:spcPct val="0"/>
        </a:spcAft>
        <a:defRPr sz="3800">
          <a:solidFill>
            <a:schemeClr val="tx2"/>
          </a:solidFill>
          <a:latin typeface="Tahoma" pitchFamily="34" charset="0"/>
        </a:defRPr>
      </a:lvl9pPr>
    </p:titleStyle>
    <p:bodyStyle>
      <a:lvl1pPr marL="469900" indent="-469900" algn="l" rtl="0" eaLnBrk="1" fontAlgn="base" hangingPunct="1">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1" fontAlgn="base" hangingPunct="1">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1" fontAlgn="base" hangingPunct="1">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1" fontAlgn="base" hangingPunct="1">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8.png"/><Relationship Id="rId1" Type="http://schemas.openxmlformats.org/officeDocument/2006/relationships/slideLayout" Target="../slideLayouts/slideLayout6.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4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6.xml"/><Relationship Id="rId5" Type="http://schemas.openxmlformats.org/officeDocument/2006/relationships/image" Target="../media/image22.png"/><Relationship Id="rId4" Type="http://schemas.openxmlformats.org/officeDocument/2006/relationships/image" Target="../media/image21.png"/></Relationships>
</file>

<file path=ppt/slides/_rels/slide4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ctrTitle"/>
          </p:nvPr>
        </p:nvSpPr>
        <p:spPr>
          <a:xfrm>
            <a:off x="742949" y="3275461"/>
            <a:ext cx="9038359" cy="2497541"/>
          </a:xfrm>
          <a:noFill/>
        </p:spPr>
        <p:txBody>
          <a:bodyPr lIns="92075" tIns="46038" rIns="92075" bIns="46038" anchor="ctr"/>
          <a:lstStyle/>
          <a:p>
            <a:r>
              <a:rPr lang="es-ES" sz="2000" b="1" dirty="0"/>
              <a:t>Unidad 3: </a:t>
            </a:r>
            <a:r>
              <a:rPr lang="es-AR" sz="2000" b="1" dirty="0" smtClean="0"/>
              <a:t>RECURSOS </a:t>
            </a:r>
            <a:r>
              <a:rPr lang="es-AR" sz="2000" b="1" dirty="0"/>
              <a:t>DE TECNOLOGIA DE INFORMACIÓN - Información</a:t>
            </a:r>
            <a:r>
              <a:rPr lang="es-AR" sz="2000" dirty="0"/>
              <a:t/>
            </a:r>
            <a:br>
              <a:rPr lang="es-AR" sz="2000" dirty="0"/>
            </a:br>
            <a:r>
              <a:rPr lang="es-AR" sz="2000" dirty="0" smtClean="0"/>
              <a:t/>
            </a:r>
            <a:br>
              <a:rPr lang="es-AR" sz="2000" dirty="0" smtClean="0"/>
            </a:br>
            <a:r>
              <a:rPr lang="es-AR" sz="2000" dirty="0"/>
              <a:t/>
            </a:r>
            <a:br>
              <a:rPr lang="es-AR" sz="2000" dirty="0"/>
            </a:br>
            <a:r>
              <a:rPr lang="es-ES_tradnl" sz="2000" b="1" dirty="0" smtClean="0"/>
              <a:t>Bases </a:t>
            </a:r>
            <a:r>
              <a:rPr lang="es-ES_tradnl" sz="2000" b="1" dirty="0"/>
              <a:t>de Datos</a:t>
            </a:r>
            <a:r>
              <a:rPr lang="es-ES_tradnl" sz="2000" dirty="0"/>
              <a:t>: Diseño, gestión, nuevas estructuras. </a:t>
            </a:r>
            <a:r>
              <a:rPr lang="es-ES_tradnl" sz="2000" dirty="0" smtClean="0"/>
              <a:t/>
            </a:r>
            <a:br>
              <a:rPr lang="es-ES_tradnl" sz="2000" dirty="0" smtClean="0"/>
            </a:br>
            <a:r>
              <a:rPr lang="es-ES_tradnl" sz="2000" b="1" dirty="0" smtClean="0"/>
              <a:t>Administración </a:t>
            </a:r>
            <a:r>
              <a:rPr lang="es-ES_tradnl" sz="2000" b="1" dirty="0"/>
              <a:t>de bases de datos: </a:t>
            </a:r>
            <a:r>
              <a:rPr lang="es-ES_tradnl" sz="2000" dirty="0"/>
              <a:t>técnicas de generación de información</a:t>
            </a:r>
            <a:r>
              <a:rPr lang="es-ES_tradnl" sz="2000" b="1" dirty="0"/>
              <a:t>.</a:t>
            </a:r>
            <a:r>
              <a:rPr lang="es-AR" sz="2000" dirty="0"/>
              <a:t/>
            </a:r>
            <a:br>
              <a:rPr lang="es-AR" sz="2000" dirty="0"/>
            </a:br>
            <a:r>
              <a:rPr lang="es-AR" sz="2000" dirty="0" smtClean="0"/>
              <a:t/>
            </a:r>
            <a:br>
              <a:rPr lang="es-AR" sz="2000" dirty="0" smtClean="0"/>
            </a:br>
            <a:r>
              <a:rPr lang="es-ES_tradnl" sz="3200" b="1" dirty="0" smtClean="0">
                <a:latin typeface="Calibri" pitchFamily="34" charset="0"/>
              </a:rPr>
              <a:t> </a:t>
            </a:r>
            <a:endParaRPr lang="es-ES" sz="2800" dirty="0">
              <a:latin typeface="Calibri" pitchFamily="34" charset="0"/>
            </a:endParaRPr>
          </a:p>
        </p:txBody>
      </p:sp>
      <p:sp>
        <p:nvSpPr>
          <p:cNvPr id="1028" name="Rectangle 4"/>
          <p:cNvSpPr>
            <a:spLocks noChangeArrowheads="1"/>
          </p:cNvSpPr>
          <p:nvPr/>
        </p:nvSpPr>
        <p:spPr bwMode="auto">
          <a:xfrm>
            <a:off x="1268506" y="524435"/>
            <a:ext cx="7772400" cy="1479177"/>
          </a:xfrm>
          <a:prstGeom prst="rect">
            <a:avLst/>
          </a:prstGeom>
          <a:noFill/>
          <a:ln w="9525">
            <a:noFill/>
            <a:miter lim="800000"/>
            <a:headEnd/>
            <a:tailEnd/>
          </a:ln>
        </p:spPr>
        <p:txBody>
          <a:bodyPr lIns="92075" tIns="46038" rIns="92075" bIns="46038" anchor="b"/>
          <a:lstStyle/>
          <a:p>
            <a:pPr algn="ctr"/>
            <a:r>
              <a:rPr lang="es-ES_tradnl" sz="36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Sistemas de Información para la Gestión</a:t>
            </a:r>
            <a:endParaRPr lang="es-ES" sz="36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2 Marcador de número de diapositiva"/>
          <p:cNvSpPr>
            <a:spLocks noGrp="1"/>
          </p:cNvSpPr>
          <p:nvPr>
            <p:ph type="sldNum" sz="quarter" idx="12"/>
          </p:nvPr>
        </p:nvSpPr>
        <p:spPr/>
        <p:txBody>
          <a:bodyPr/>
          <a:lstStyle/>
          <a:p>
            <a:pPr>
              <a:defRPr/>
            </a:pPr>
            <a:fld id="{26C1BD80-6FCC-401C-ACB3-480B744F0F43}" type="slidenum">
              <a:rPr lang="es-ES" smtClean="0"/>
              <a:pPr>
                <a:defRPr/>
              </a:pPr>
              <a:t>1</a:t>
            </a:fld>
            <a:endParaRPr lang="es-ES"/>
          </a:p>
        </p:txBody>
      </p:sp>
      <p:sp>
        <p:nvSpPr>
          <p:cNvPr id="5" name="Text Box 5"/>
          <p:cNvSpPr txBox="1">
            <a:spLocks noChangeArrowheads="1"/>
          </p:cNvSpPr>
          <p:nvPr/>
        </p:nvSpPr>
        <p:spPr bwMode="auto">
          <a:xfrm>
            <a:off x="0" y="6375400"/>
            <a:ext cx="990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lgn="r" eaLnBrk="1" hangingPunct="1">
              <a:spcBef>
                <a:spcPct val="50000"/>
              </a:spcBef>
              <a:buClrTx/>
              <a:buFontTx/>
              <a:buNone/>
            </a:pPr>
            <a:r>
              <a:rPr lang="es-AR" altLang="es-AR" sz="1800" b="1" dirty="0" err="1">
                <a:solidFill>
                  <a:srgbClr val="000080"/>
                </a:solidFill>
              </a:rPr>
              <a:t>U.N.Sa</a:t>
            </a:r>
            <a:r>
              <a:rPr lang="es-AR" altLang="es-AR" sz="1800" b="1" dirty="0">
                <a:solidFill>
                  <a:srgbClr val="000080"/>
                </a:solidFill>
              </a:rPr>
              <a:t>. – Facultad de </a:t>
            </a:r>
            <a:r>
              <a:rPr lang="es-AR" altLang="es-AR" sz="1800" b="1" dirty="0" err="1">
                <a:solidFill>
                  <a:srgbClr val="000080"/>
                </a:solidFill>
              </a:rPr>
              <a:t>Cs.Económicas</a:t>
            </a:r>
            <a:r>
              <a:rPr lang="es-AR" altLang="es-AR" sz="1800" b="1" dirty="0">
                <a:solidFill>
                  <a:srgbClr val="000080"/>
                </a:solidFill>
              </a:rPr>
              <a:t> – SIG </a:t>
            </a:r>
            <a:r>
              <a:rPr lang="es-AR" altLang="es-AR" sz="1800" b="1" dirty="0" smtClean="0">
                <a:solidFill>
                  <a:srgbClr val="000080"/>
                </a:solidFill>
              </a:rPr>
              <a:t>2021</a:t>
            </a:r>
            <a:endParaRPr lang="es-AR" altLang="es-AR" sz="1800" b="1" dirty="0">
              <a:solidFill>
                <a:srgbClr val="000080"/>
              </a:solidFill>
            </a:endParaRPr>
          </a:p>
        </p:txBody>
      </p:sp>
    </p:spTree>
  </p:cSld>
  <p:clrMapOvr>
    <a:masterClrMapping/>
  </p:clrMapOvr>
  <p:transition spd="slow">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s-ES" sz="3200" b="1" dirty="0">
                <a:latin typeface="Calibri" pitchFamily="34" charset="0"/>
                <a:cs typeface="Arial" pitchFamily="34" charset="0"/>
              </a:rPr>
              <a:t>Problemas</a:t>
            </a:r>
            <a:r>
              <a:rPr lang="en-US" sz="3200" b="1" dirty="0">
                <a:latin typeface="Calibri" pitchFamily="34" charset="0"/>
                <a:cs typeface="Arial" pitchFamily="34" charset="0"/>
              </a:rPr>
              <a:t> </a:t>
            </a:r>
            <a:r>
              <a:rPr lang="en-US" sz="3200" b="1" dirty="0" err="1">
                <a:latin typeface="Calibri" pitchFamily="34" charset="0"/>
                <a:cs typeface="Arial" pitchFamily="34" charset="0"/>
              </a:rPr>
              <a:t>en</a:t>
            </a:r>
            <a:r>
              <a:rPr lang="en-US" sz="3200" b="1" dirty="0">
                <a:latin typeface="Calibri" pitchFamily="34" charset="0"/>
                <a:cs typeface="Arial" pitchFamily="34" charset="0"/>
              </a:rPr>
              <a:t> </a:t>
            </a:r>
            <a:r>
              <a:rPr lang="en-US" sz="3200" b="1" dirty="0" err="1">
                <a:latin typeface="Calibri" pitchFamily="34" charset="0"/>
                <a:cs typeface="Arial" pitchFamily="34" charset="0"/>
              </a:rPr>
              <a:t>archivos</a:t>
            </a:r>
            <a:r>
              <a:rPr lang="en-US" sz="3200" b="1" dirty="0">
                <a:latin typeface="Calibri" pitchFamily="34" charset="0"/>
                <a:cs typeface="Arial" pitchFamily="34" charset="0"/>
              </a:rPr>
              <a:t> </a:t>
            </a:r>
            <a:r>
              <a:rPr lang="en-US" sz="3200" b="1" dirty="0" err="1">
                <a:latin typeface="Calibri" pitchFamily="34" charset="0"/>
                <a:cs typeface="Arial" pitchFamily="34" charset="0"/>
              </a:rPr>
              <a:t>convencionales</a:t>
            </a:r>
            <a:r>
              <a:rPr lang="en-US" sz="3200" b="1" dirty="0">
                <a:latin typeface="Calibri" pitchFamily="34" charset="0"/>
                <a:cs typeface="Arial" pitchFamily="34" charset="0"/>
              </a:rPr>
              <a:t> </a:t>
            </a:r>
            <a:endParaRPr lang="es-ES" sz="3200" b="1" dirty="0">
              <a:latin typeface="Calibri" pitchFamily="34" charset="0"/>
              <a:cs typeface="Arial" pitchFamily="34" charset="0"/>
            </a:endParaRPr>
          </a:p>
        </p:txBody>
      </p:sp>
      <p:sp>
        <p:nvSpPr>
          <p:cNvPr id="5" name="4 Marcador de número de diapositiva"/>
          <p:cNvSpPr>
            <a:spLocks noGrp="1"/>
          </p:cNvSpPr>
          <p:nvPr>
            <p:ph type="sldNum" sz="quarter" idx="12"/>
          </p:nvPr>
        </p:nvSpPr>
        <p:spPr/>
        <p:txBody>
          <a:bodyPr/>
          <a:lstStyle/>
          <a:p>
            <a:fld id="{80C32E19-F5DC-4FF3-9E7D-8B75510A2F86}" type="slidenum">
              <a:rPr lang="es-ES"/>
              <a:pPr/>
              <a:t>10</a:t>
            </a:fld>
            <a:endParaRPr lang="es-ES"/>
          </a:p>
        </p:txBody>
      </p:sp>
      <p:sp>
        <p:nvSpPr>
          <p:cNvPr id="3" name="2 CuadroTexto"/>
          <p:cNvSpPr txBox="1"/>
          <p:nvPr/>
        </p:nvSpPr>
        <p:spPr>
          <a:xfrm>
            <a:off x="2971800" y="5416643"/>
            <a:ext cx="4598894" cy="523220"/>
          </a:xfrm>
          <a:prstGeom prst="rect">
            <a:avLst/>
          </a:prstGeom>
          <a:solidFill>
            <a:srgbClr val="FFFF00"/>
          </a:solidFill>
        </p:spPr>
        <p:txBody>
          <a:bodyPr wrap="square" rtlCol="0">
            <a:spAutoFit/>
          </a:bodyPr>
          <a:lstStyle/>
          <a:p>
            <a:pPr algn="ctr"/>
            <a:r>
              <a:rPr lang="en-US" sz="2800" b="1" dirty="0" err="1">
                <a:latin typeface="Calibri" pitchFamily="34" charset="0"/>
              </a:rPr>
              <a:t>Redundancia</a:t>
            </a:r>
            <a:r>
              <a:rPr lang="en-US" sz="2800" b="1" dirty="0">
                <a:latin typeface="Calibri" pitchFamily="34" charset="0"/>
              </a:rPr>
              <a:t> de </a:t>
            </a:r>
            <a:r>
              <a:rPr lang="en-US" sz="2800" b="1" dirty="0" err="1">
                <a:latin typeface="Calibri" pitchFamily="34" charset="0"/>
              </a:rPr>
              <a:t>datos</a:t>
            </a:r>
            <a:endParaRPr lang="es-ES" sz="2800" b="1" dirty="0">
              <a:latin typeface="Calibri" pitchFamily="34" charset="0"/>
            </a:endParaRPr>
          </a:p>
        </p:txBody>
      </p:sp>
      <p:graphicFrame>
        <p:nvGraphicFramePr>
          <p:cNvPr id="8" name="7 Tabla"/>
          <p:cNvGraphicFramePr>
            <a:graphicFrameLocks noGrp="1"/>
          </p:cNvGraphicFramePr>
          <p:nvPr>
            <p:extLst>
              <p:ext uri="{D42A27DB-BD31-4B8C-83A1-F6EECF244321}">
                <p14:modId xmlns:p14="http://schemas.microsoft.com/office/powerpoint/2010/main" val="3755122830"/>
              </p:ext>
            </p:extLst>
          </p:nvPr>
        </p:nvGraphicFramePr>
        <p:xfrm>
          <a:off x="726786" y="2018771"/>
          <a:ext cx="1864014" cy="3024285"/>
        </p:xfrm>
        <a:graphic>
          <a:graphicData uri="http://schemas.openxmlformats.org/drawingml/2006/table">
            <a:tbl>
              <a:tblPr/>
              <a:tblGrid>
                <a:gridCol w="1864014">
                  <a:extLst>
                    <a:ext uri="{9D8B030D-6E8A-4147-A177-3AD203B41FA5}">
                      <a16:colId xmlns:a16="http://schemas.microsoft.com/office/drawing/2014/main" val="20000"/>
                    </a:ext>
                  </a:extLst>
                </a:gridCol>
              </a:tblGrid>
              <a:tr h="604857">
                <a:tc>
                  <a:txBody>
                    <a:bodyPr/>
                    <a:lstStyle/>
                    <a:p>
                      <a:pPr algn="ctr" fontAlgn="ctr"/>
                      <a:r>
                        <a:rPr lang="es-AR" sz="1800" b="1" i="0" u="none" strike="noStrike" dirty="0" err="1" smtClean="0">
                          <a:solidFill>
                            <a:srgbClr val="000000"/>
                          </a:solidFill>
                          <a:latin typeface="Segoe UI"/>
                        </a:rPr>
                        <a:t>Arch</a:t>
                      </a:r>
                      <a:r>
                        <a:rPr lang="es-AR" sz="1800" b="1" i="0" u="none" strike="noStrike" dirty="0" smtClean="0">
                          <a:solidFill>
                            <a:srgbClr val="000000"/>
                          </a:solidFill>
                          <a:latin typeface="Segoe UI"/>
                        </a:rPr>
                        <a:t>:</a:t>
                      </a:r>
                      <a:r>
                        <a:rPr lang="es-AR" sz="1800" b="1" i="0" u="none" strike="noStrike" baseline="0" dirty="0" smtClean="0">
                          <a:solidFill>
                            <a:srgbClr val="000000"/>
                          </a:solidFill>
                          <a:latin typeface="Segoe UI"/>
                        </a:rPr>
                        <a:t> Ventas</a:t>
                      </a:r>
                      <a:endParaRPr lang="es-AR" sz="1800" b="1" i="0" u="none" strike="noStrike" dirty="0" smtClean="0">
                        <a:solidFill>
                          <a:srgbClr val="000000"/>
                        </a:solidFill>
                        <a:latin typeface="Segoe UI"/>
                      </a:endParaRPr>
                    </a:p>
                    <a:p>
                      <a:pPr algn="ctr" fontAlgn="ctr"/>
                      <a:r>
                        <a:rPr lang="es-AR" sz="1800" b="1" i="0" u="none" strike="noStrike" dirty="0" smtClean="0">
                          <a:solidFill>
                            <a:srgbClr val="000000"/>
                          </a:solidFill>
                          <a:latin typeface="Segoe UI"/>
                        </a:rPr>
                        <a:t>Nombre</a:t>
                      </a:r>
                      <a:endParaRPr lang="es-AR" sz="18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extLst>
                  <a:ext uri="{0D108BD9-81ED-4DB2-BD59-A6C34878D82A}">
                    <a16:rowId xmlns:a16="http://schemas.microsoft.com/office/drawing/2014/main" val="10000"/>
                  </a:ext>
                </a:extLst>
              </a:tr>
              <a:tr h="604857">
                <a:tc>
                  <a:txBody>
                    <a:bodyPr/>
                    <a:lstStyle/>
                    <a:p>
                      <a:pPr algn="l" fontAlgn="ctr"/>
                      <a:r>
                        <a:rPr lang="es-AR" sz="1800" b="1" i="0" u="none" strike="noStrike">
                          <a:solidFill>
                            <a:srgbClr val="000000"/>
                          </a:solidFill>
                          <a:latin typeface="Segoe UI"/>
                        </a:rPr>
                        <a:t>Jose Perez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04857">
                <a:tc>
                  <a:txBody>
                    <a:bodyPr/>
                    <a:lstStyle/>
                    <a:p>
                      <a:pPr algn="l" fontAlgn="ctr"/>
                      <a:r>
                        <a:rPr lang="es-AR" sz="1800" b="1" i="0" u="none" strike="noStrike">
                          <a:solidFill>
                            <a:srgbClr val="000000"/>
                          </a:solidFill>
                          <a:latin typeface="Segoe UI"/>
                        </a:rPr>
                        <a:t>Luis Gomez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604857">
                <a:tc>
                  <a:txBody>
                    <a:bodyPr/>
                    <a:lstStyle/>
                    <a:p>
                      <a:pPr algn="l" fontAlgn="ctr"/>
                      <a:r>
                        <a:rPr lang="es-AR" sz="1800" b="1" i="0" u="none" strike="noStrike">
                          <a:solidFill>
                            <a:srgbClr val="000000"/>
                          </a:solidFill>
                          <a:latin typeface="Segoe UI"/>
                        </a:rPr>
                        <a:t>Pedro Marmol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604857">
                <a:tc>
                  <a:txBody>
                    <a:bodyPr/>
                    <a:lstStyle/>
                    <a:p>
                      <a:pPr algn="l" fontAlgn="ctr"/>
                      <a:r>
                        <a:rPr lang="es-AR" sz="1800" b="1" i="0" u="none" strike="noStrike" dirty="0">
                          <a:solidFill>
                            <a:srgbClr val="000000"/>
                          </a:solidFill>
                          <a:latin typeface="Segoe UI"/>
                        </a:rPr>
                        <a:t>Ana Rodriguez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graphicFrame>
        <p:nvGraphicFramePr>
          <p:cNvPr id="9" name="8 Tabla"/>
          <p:cNvGraphicFramePr>
            <a:graphicFrameLocks noGrp="1"/>
          </p:cNvGraphicFramePr>
          <p:nvPr>
            <p:extLst>
              <p:ext uri="{D42A27DB-BD31-4B8C-83A1-F6EECF244321}">
                <p14:modId xmlns:p14="http://schemas.microsoft.com/office/powerpoint/2010/main" val="3752416523"/>
              </p:ext>
            </p:extLst>
          </p:nvPr>
        </p:nvGraphicFramePr>
        <p:xfrm>
          <a:off x="3484995" y="2018769"/>
          <a:ext cx="2514023" cy="3024285"/>
        </p:xfrm>
        <a:graphic>
          <a:graphicData uri="http://schemas.openxmlformats.org/drawingml/2006/table">
            <a:tbl>
              <a:tblPr/>
              <a:tblGrid>
                <a:gridCol w="2514023">
                  <a:extLst>
                    <a:ext uri="{9D8B030D-6E8A-4147-A177-3AD203B41FA5}">
                      <a16:colId xmlns:a16="http://schemas.microsoft.com/office/drawing/2014/main" val="20000"/>
                    </a:ext>
                  </a:extLst>
                </a:gridCol>
              </a:tblGrid>
              <a:tr h="604857">
                <a:tc>
                  <a:txBody>
                    <a:bodyPr/>
                    <a:lstStyle/>
                    <a:p>
                      <a:pPr algn="ctr" fontAlgn="ctr"/>
                      <a:r>
                        <a:rPr lang="es-AR" sz="1800" b="1" i="0" u="none" strike="noStrike" dirty="0" err="1" smtClean="0">
                          <a:solidFill>
                            <a:srgbClr val="000000"/>
                          </a:solidFill>
                          <a:latin typeface="Segoe UI"/>
                        </a:rPr>
                        <a:t>Arch</a:t>
                      </a:r>
                      <a:r>
                        <a:rPr lang="es-AR" sz="1800" b="1" i="0" u="none" strike="noStrike" dirty="0" smtClean="0">
                          <a:solidFill>
                            <a:srgbClr val="000000"/>
                          </a:solidFill>
                          <a:latin typeface="Segoe UI"/>
                        </a:rPr>
                        <a:t>: Trabajo</a:t>
                      </a:r>
                    </a:p>
                    <a:p>
                      <a:pPr algn="ctr" fontAlgn="ctr"/>
                      <a:r>
                        <a:rPr lang="es-AR" sz="1800" b="1" i="0" u="none" strike="noStrike" dirty="0" smtClean="0">
                          <a:solidFill>
                            <a:srgbClr val="000000"/>
                          </a:solidFill>
                          <a:latin typeface="Segoe UI"/>
                        </a:rPr>
                        <a:t>Nombre</a:t>
                      </a:r>
                      <a:endParaRPr lang="es-AR" sz="18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extLst>
                  <a:ext uri="{0D108BD9-81ED-4DB2-BD59-A6C34878D82A}">
                    <a16:rowId xmlns:a16="http://schemas.microsoft.com/office/drawing/2014/main" val="10000"/>
                  </a:ext>
                </a:extLst>
              </a:tr>
              <a:tr h="604857">
                <a:tc>
                  <a:txBody>
                    <a:bodyPr/>
                    <a:lstStyle/>
                    <a:p>
                      <a:pPr algn="l" fontAlgn="ctr"/>
                      <a:r>
                        <a:rPr lang="es-AR" sz="1800" b="1" i="0" u="none" strike="noStrike">
                          <a:solidFill>
                            <a:srgbClr val="000000"/>
                          </a:solidFill>
                          <a:latin typeface="Segoe UI"/>
                        </a:rPr>
                        <a:t>JOSE PEREZ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04857">
                <a:tc>
                  <a:txBody>
                    <a:bodyPr/>
                    <a:lstStyle/>
                    <a:p>
                      <a:pPr algn="l" fontAlgn="ctr"/>
                      <a:r>
                        <a:rPr lang="es-AR" sz="1800" b="1" i="0" u="none" strike="noStrike">
                          <a:solidFill>
                            <a:srgbClr val="000000"/>
                          </a:solidFill>
                          <a:latin typeface="Segoe UI"/>
                        </a:rPr>
                        <a:t>LUIS GOMES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604857">
                <a:tc>
                  <a:txBody>
                    <a:bodyPr/>
                    <a:lstStyle/>
                    <a:p>
                      <a:pPr algn="l" fontAlgn="ctr"/>
                      <a:r>
                        <a:rPr lang="es-AR" sz="1800" b="1" i="0" u="none" strike="noStrike">
                          <a:solidFill>
                            <a:srgbClr val="000000"/>
                          </a:solidFill>
                          <a:latin typeface="Segoe UI"/>
                        </a:rPr>
                        <a:t>PEDRO MARMOL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604857">
                <a:tc>
                  <a:txBody>
                    <a:bodyPr/>
                    <a:lstStyle/>
                    <a:p>
                      <a:pPr algn="l" fontAlgn="ctr"/>
                      <a:r>
                        <a:rPr lang="es-AR" sz="1800" b="1" i="0" u="none" strike="noStrike" dirty="0">
                          <a:solidFill>
                            <a:srgbClr val="000000"/>
                          </a:solidFill>
                          <a:latin typeface="Segoe UI"/>
                        </a:rPr>
                        <a:t>ANA RODRIGUEZ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1613181085"/>
              </p:ext>
            </p:extLst>
          </p:nvPr>
        </p:nvGraphicFramePr>
        <p:xfrm>
          <a:off x="6684817" y="2046477"/>
          <a:ext cx="2440710" cy="3024285"/>
        </p:xfrm>
        <a:graphic>
          <a:graphicData uri="http://schemas.openxmlformats.org/drawingml/2006/table">
            <a:tbl>
              <a:tblPr/>
              <a:tblGrid>
                <a:gridCol w="2440710">
                  <a:extLst>
                    <a:ext uri="{9D8B030D-6E8A-4147-A177-3AD203B41FA5}">
                      <a16:colId xmlns:a16="http://schemas.microsoft.com/office/drawing/2014/main" val="20000"/>
                    </a:ext>
                  </a:extLst>
                </a:gridCol>
              </a:tblGrid>
              <a:tr h="604857">
                <a:tc>
                  <a:txBody>
                    <a:bodyPr/>
                    <a:lstStyle/>
                    <a:p>
                      <a:pPr algn="ctr" fontAlgn="ctr"/>
                      <a:r>
                        <a:rPr lang="es-AR" sz="1800" b="1" i="0" u="none" strike="noStrike" dirty="0" err="1" smtClean="0">
                          <a:solidFill>
                            <a:srgbClr val="000000"/>
                          </a:solidFill>
                          <a:latin typeface="Segoe UI"/>
                        </a:rPr>
                        <a:t>Arch</a:t>
                      </a:r>
                      <a:r>
                        <a:rPr lang="es-AR" sz="1800" b="1" i="0" u="none" strike="noStrike" dirty="0" smtClean="0">
                          <a:solidFill>
                            <a:srgbClr val="000000"/>
                          </a:solidFill>
                          <a:latin typeface="Segoe UI"/>
                        </a:rPr>
                        <a:t>: Datos Personal</a:t>
                      </a:r>
                    </a:p>
                    <a:p>
                      <a:pPr algn="ctr" fontAlgn="ctr"/>
                      <a:r>
                        <a:rPr lang="es-AR" sz="1800" b="1" i="0" u="none" strike="noStrike" dirty="0" smtClean="0">
                          <a:solidFill>
                            <a:srgbClr val="000000"/>
                          </a:solidFill>
                          <a:latin typeface="Segoe UI"/>
                        </a:rPr>
                        <a:t>Nombre</a:t>
                      </a:r>
                      <a:endParaRPr lang="es-AR" sz="18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extLst>
                  <a:ext uri="{0D108BD9-81ED-4DB2-BD59-A6C34878D82A}">
                    <a16:rowId xmlns:a16="http://schemas.microsoft.com/office/drawing/2014/main" val="10000"/>
                  </a:ext>
                </a:extLst>
              </a:tr>
              <a:tr h="604857">
                <a:tc>
                  <a:txBody>
                    <a:bodyPr/>
                    <a:lstStyle/>
                    <a:p>
                      <a:pPr algn="l" fontAlgn="ctr"/>
                      <a:r>
                        <a:rPr lang="es-AR" sz="1800" b="1" i="0" u="none" strike="noStrike">
                          <a:solidFill>
                            <a:srgbClr val="000000"/>
                          </a:solidFill>
                          <a:latin typeface="Segoe UI"/>
                        </a:rPr>
                        <a:t>Pérez, José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04857">
                <a:tc>
                  <a:txBody>
                    <a:bodyPr/>
                    <a:lstStyle/>
                    <a:p>
                      <a:pPr algn="l" fontAlgn="ctr"/>
                      <a:r>
                        <a:rPr lang="es-AR" sz="1800" b="1" i="0" u="none" strike="noStrike" dirty="0" smtClean="0">
                          <a:solidFill>
                            <a:srgbClr val="000000"/>
                          </a:solidFill>
                          <a:latin typeface="Segoe UI"/>
                        </a:rPr>
                        <a:t>Gómez</a:t>
                      </a:r>
                      <a:r>
                        <a:rPr lang="es-AR" sz="1800" b="1" i="0" u="none" strike="noStrike" dirty="0">
                          <a:solidFill>
                            <a:srgbClr val="000000"/>
                          </a:solidFill>
                          <a:latin typeface="Segoe UI"/>
                        </a:rPr>
                        <a:t>, Luis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604857">
                <a:tc>
                  <a:txBody>
                    <a:bodyPr/>
                    <a:lstStyle/>
                    <a:p>
                      <a:pPr algn="l" fontAlgn="ctr"/>
                      <a:r>
                        <a:rPr lang="es-AR" sz="1800" b="1" i="0" u="none" strike="noStrike" dirty="0" smtClean="0">
                          <a:solidFill>
                            <a:srgbClr val="000000"/>
                          </a:solidFill>
                          <a:latin typeface="Segoe UI"/>
                        </a:rPr>
                        <a:t>Mármol</a:t>
                      </a:r>
                      <a:r>
                        <a:rPr lang="es-AR" sz="1800" b="1" i="0" u="none" strike="noStrike" dirty="0">
                          <a:solidFill>
                            <a:srgbClr val="000000"/>
                          </a:solidFill>
                          <a:latin typeface="Segoe UI"/>
                        </a:rPr>
                        <a:t>, Pedro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604857">
                <a:tc>
                  <a:txBody>
                    <a:bodyPr/>
                    <a:lstStyle/>
                    <a:p>
                      <a:pPr algn="l" fontAlgn="ctr"/>
                      <a:r>
                        <a:rPr lang="es-AR" sz="1800" b="1" i="0" u="none" strike="noStrike" dirty="0">
                          <a:solidFill>
                            <a:srgbClr val="000000"/>
                          </a:solidFill>
                          <a:latin typeface="Segoe UI"/>
                        </a:rPr>
                        <a:t>Rodríguez, Ana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07246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s-ES" sz="3200" b="1" noProof="1">
                <a:latin typeface="Calibri" pitchFamily="34" charset="0"/>
                <a:cs typeface="Arial" pitchFamily="34" charset="0"/>
              </a:rPr>
              <a:t>Problemas en archivos convencionales </a:t>
            </a:r>
          </a:p>
        </p:txBody>
      </p:sp>
      <p:sp>
        <p:nvSpPr>
          <p:cNvPr id="5" name="4 Marcador de número de diapositiva"/>
          <p:cNvSpPr>
            <a:spLocks noGrp="1"/>
          </p:cNvSpPr>
          <p:nvPr>
            <p:ph type="sldNum" sz="quarter" idx="12"/>
          </p:nvPr>
        </p:nvSpPr>
        <p:spPr/>
        <p:txBody>
          <a:bodyPr/>
          <a:lstStyle/>
          <a:p>
            <a:fld id="{80C32E19-F5DC-4FF3-9E7D-8B75510A2F86}" type="slidenum">
              <a:rPr lang="es-ES"/>
              <a:pPr/>
              <a:t>11</a:t>
            </a:fld>
            <a:endParaRPr lang="es-ES"/>
          </a:p>
        </p:txBody>
      </p:sp>
      <p:sp>
        <p:nvSpPr>
          <p:cNvPr id="3" name="2 CuadroTexto"/>
          <p:cNvSpPr txBox="1"/>
          <p:nvPr/>
        </p:nvSpPr>
        <p:spPr>
          <a:xfrm>
            <a:off x="2971800" y="5416643"/>
            <a:ext cx="4598894" cy="523220"/>
          </a:xfrm>
          <a:prstGeom prst="rect">
            <a:avLst/>
          </a:prstGeom>
          <a:solidFill>
            <a:srgbClr val="FFFF00"/>
          </a:solidFill>
        </p:spPr>
        <p:txBody>
          <a:bodyPr wrap="square" rtlCol="0">
            <a:spAutoFit/>
          </a:bodyPr>
          <a:lstStyle/>
          <a:p>
            <a:pPr algn="ctr"/>
            <a:r>
              <a:rPr lang="en-US" sz="2800" b="1" dirty="0" err="1">
                <a:latin typeface="Calibri" pitchFamily="34" charset="0"/>
              </a:rPr>
              <a:t>Incongruencia</a:t>
            </a:r>
            <a:r>
              <a:rPr lang="en-US" sz="2800" b="1" dirty="0">
                <a:latin typeface="Calibri" pitchFamily="34" charset="0"/>
              </a:rPr>
              <a:t> de </a:t>
            </a:r>
            <a:r>
              <a:rPr lang="en-US" sz="2800" b="1" dirty="0" err="1">
                <a:latin typeface="Calibri" pitchFamily="34" charset="0"/>
              </a:rPr>
              <a:t>datos</a:t>
            </a:r>
            <a:endParaRPr lang="es-ES" sz="2800" b="1" dirty="0">
              <a:latin typeface="Calibri" pitchFamily="34" charset="0"/>
            </a:endParaRPr>
          </a:p>
        </p:txBody>
      </p:sp>
      <p:graphicFrame>
        <p:nvGraphicFramePr>
          <p:cNvPr id="9" name="8 Tabla"/>
          <p:cNvGraphicFramePr>
            <a:graphicFrameLocks noGrp="1"/>
          </p:cNvGraphicFramePr>
          <p:nvPr/>
        </p:nvGraphicFramePr>
        <p:xfrm>
          <a:off x="703694" y="1880224"/>
          <a:ext cx="2953905" cy="3176684"/>
        </p:xfrm>
        <a:graphic>
          <a:graphicData uri="http://schemas.openxmlformats.org/drawingml/2006/table">
            <a:tbl>
              <a:tblPr/>
              <a:tblGrid>
                <a:gridCol w="1193228">
                  <a:extLst>
                    <a:ext uri="{9D8B030D-6E8A-4147-A177-3AD203B41FA5}">
                      <a16:colId xmlns:a16="http://schemas.microsoft.com/office/drawing/2014/main" val="20000"/>
                    </a:ext>
                  </a:extLst>
                </a:gridCol>
                <a:gridCol w="1760677">
                  <a:extLst>
                    <a:ext uri="{9D8B030D-6E8A-4147-A177-3AD203B41FA5}">
                      <a16:colId xmlns:a16="http://schemas.microsoft.com/office/drawing/2014/main" val="20001"/>
                    </a:ext>
                  </a:extLst>
                </a:gridCol>
              </a:tblGrid>
              <a:tr h="621613">
                <a:tc>
                  <a:txBody>
                    <a:bodyPr/>
                    <a:lstStyle/>
                    <a:p>
                      <a:pPr algn="ctr" fontAlgn="ctr"/>
                      <a:r>
                        <a:rPr lang="es-AR" sz="1800" b="1" i="0" u="none" strike="noStrike">
                          <a:solidFill>
                            <a:srgbClr val="000000"/>
                          </a:solidFill>
                          <a:latin typeface="Segoe UI"/>
                        </a:rPr>
                        <a:t>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Nombre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extLst>
                  <a:ext uri="{0D108BD9-81ED-4DB2-BD59-A6C34878D82A}">
                    <a16:rowId xmlns:a16="http://schemas.microsoft.com/office/drawing/2014/main" val="10000"/>
                  </a:ext>
                </a:extLst>
              </a:tr>
              <a:tr h="621613">
                <a:tc>
                  <a:txBody>
                    <a:bodyPr/>
                    <a:lstStyle/>
                    <a:p>
                      <a:pPr algn="ctr" fontAlgn="ctr"/>
                      <a:r>
                        <a:rPr lang="es-AR" sz="1800" b="1" i="0" u="none" strike="noStrike">
                          <a:solidFill>
                            <a:srgbClr val="000000"/>
                          </a:solidFill>
                          <a:latin typeface="Segoe UI"/>
                        </a:rPr>
                        <a:t>4001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Jose Perez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44486">
                <a:tc>
                  <a:txBody>
                    <a:bodyPr/>
                    <a:lstStyle/>
                    <a:p>
                      <a:pPr algn="ctr" fontAlgn="ctr"/>
                      <a:r>
                        <a:rPr lang="es-AR" sz="1800" b="1" i="0" u="none" strike="noStrike">
                          <a:solidFill>
                            <a:srgbClr val="000000"/>
                          </a:solidFill>
                          <a:latin typeface="Segoe UI"/>
                        </a:rPr>
                        <a:t>4005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Luis Gomez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644486">
                <a:tc>
                  <a:txBody>
                    <a:bodyPr/>
                    <a:lstStyle/>
                    <a:p>
                      <a:pPr algn="ctr" fontAlgn="ctr"/>
                      <a:r>
                        <a:rPr lang="es-AR" sz="1800" b="1" i="0" u="none" strike="noStrike">
                          <a:solidFill>
                            <a:srgbClr val="000000"/>
                          </a:solidFill>
                          <a:latin typeface="Segoe UI"/>
                        </a:rPr>
                        <a:t>4010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Pedro Marmol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644486">
                <a:tc>
                  <a:txBody>
                    <a:bodyPr/>
                    <a:lstStyle/>
                    <a:p>
                      <a:pPr algn="ctr" fontAlgn="ctr"/>
                      <a:r>
                        <a:rPr lang="es-AR" sz="1800" b="1" i="0" u="none" strike="noStrike">
                          <a:solidFill>
                            <a:srgbClr val="000000"/>
                          </a:solidFill>
                          <a:latin typeface="Segoe UI"/>
                        </a:rPr>
                        <a:t>4015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dirty="0">
                          <a:solidFill>
                            <a:srgbClr val="000000"/>
                          </a:solidFill>
                          <a:latin typeface="Segoe UI"/>
                        </a:rPr>
                        <a:t>Ana Rodriguez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graphicFrame>
        <p:nvGraphicFramePr>
          <p:cNvPr id="10" name="9 Tabla"/>
          <p:cNvGraphicFramePr>
            <a:graphicFrameLocks noGrp="1"/>
          </p:cNvGraphicFramePr>
          <p:nvPr/>
        </p:nvGraphicFramePr>
        <p:xfrm>
          <a:off x="3461902" y="2392843"/>
          <a:ext cx="3562353" cy="2858027"/>
        </p:xfrm>
        <a:graphic>
          <a:graphicData uri="http://schemas.openxmlformats.org/drawingml/2006/table">
            <a:tbl>
              <a:tblPr/>
              <a:tblGrid>
                <a:gridCol w="1212600">
                  <a:extLst>
                    <a:ext uri="{9D8B030D-6E8A-4147-A177-3AD203B41FA5}">
                      <a16:colId xmlns:a16="http://schemas.microsoft.com/office/drawing/2014/main" val="20000"/>
                    </a:ext>
                  </a:extLst>
                </a:gridCol>
                <a:gridCol w="2349753">
                  <a:extLst>
                    <a:ext uri="{9D8B030D-6E8A-4147-A177-3AD203B41FA5}">
                      <a16:colId xmlns:a16="http://schemas.microsoft.com/office/drawing/2014/main" val="20001"/>
                    </a:ext>
                  </a:extLst>
                </a:gridCol>
              </a:tblGrid>
              <a:tr h="481961">
                <a:tc>
                  <a:txBody>
                    <a:bodyPr/>
                    <a:lstStyle/>
                    <a:p>
                      <a:pPr algn="ctr" fontAlgn="ctr"/>
                      <a:r>
                        <a:rPr lang="es-AR" sz="1800" b="1" i="0" u="none" strike="noStrike">
                          <a:solidFill>
                            <a:srgbClr val="000000"/>
                          </a:solidFill>
                          <a:latin typeface="Segoe UI"/>
                        </a:rPr>
                        <a:t>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Nombre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extLst>
                  <a:ext uri="{0D108BD9-81ED-4DB2-BD59-A6C34878D82A}">
                    <a16:rowId xmlns:a16="http://schemas.microsoft.com/office/drawing/2014/main" val="10000"/>
                  </a:ext>
                </a:extLst>
              </a:tr>
              <a:tr h="481961">
                <a:tc>
                  <a:txBody>
                    <a:bodyPr/>
                    <a:lstStyle/>
                    <a:p>
                      <a:pPr algn="ctr" fontAlgn="ctr"/>
                      <a:r>
                        <a:rPr lang="es-AR" sz="1800" b="1" i="0" u="none" strike="noStrike">
                          <a:solidFill>
                            <a:srgbClr val="000000"/>
                          </a:solidFill>
                          <a:latin typeface="Segoe UI"/>
                        </a:rPr>
                        <a:t>4001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JOSE PEREZ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481961">
                <a:tc>
                  <a:txBody>
                    <a:bodyPr/>
                    <a:lstStyle/>
                    <a:p>
                      <a:pPr algn="ctr" fontAlgn="ctr"/>
                      <a:r>
                        <a:rPr lang="es-AR" sz="1800" b="1" i="0" u="none" strike="noStrike">
                          <a:solidFill>
                            <a:srgbClr val="000000"/>
                          </a:solidFill>
                          <a:latin typeface="Segoe UI"/>
                        </a:rPr>
                        <a:t>4005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LUIS GOMES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706072">
                <a:tc>
                  <a:txBody>
                    <a:bodyPr/>
                    <a:lstStyle/>
                    <a:p>
                      <a:pPr algn="ctr" fontAlgn="ctr"/>
                      <a:r>
                        <a:rPr lang="es-AR" sz="1800" b="1" i="0" u="none" strike="noStrike">
                          <a:solidFill>
                            <a:srgbClr val="000000"/>
                          </a:solidFill>
                          <a:latin typeface="Segoe UI"/>
                        </a:rPr>
                        <a:t>4010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PEDRO MARMOL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706072">
                <a:tc>
                  <a:txBody>
                    <a:bodyPr/>
                    <a:lstStyle/>
                    <a:p>
                      <a:pPr algn="ctr" fontAlgn="ctr"/>
                      <a:r>
                        <a:rPr lang="es-AR" sz="1800" b="1" i="0" u="none" strike="noStrike">
                          <a:solidFill>
                            <a:srgbClr val="000000"/>
                          </a:solidFill>
                          <a:latin typeface="Segoe UI"/>
                        </a:rPr>
                        <a:t>4015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dirty="0">
                          <a:solidFill>
                            <a:srgbClr val="000000"/>
                          </a:solidFill>
                          <a:latin typeface="Segoe UI"/>
                        </a:rPr>
                        <a:t>ANA RODRIGUEZ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graphicFrame>
        <p:nvGraphicFramePr>
          <p:cNvPr id="11" name="10 Tabla"/>
          <p:cNvGraphicFramePr>
            <a:graphicFrameLocks noGrp="1"/>
          </p:cNvGraphicFramePr>
          <p:nvPr/>
        </p:nvGraphicFramePr>
        <p:xfrm>
          <a:off x="6478155" y="1866371"/>
          <a:ext cx="2845954" cy="3495340"/>
        </p:xfrm>
        <a:graphic>
          <a:graphicData uri="http://schemas.openxmlformats.org/drawingml/2006/table">
            <a:tbl>
              <a:tblPr/>
              <a:tblGrid>
                <a:gridCol w="760370">
                  <a:extLst>
                    <a:ext uri="{9D8B030D-6E8A-4147-A177-3AD203B41FA5}">
                      <a16:colId xmlns:a16="http://schemas.microsoft.com/office/drawing/2014/main" val="20000"/>
                    </a:ext>
                  </a:extLst>
                </a:gridCol>
                <a:gridCol w="2085584">
                  <a:extLst>
                    <a:ext uri="{9D8B030D-6E8A-4147-A177-3AD203B41FA5}">
                      <a16:colId xmlns:a16="http://schemas.microsoft.com/office/drawing/2014/main" val="20001"/>
                    </a:ext>
                  </a:extLst>
                </a:gridCol>
              </a:tblGrid>
              <a:tr h="699068">
                <a:tc>
                  <a:txBody>
                    <a:bodyPr/>
                    <a:lstStyle/>
                    <a:p>
                      <a:pPr algn="ctr" fontAlgn="ctr"/>
                      <a:r>
                        <a:rPr lang="es-AR" sz="1800" b="1" i="0" u="none" strike="noStrike">
                          <a:solidFill>
                            <a:srgbClr val="000000"/>
                          </a:solidFill>
                          <a:latin typeface="Segoe UI"/>
                        </a:rPr>
                        <a:t>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Nombre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extLst>
                  <a:ext uri="{0D108BD9-81ED-4DB2-BD59-A6C34878D82A}">
                    <a16:rowId xmlns:a16="http://schemas.microsoft.com/office/drawing/2014/main" val="10000"/>
                  </a:ext>
                </a:extLst>
              </a:tr>
              <a:tr h="699068">
                <a:tc>
                  <a:txBody>
                    <a:bodyPr/>
                    <a:lstStyle/>
                    <a:p>
                      <a:pPr algn="ctr" fontAlgn="ctr"/>
                      <a:r>
                        <a:rPr lang="es-AR" sz="1800" b="1" i="0" u="none" strike="noStrike">
                          <a:solidFill>
                            <a:srgbClr val="000000"/>
                          </a:solidFill>
                          <a:latin typeface="Segoe UI"/>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Pérez, José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99068">
                <a:tc>
                  <a:txBody>
                    <a:bodyPr/>
                    <a:lstStyle/>
                    <a:p>
                      <a:pPr algn="ctr" fontAlgn="ctr"/>
                      <a:r>
                        <a:rPr lang="es-AR" sz="1800" b="1" i="0" u="none" strike="noStrike">
                          <a:solidFill>
                            <a:srgbClr val="000000"/>
                          </a:solidFill>
                          <a:latin typeface="Segoe UI"/>
                        </a:rPr>
                        <a:t>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Gómez, Luis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699068">
                <a:tc>
                  <a:txBody>
                    <a:bodyPr/>
                    <a:lstStyle/>
                    <a:p>
                      <a:pPr algn="ctr" fontAlgn="ctr"/>
                      <a:r>
                        <a:rPr lang="es-AR" sz="1800" b="1" i="0" u="none" strike="noStrike">
                          <a:solidFill>
                            <a:srgbClr val="000000"/>
                          </a:solidFill>
                          <a:latin typeface="Segoe UI"/>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Mármol, Pedro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699068">
                <a:tc>
                  <a:txBody>
                    <a:bodyPr/>
                    <a:lstStyle/>
                    <a:p>
                      <a:pPr algn="ctr" fontAlgn="ctr"/>
                      <a:r>
                        <a:rPr lang="es-AR" sz="1800" b="1" i="0" u="none" strike="noStrike">
                          <a:solidFill>
                            <a:srgbClr val="000000"/>
                          </a:solidFill>
                          <a:latin typeface="Segoe UI"/>
                        </a:rPr>
                        <a:t>115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dirty="0">
                          <a:solidFill>
                            <a:srgbClr val="000000"/>
                          </a:solidFill>
                          <a:latin typeface="Segoe UI"/>
                        </a:rPr>
                        <a:t>Rodríguez, Ana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485494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3200" b="1" dirty="0" err="1">
                <a:latin typeface="Calibri" pitchFamily="34" charset="0"/>
                <a:cs typeface="Arial" pitchFamily="34" charset="0"/>
              </a:rPr>
              <a:t>Problemas</a:t>
            </a:r>
            <a:r>
              <a:rPr lang="en-US" sz="3200" b="1" dirty="0">
                <a:latin typeface="Calibri" pitchFamily="34" charset="0"/>
                <a:cs typeface="Arial" pitchFamily="34" charset="0"/>
              </a:rPr>
              <a:t> </a:t>
            </a:r>
            <a:r>
              <a:rPr lang="en-US" sz="3200" b="1" dirty="0" err="1">
                <a:latin typeface="Calibri" pitchFamily="34" charset="0"/>
                <a:cs typeface="Arial" pitchFamily="34" charset="0"/>
              </a:rPr>
              <a:t>en</a:t>
            </a:r>
            <a:r>
              <a:rPr lang="en-US" sz="3200" b="1" dirty="0">
                <a:latin typeface="Calibri" pitchFamily="34" charset="0"/>
                <a:cs typeface="Arial" pitchFamily="34" charset="0"/>
              </a:rPr>
              <a:t> </a:t>
            </a:r>
            <a:r>
              <a:rPr lang="en-US" sz="3200" b="1" dirty="0" err="1">
                <a:latin typeface="Calibri" pitchFamily="34" charset="0"/>
                <a:cs typeface="Arial" pitchFamily="34" charset="0"/>
              </a:rPr>
              <a:t>archivos</a:t>
            </a:r>
            <a:r>
              <a:rPr lang="en-US" sz="3200" b="1" dirty="0">
                <a:latin typeface="Calibri" pitchFamily="34" charset="0"/>
                <a:cs typeface="Arial" pitchFamily="34" charset="0"/>
              </a:rPr>
              <a:t> </a:t>
            </a:r>
            <a:r>
              <a:rPr lang="en-US" sz="3200" b="1" dirty="0" err="1">
                <a:latin typeface="Calibri" pitchFamily="34" charset="0"/>
                <a:cs typeface="Arial" pitchFamily="34" charset="0"/>
              </a:rPr>
              <a:t>convencionales</a:t>
            </a:r>
            <a:r>
              <a:rPr lang="en-US" sz="3200" b="1" dirty="0">
                <a:latin typeface="Calibri" pitchFamily="34" charset="0"/>
                <a:cs typeface="Arial" pitchFamily="34" charset="0"/>
              </a:rPr>
              <a:t> </a:t>
            </a:r>
            <a:endParaRPr lang="es-ES" sz="3200" b="1" dirty="0">
              <a:latin typeface="Calibri" pitchFamily="34" charset="0"/>
              <a:cs typeface="Arial" pitchFamily="34" charset="0"/>
            </a:endParaRPr>
          </a:p>
        </p:txBody>
      </p:sp>
      <p:sp>
        <p:nvSpPr>
          <p:cNvPr id="5" name="4 Marcador de número de diapositiva"/>
          <p:cNvSpPr>
            <a:spLocks noGrp="1"/>
          </p:cNvSpPr>
          <p:nvPr>
            <p:ph type="sldNum" sz="quarter" idx="12"/>
          </p:nvPr>
        </p:nvSpPr>
        <p:spPr/>
        <p:txBody>
          <a:bodyPr/>
          <a:lstStyle/>
          <a:p>
            <a:fld id="{80C32E19-F5DC-4FF3-9E7D-8B75510A2F86}" type="slidenum">
              <a:rPr lang="es-ES"/>
              <a:pPr/>
              <a:t>12</a:t>
            </a:fld>
            <a:endParaRPr lang="es-ES"/>
          </a:p>
        </p:txBody>
      </p:sp>
      <p:sp>
        <p:nvSpPr>
          <p:cNvPr id="3" name="2 CuadroTexto"/>
          <p:cNvSpPr txBox="1"/>
          <p:nvPr/>
        </p:nvSpPr>
        <p:spPr>
          <a:xfrm>
            <a:off x="2971800" y="5416643"/>
            <a:ext cx="4598894" cy="523220"/>
          </a:xfrm>
          <a:prstGeom prst="rect">
            <a:avLst/>
          </a:prstGeom>
          <a:solidFill>
            <a:srgbClr val="FFFF00"/>
          </a:solidFill>
        </p:spPr>
        <p:txBody>
          <a:bodyPr wrap="square" rtlCol="0">
            <a:spAutoFit/>
          </a:bodyPr>
          <a:lstStyle/>
          <a:p>
            <a:pPr algn="ctr"/>
            <a:r>
              <a:rPr lang="en-US" sz="2800" b="1" dirty="0" err="1">
                <a:latin typeface="Calibri" pitchFamily="34" charset="0"/>
              </a:rPr>
              <a:t>Inconsistencia</a:t>
            </a:r>
            <a:r>
              <a:rPr lang="en-US" sz="2800" b="1" dirty="0">
                <a:latin typeface="Calibri" pitchFamily="34" charset="0"/>
              </a:rPr>
              <a:t> de </a:t>
            </a:r>
            <a:r>
              <a:rPr lang="en-US" sz="2800" b="1" dirty="0" err="1">
                <a:latin typeface="Calibri" pitchFamily="34" charset="0"/>
              </a:rPr>
              <a:t>datos</a:t>
            </a:r>
            <a:endParaRPr lang="es-ES" sz="2800" b="1" dirty="0">
              <a:latin typeface="Calibri" pitchFamily="34" charset="0"/>
            </a:endParaRPr>
          </a:p>
        </p:txBody>
      </p:sp>
      <p:graphicFrame>
        <p:nvGraphicFramePr>
          <p:cNvPr id="7" name="6 Tabla"/>
          <p:cNvGraphicFramePr>
            <a:graphicFrameLocks noGrp="1"/>
          </p:cNvGraphicFramePr>
          <p:nvPr/>
        </p:nvGraphicFramePr>
        <p:xfrm>
          <a:off x="807028" y="1788872"/>
          <a:ext cx="8198426" cy="1480801"/>
        </p:xfrm>
        <a:graphic>
          <a:graphicData uri="http://schemas.openxmlformats.org/drawingml/2006/table">
            <a:tbl>
              <a:tblPr/>
              <a:tblGrid>
                <a:gridCol w="1395344">
                  <a:extLst>
                    <a:ext uri="{9D8B030D-6E8A-4147-A177-3AD203B41FA5}">
                      <a16:colId xmlns:a16="http://schemas.microsoft.com/office/drawing/2014/main" val="20000"/>
                    </a:ext>
                  </a:extLst>
                </a:gridCol>
                <a:gridCol w="2703869">
                  <a:extLst>
                    <a:ext uri="{9D8B030D-6E8A-4147-A177-3AD203B41FA5}">
                      <a16:colId xmlns:a16="http://schemas.microsoft.com/office/drawing/2014/main" val="20001"/>
                    </a:ext>
                  </a:extLst>
                </a:gridCol>
                <a:gridCol w="2437202">
                  <a:extLst>
                    <a:ext uri="{9D8B030D-6E8A-4147-A177-3AD203B41FA5}">
                      <a16:colId xmlns:a16="http://schemas.microsoft.com/office/drawing/2014/main" val="20002"/>
                    </a:ext>
                  </a:extLst>
                </a:gridCol>
                <a:gridCol w="1662011">
                  <a:extLst>
                    <a:ext uri="{9D8B030D-6E8A-4147-A177-3AD203B41FA5}">
                      <a16:colId xmlns:a16="http://schemas.microsoft.com/office/drawing/2014/main" val="20003"/>
                    </a:ext>
                  </a:extLst>
                </a:gridCol>
              </a:tblGrid>
              <a:tr h="562475">
                <a:tc gridSpan="4">
                  <a:txBody>
                    <a:bodyPr/>
                    <a:lstStyle/>
                    <a:p>
                      <a:pPr algn="ctr" fontAlgn="ctr"/>
                      <a:r>
                        <a:rPr lang="es-AR" sz="1800" b="1" i="0" u="none" strike="noStrike" dirty="0">
                          <a:solidFill>
                            <a:srgbClr val="000000"/>
                          </a:solidFill>
                          <a:latin typeface="Segoe UI"/>
                        </a:rPr>
                        <a:t>Archivo SECTOR DE </a:t>
                      </a:r>
                      <a:r>
                        <a:rPr lang="es-AR" sz="1800" b="1" i="0" u="none" strike="noStrike" dirty="0" smtClean="0">
                          <a:solidFill>
                            <a:srgbClr val="000000"/>
                          </a:solidFill>
                          <a:latin typeface="Segoe UI"/>
                        </a:rPr>
                        <a:t>TRABAJO</a:t>
                      </a:r>
                      <a:endParaRPr lang="es-AR" sz="18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val="10000"/>
                  </a:ext>
                </a:extLst>
              </a:tr>
              <a:tr h="459163">
                <a:tc>
                  <a:txBody>
                    <a:bodyPr/>
                    <a:lstStyle/>
                    <a:p>
                      <a:pPr algn="ctr" fontAlgn="ctr"/>
                      <a:r>
                        <a:rPr lang="es-AR" sz="1800" b="1" i="0" u="none" strike="noStrike">
                          <a:solidFill>
                            <a:srgbClr val="000000"/>
                          </a:solidFill>
                          <a:latin typeface="Segoe UI"/>
                        </a:rPr>
                        <a:t>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Nombre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Sucursal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2017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extLst>
                  <a:ext uri="{0D108BD9-81ED-4DB2-BD59-A6C34878D82A}">
                    <a16:rowId xmlns:a16="http://schemas.microsoft.com/office/drawing/2014/main" val="10001"/>
                  </a:ext>
                </a:extLst>
              </a:tr>
              <a:tr h="459163">
                <a:tc>
                  <a:txBody>
                    <a:bodyPr/>
                    <a:lstStyle/>
                    <a:p>
                      <a:pPr algn="ctr" fontAlgn="ctr"/>
                      <a:r>
                        <a:rPr lang="es-AR" sz="1800" b="1" i="0" u="none" strike="noStrike">
                          <a:solidFill>
                            <a:srgbClr val="000000"/>
                          </a:solidFill>
                          <a:latin typeface="Segoe UI"/>
                        </a:rPr>
                        <a:t>4001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JOSE PEREZ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Centro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dirty="0">
                          <a:solidFill>
                            <a:srgbClr val="000000"/>
                          </a:solidFill>
                          <a:latin typeface="Segoe UI"/>
                        </a:rPr>
                        <a:t> $       60.000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graphicFrame>
        <p:nvGraphicFramePr>
          <p:cNvPr id="8" name="7 Tabla"/>
          <p:cNvGraphicFramePr>
            <a:graphicFrameLocks noGrp="1"/>
          </p:cNvGraphicFramePr>
          <p:nvPr/>
        </p:nvGraphicFramePr>
        <p:xfrm>
          <a:off x="785088" y="3408216"/>
          <a:ext cx="8234220" cy="1867499"/>
        </p:xfrm>
        <a:graphic>
          <a:graphicData uri="http://schemas.openxmlformats.org/drawingml/2006/table">
            <a:tbl>
              <a:tblPr/>
              <a:tblGrid>
                <a:gridCol w="1361278">
                  <a:extLst>
                    <a:ext uri="{9D8B030D-6E8A-4147-A177-3AD203B41FA5}">
                      <a16:colId xmlns:a16="http://schemas.microsoft.com/office/drawing/2014/main" val="20000"/>
                    </a:ext>
                  </a:extLst>
                </a:gridCol>
                <a:gridCol w="2008640">
                  <a:extLst>
                    <a:ext uri="{9D8B030D-6E8A-4147-A177-3AD203B41FA5}">
                      <a16:colId xmlns:a16="http://schemas.microsoft.com/office/drawing/2014/main" val="20001"/>
                    </a:ext>
                  </a:extLst>
                </a:gridCol>
                <a:gridCol w="1621434">
                  <a:extLst>
                    <a:ext uri="{9D8B030D-6E8A-4147-A177-3AD203B41FA5}">
                      <a16:colId xmlns:a16="http://schemas.microsoft.com/office/drawing/2014/main" val="20002"/>
                    </a:ext>
                  </a:extLst>
                </a:gridCol>
                <a:gridCol w="1621434">
                  <a:extLst>
                    <a:ext uri="{9D8B030D-6E8A-4147-A177-3AD203B41FA5}">
                      <a16:colId xmlns:a16="http://schemas.microsoft.com/office/drawing/2014/main" val="20003"/>
                    </a:ext>
                  </a:extLst>
                </a:gridCol>
                <a:gridCol w="1621434">
                  <a:extLst>
                    <a:ext uri="{9D8B030D-6E8A-4147-A177-3AD203B41FA5}">
                      <a16:colId xmlns:a16="http://schemas.microsoft.com/office/drawing/2014/main" val="20004"/>
                    </a:ext>
                  </a:extLst>
                </a:gridCol>
              </a:tblGrid>
              <a:tr h="789711">
                <a:tc gridSpan="5">
                  <a:txBody>
                    <a:bodyPr/>
                    <a:lstStyle/>
                    <a:p>
                      <a:pPr algn="ctr" fontAlgn="ctr"/>
                      <a:r>
                        <a:rPr lang="es-AR" sz="1800" b="1" i="0" u="none" strike="noStrike" dirty="0">
                          <a:solidFill>
                            <a:srgbClr val="000000"/>
                          </a:solidFill>
                          <a:latin typeface="Segoe UI"/>
                        </a:rPr>
                        <a:t>Archivo VENTAS </a:t>
                      </a:r>
                      <a:r>
                        <a:rPr lang="es-AR" sz="1800" b="1" i="0" u="none" strike="noStrike" dirty="0" smtClean="0">
                          <a:solidFill>
                            <a:srgbClr val="000000"/>
                          </a:solidFill>
                          <a:latin typeface="Segoe UI"/>
                        </a:rPr>
                        <a:t>HISTÓRICAS TRIENIO</a:t>
                      </a:r>
                      <a:endParaRPr lang="es-AR" sz="18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val="10000"/>
                  </a:ext>
                </a:extLst>
              </a:tr>
              <a:tr h="538894">
                <a:tc>
                  <a:txBody>
                    <a:bodyPr/>
                    <a:lstStyle/>
                    <a:p>
                      <a:pPr algn="ctr" fontAlgn="ctr"/>
                      <a:r>
                        <a:rPr lang="es-AR" sz="1800" b="1" i="0" u="none" strike="noStrike">
                          <a:solidFill>
                            <a:srgbClr val="000000"/>
                          </a:solidFill>
                          <a:latin typeface="Segoe UI"/>
                        </a:rPr>
                        <a:t>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Nombre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2015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2017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extLst>
                  <a:ext uri="{0D108BD9-81ED-4DB2-BD59-A6C34878D82A}">
                    <a16:rowId xmlns:a16="http://schemas.microsoft.com/office/drawing/2014/main" val="10001"/>
                  </a:ext>
                </a:extLst>
              </a:tr>
              <a:tr h="538894">
                <a:tc>
                  <a:txBody>
                    <a:bodyPr/>
                    <a:lstStyle/>
                    <a:p>
                      <a:pPr algn="ctr" fontAlgn="ctr"/>
                      <a:r>
                        <a:rPr lang="es-AR" sz="1800" b="1" i="0" u="none" strike="noStrike">
                          <a:solidFill>
                            <a:srgbClr val="000000"/>
                          </a:solidFill>
                          <a:latin typeface="Segoe UI"/>
                        </a:rPr>
                        <a:t>4001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Jose Perez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60.000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24.000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dirty="0">
                          <a:solidFill>
                            <a:srgbClr val="000000"/>
                          </a:solidFill>
                          <a:latin typeface="Segoe UI"/>
                        </a:rPr>
                        <a:t> $       54.000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00613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3200" b="1" dirty="0" err="1">
                <a:latin typeface="Calibri" pitchFamily="34" charset="0"/>
                <a:cs typeface="Arial" pitchFamily="34" charset="0"/>
              </a:rPr>
              <a:t>Problemas</a:t>
            </a:r>
            <a:r>
              <a:rPr lang="en-US" sz="3200" b="1" dirty="0">
                <a:latin typeface="Calibri" pitchFamily="34" charset="0"/>
                <a:cs typeface="Arial" pitchFamily="34" charset="0"/>
              </a:rPr>
              <a:t> </a:t>
            </a:r>
            <a:r>
              <a:rPr lang="en-US" sz="3200" b="1" dirty="0" err="1">
                <a:latin typeface="Calibri" pitchFamily="34" charset="0"/>
                <a:cs typeface="Arial" pitchFamily="34" charset="0"/>
              </a:rPr>
              <a:t>en</a:t>
            </a:r>
            <a:r>
              <a:rPr lang="en-US" sz="3200" b="1" dirty="0">
                <a:latin typeface="Calibri" pitchFamily="34" charset="0"/>
                <a:cs typeface="Arial" pitchFamily="34" charset="0"/>
              </a:rPr>
              <a:t> </a:t>
            </a:r>
            <a:r>
              <a:rPr lang="en-US" sz="3200" b="1" dirty="0" err="1">
                <a:latin typeface="Calibri" pitchFamily="34" charset="0"/>
                <a:cs typeface="Arial" pitchFamily="34" charset="0"/>
              </a:rPr>
              <a:t>archivos</a:t>
            </a:r>
            <a:r>
              <a:rPr lang="en-US" sz="3200" b="1" dirty="0">
                <a:latin typeface="Calibri" pitchFamily="34" charset="0"/>
                <a:cs typeface="Arial" pitchFamily="34" charset="0"/>
              </a:rPr>
              <a:t> </a:t>
            </a:r>
            <a:r>
              <a:rPr lang="en-US" sz="3200" b="1" dirty="0" err="1">
                <a:latin typeface="Calibri" pitchFamily="34" charset="0"/>
                <a:cs typeface="Arial" pitchFamily="34" charset="0"/>
              </a:rPr>
              <a:t>convencionales</a:t>
            </a:r>
            <a:r>
              <a:rPr lang="en-US" sz="3200" b="1" dirty="0">
                <a:latin typeface="Calibri" pitchFamily="34" charset="0"/>
                <a:cs typeface="Arial" pitchFamily="34" charset="0"/>
              </a:rPr>
              <a:t> </a:t>
            </a:r>
            <a:endParaRPr lang="es-ES" sz="3200" b="1" dirty="0">
              <a:latin typeface="Calibri" pitchFamily="34" charset="0"/>
              <a:cs typeface="Arial" pitchFamily="34" charset="0"/>
            </a:endParaRPr>
          </a:p>
        </p:txBody>
      </p:sp>
      <p:sp>
        <p:nvSpPr>
          <p:cNvPr id="5" name="4 Marcador de número de diapositiva"/>
          <p:cNvSpPr>
            <a:spLocks noGrp="1"/>
          </p:cNvSpPr>
          <p:nvPr>
            <p:ph type="sldNum" sz="quarter" idx="12"/>
          </p:nvPr>
        </p:nvSpPr>
        <p:spPr/>
        <p:txBody>
          <a:bodyPr/>
          <a:lstStyle/>
          <a:p>
            <a:fld id="{80C32E19-F5DC-4FF3-9E7D-8B75510A2F86}" type="slidenum">
              <a:rPr lang="es-ES"/>
              <a:pPr/>
              <a:t>13</a:t>
            </a:fld>
            <a:endParaRPr lang="es-ES"/>
          </a:p>
        </p:txBody>
      </p:sp>
      <p:sp>
        <p:nvSpPr>
          <p:cNvPr id="3" name="2 CuadroTexto"/>
          <p:cNvSpPr txBox="1"/>
          <p:nvPr/>
        </p:nvSpPr>
        <p:spPr>
          <a:xfrm>
            <a:off x="2902527" y="5582897"/>
            <a:ext cx="4598894" cy="523220"/>
          </a:xfrm>
          <a:prstGeom prst="rect">
            <a:avLst/>
          </a:prstGeom>
          <a:solidFill>
            <a:srgbClr val="FFFF00"/>
          </a:solidFill>
        </p:spPr>
        <p:txBody>
          <a:bodyPr wrap="square" rtlCol="0">
            <a:spAutoFit/>
          </a:bodyPr>
          <a:lstStyle/>
          <a:p>
            <a:pPr algn="ctr"/>
            <a:r>
              <a:rPr lang="en-US" sz="2800" b="1" dirty="0" err="1">
                <a:latin typeface="Calibri" pitchFamily="34" charset="0"/>
              </a:rPr>
              <a:t>Inconsistencia</a:t>
            </a:r>
            <a:r>
              <a:rPr lang="en-US" sz="2800" b="1" dirty="0">
                <a:latin typeface="Calibri" pitchFamily="34" charset="0"/>
              </a:rPr>
              <a:t> de </a:t>
            </a:r>
            <a:r>
              <a:rPr lang="en-US" sz="2800" b="1" dirty="0" err="1">
                <a:latin typeface="Calibri" pitchFamily="34" charset="0"/>
              </a:rPr>
              <a:t>datos</a:t>
            </a:r>
            <a:endParaRPr lang="es-ES" sz="2800" b="1" dirty="0">
              <a:latin typeface="Calibri" pitchFamily="34" charset="0"/>
            </a:endParaRPr>
          </a:p>
        </p:txBody>
      </p:sp>
      <p:graphicFrame>
        <p:nvGraphicFramePr>
          <p:cNvPr id="8" name="7 Tabla"/>
          <p:cNvGraphicFramePr>
            <a:graphicFrameLocks noGrp="1"/>
          </p:cNvGraphicFramePr>
          <p:nvPr/>
        </p:nvGraphicFramePr>
        <p:xfrm>
          <a:off x="729673" y="1855980"/>
          <a:ext cx="8552872" cy="1095038"/>
        </p:xfrm>
        <a:graphic>
          <a:graphicData uri="http://schemas.openxmlformats.org/drawingml/2006/table">
            <a:tbl>
              <a:tblPr/>
              <a:tblGrid>
                <a:gridCol w="1413957">
                  <a:extLst>
                    <a:ext uri="{9D8B030D-6E8A-4147-A177-3AD203B41FA5}">
                      <a16:colId xmlns:a16="http://schemas.microsoft.com/office/drawing/2014/main" val="20000"/>
                    </a:ext>
                  </a:extLst>
                </a:gridCol>
                <a:gridCol w="2086372">
                  <a:extLst>
                    <a:ext uri="{9D8B030D-6E8A-4147-A177-3AD203B41FA5}">
                      <a16:colId xmlns:a16="http://schemas.microsoft.com/office/drawing/2014/main" val="20001"/>
                    </a:ext>
                  </a:extLst>
                </a:gridCol>
                <a:gridCol w="1684181">
                  <a:extLst>
                    <a:ext uri="{9D8B030D-6E8A-4147-A177-3AD203B41FA5}">
                      <a16:colId xmlns:a16="http://schemas.microsoft.com/office/drawing/2014/main" val="20002"/>
                    </a:ext>
                  </a:extLst>
                </a:gridCol>
                <a:gridCol w="1684181">
                  <a:extLst>
                    <a:ext uri="{9D8B030D-6E8A-4147-A177-3AD203B41FA5}">
                      <a16:colId xmlns:a16="http://schemas.microsoft.com/office/drawing/2014/main" val="20003"/>
                    </a:ext>
                  </a:extLst>
                </a:gridCol>
                <a:gridCol w="1684181">
                  <a:extLst>
                    <a:ext uri="{9D8B030D-6E8A-4147-A177-3AD203B41FA5}">
                      <a16:colId xmlns:a16="http://schemas.microsoft.com/office/drawing/2014/main" val="20004"/>
                    </a:ext>
                  </a:extLst>
                </a:gridCol>
              </a:tblGrid>
              <a:tr h="547519">
                <a:tc>
                  <a:txBody>
                    <a:bodyPr/>
                    <a:lstStyle/>
                    <a:p>
                      <a:pPr algn="ctr" fontAlgn="ctr"/>
                      <a:r>
                        <a:rPr lang="es-AR" sz="1800" b="1" i="0" u="none" strike="noStrike">
                          <a:solidFill>
                            <a:srgbClr val="000000"/>
                          </a:solidFill>
                          <a:latin typeface="Segoe UI"/>
                        </a:rPr>
                        <a:t>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Nombre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2015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2017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extLst>
                  <a:ext uri="{0D108BD9-81ED-4DB2-BD59-A6C34878D82A}">
                    <a16:rowId xmlns:a16="http://schemas.microsoft.com/office/drawing/2014/main" val="10000"/>
                  </a:ext>
                </a:extLst>
              </a:tr>
              <a:tr h="547519">
                <a:tc>
                  <a:txBody>
                    <a:bodyPr/>
                    <a:lstStyle/>
                    <a:p>
                      <a:pPr algn="ctr" fontAlgn="ctr"/>
                      <a:r>
                        <a:rPr lang="es-AR" sz="1800" b="1" i="0" u="none" strike="noStrike">
                          <a:solidFill>
                            <a:srgbClr val="000000"/>
                          </a:solidFill>
                          <a:latin typeface="Segoe UI"/>
                        </a:rPr>
                        <a:t>4016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Jorge Lopez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dirty="0">
                          <a:solidFill>
                            <a:srgbClr val="000000"/>
                          </a:solidFill>
                          <a:latin typeface="Segoe UI"/>
                        </a:rPr>
                        <a:t> $      180.000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graphicFrame>
        <p:nvGraphicFramePr>
          <p:cNvPr id="9" name="8 Tabla"/>
          <p:cNvGraphicFramePr>
            <a:graphicFrameLocks noGrp="1"/>
          </p:cNvGraphicFramePr>
          <p:nvPr/>
        </p:nvGraphicFramePr>
        <p:xfrm>
          <a:off x="737753" y="3019762"/>
          <a:ext cx="8558647" cy="1289002"/>
        </p:xfrm>
        <a:graphic>
          <a:graphicData uri="http://schemas.openxmlformats.org/drawingml/2006/table">
            <a:tbl>
              <a:tblPr/>
              <a:tblGrid>
                <a:gridCol w="1456653">
                  <a:extLst>
                    <a:ext uri="{9D8B030D-6E8A-4147-A177-3AD203B41FA5}">
                      <a16:colId xmlns:a16="http://schemas.microsoft.com/office/drawing/2014/main" val="20000"/>
                    </a:ext>
                  </a:extLst>
                </a:gridCol>
                <a:gridCol w="2822671">
                  <a:extLst>
                    <a:ext uri="{9D8B030D-6E8A-4147-A177-3AD203B41FA5}">
                      <a16:colId xmlns:a16="http://schemas.microsoft.com/office/drawing/2014/main" val="20001"/>
                    </a:ext>
                  </a:extLst>
                </a:gridCol>
                <a:gridCol w="2544286">
                  <a:extLst>
                    <a:ext uri="{9D8B030D-6E8A-4147-A177-3AD203B41FA5}">
                      <a16:colId xmlns:a16="http://schemas.microsoft.com/office/drawing/2014/main" val="20002"/>
                    </a:ext>
                  </a:extLst>
                </a:gridCol>
                <a:gridCol w="1735037">
                  <a:extLst>
                    <a:ext uri="{9D8B030D-6E8A-4147-A177-3AD203B41FA5}">
                      <a16:colId xmlns:a16="http://schemas.microsoft.com/office/drawing/2014/main" val="20003"/>
                    </a:ext>
                  </a:extLst>
                </a:gridCol>
              </a:tblGrid>
              <a:tr h="644501">
                <a:tc>
                  <a:txBody>
                    <a:bodyPr/>
                    <a:lstStyle/>
                    <a:p>
                      <a:pPr algn="ctr" fontAlgn="ctr"/>
                      <a:r>
                        <a:rPr lang="es-AR" sz="1800" b="1" i="0" u="none" strike="noStrike" dirty="0">
                          <a:solidFill>
                            <a:srgbClr val="000000"/>
                          </a:solidFill>
                          <a:latin typeface="Segoe UI"/>
                        </a:rPr>
                        <a:t>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Nombre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Sucursal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dirty="0">
                          <a:solidFill>
                            <a:srgbClr val="000000"/>
                          </a:solidFill>
                          <a:latin typeface="Segoe UI"/>
                        </a:rPr>
                        <a:t>2017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extLst>
                  <a:ext uri="{0D108BD9-81ED-4DB2-BD59-A6C34878D82A}">
                    <a16:rowId xmlns:a16="http://schemas.microsoft.com/office/drawing/2014/main" val="10000"/>
                  </a:ext>
                </a:extLst>
              </a:tr>
              <a:tr h="644501">
                <a:tc>
                  <a:txBody>
                    <a:bodyPr/>
                    <a:lstStyle/>
                    <a:p>
                      <a:pPr algn="ctr" fontAlgn="ctr"/>
                      <a:r>
                        <a:rPr lang="es-AR" sz="1800" b="1" i="0" u="none" strike="noStrike">
                          <a:solidFill>
                            <a:srgbClr val="000000"/>
                          </a:solidFill>
                          <a:latin typeface="Segoe UI"/>
                        </a:rPr>
                        <a:t>4015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JORGE LOPEZ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Centro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dirty="0">
                          <a:solidFill>
                            <a:srgbClr val="000000"/>
                          </a:solidFill>
                          <a:latin typeface="Segoe UI"/>
                        </a:rPr>
                        <a:t> $      180.000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graphicFrame>
        <p:nvGraphicFramePr>
          <p:cNvPr id="11" name="10 Tabla"/>
          <p:cNvGraphicFramePr>
            <a:graphicFrameLocks noGrp="1"/>
          </p:cNvGraphicFramePr>
          <p:nvPr/>
        </p:nvGraphicFramePr>
        <p:xfrm>
          <a:off x="744681" y="4391362"/>
          <a:ext cx="8551719" cy="1053474"/>
        </p:xfrm>
        <a:graphic>
          <a:graphicData uri="http://schemas.openxmlformats.org/drawingml/2006/table">
            <a:tbl>
              <a:tblPr/>
              <a:tblGrid>
                <a:gridCol w="612086">
                  <a:extLst>
                    <a:ext uri="{9D8B030D-6E8A-4147-A177-3AD203B41FA5}">
                      <a16:colId xmlns:a16="http://schemas.microsoft.com/office/drawing/2014/main" val="20000"/>
                    </a:ext>
                  </a:extLst>
                </a:gridCol>
                <a:gridCol w="1678865">
                  <a:extLst>
                    <a:ext uri="{9D8B030D-6E8A-4147-A177-3AD203B41FA5}">
                      <a16:colId xmlns:a16="http://schemas.microsoft.com/office/drawing/2014/main" val="20001"/>
                    </a:ext>
                  </a:extLst>
                </a:gridCol>
                <a:gridCol w="2290951">
                  <a:extLst>
                    <a:ext uri="{9D8B030D-6E8A-4147-A177-3AD203B41FA5}">
                      <a16:colId xmlns:a16="http://schemas.microsoft.com/office/drawing/2014/main" val="20002"/>
                    </a:ext>
                  </a:extLst>
                </a:gridCol>
                <a:gridCol w="1451519">
                  <a:extLst>
                    <a:ext uri="{9D8B030D-6E8A-4147-A177-3AD203B41FA5}">
                      <a16:colId xmlns:a16="http://schemas.microsoft.com/office/drawing/2014/main" val="20003"/>
                    </a:ext>
                  </a:extLst>
                </a:gridCol>
                <a:gridCol w="1399055">
                  <a:extLst>
                    <a:ext uri="{9D8B030D-6E8A-4147-A177-3AD203B41FA5}">
                      <a16:colId xmlns:a16="http://schemas.microsoft.com/office/drawing/2014/main" val="20004"/>
                    </a:ext>
                  </a:extLst>
                </a:gridCol>
                <a:gridCol w="1119243">
                  <a:extLst>
                    <a:ext uri="{9D8B030D-6E8A-4147-A177-3AD203B41FA5}">
                      <a16:colId xmlns:a16="http://schemas.microsoft.com/office/drawing/2014/main" val="20005"/>
                    </a:ext>
                  </a:extLst>
                </a:gridCol>
              </a:tblGrid>
              <a:tr h="526737">
                <a:tc>
                  <a:txBody>
                    <a:bodyPr/>
                    <a:lstStyle/>
                    <a:p>
                      <a:pPr algn="ctr" fontAlgn="ctr"/>
                      <a:r>
                        <a:rPr lang="es-AR" sz="1800" b="1" i="0" u="none" strike="noStrike" dirty="0">
                          <a:solidFill>
                            <a:srgbClr val="000000"/>
                          </a:solidFill>
                          <a:latin typeface="Segoe UI"/>
                        </a:rPr>
                        <a:t>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Nombre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dirty="0">
                          <a:solidFill>
                            <a:srgbClr val="000000"/>
                          </a:solidFill>
                          <a:latin typeface="Segoe UI"/>
                        </a:rPr>
                        <a:t>Domicilio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Teléfono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Salario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extLst>
                  <a:ext uri="{0D108BD9-81ED-4DB2-BD59-A6C34878D82A}">
                    <a16:rowId xmlns:a16="http://schemas.microsoft.com/office/drawing/2014/main" val="10000"/>
                  </a:ext>
                </a:extLst>
              </a:tr>
              <a:tr h="526737">
                <a:tc>
                  <a:txBody>
                    <a:bodyPr/>
                    <a:lstStyle/>
                    <a:p>
                      <a:pPr algn="l" fontAlgn="ctr"/>
                      <a:r>
                        <a:rPr lang="es-AR" sz="1800" b="1" i="0" u="none" strike="noStrike">
                          <a:solidFill>
                            <a:srgbClr val="000000"/>
                          </a:solidFill>
                          <a:latin typeface="Segoe U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dirty="0">
                          <a:solidFill>
                            <a:srgbClr val="000000"/>
                          </a:solidFill>
                          <a:latin typeface="Segoe U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dirty="0">
                          <a:solidFill>
                            <a:srgbClr val="000000"/>
                          </a:solidFill>
                          <a:latin typeface="Segoe U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48357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3200" b="1" dirty="0" err="1">
                <a:latin typeface="Calibri" pitchFamily="34" charset="0"/>
                <a:cs typeface="Arial" pitchFamily="34" charset="0"/>
              </a:rPr>
              <a:t>Problemas</a:t>
            </a:r>
            <a:r>
              <a:rPr lang="en-US" sz="3200" b="1" dirty="0">
                <a:latin typeface="Calibri" pitchFamily="34" charset="0"/>
                <a:cs typeface="Arial" pitchFamily="34" charset="0"/>
              </a:rPr>
              <a:t> </a:t>
            </a:r>
            <a:r>
              <a:rPr lang="en-US" sz="3200" b="1" dirty="0" err="1">
                <a:latin typeface="Calibri" pitchFamily="34" charset="0"/>
                <a:cs typeface="Arial" pitchFamily="34" charset="0"/>
              </a:rPr>
              <a:t>en</a:t>
            </a:r>
            <a:r>
              <a:rPr lang="en-US" sz="3200" b="1" dirty="0">
                <a:latin typeface="Calibri" pitchFamily="34" charset="0"/>
                <a:cs typeface="Arial" pitchFamily="34" charset="0"/>
              </a:rPr>
              <a:t> </a:t>
            </a:r>
            <a:r>
              <a:rPr lang="en-US" sz="3200" b="1" dirty="0" err="1">
                <a:latin typeface="Calibri" pitchFamily="34" charset="0"/>
                <a:cs typeface="Arial" pitchFamily="34" charset="0"/>
              </a:rPr>
              <a:t>archivos</a:t>
            </a:r>
            <a:r>
              <a:rPr lang="en-US" sz="3200" b="1" dirty="0">
                <a:latin typeface="Calibri" pitchFamily="34" charset="0"/>
                <a:cs typeface="Arial" pitchFamily="34" charset="0"/>
              </a:rPr>
              <a:t> </a:t>
            </a:r>
            <a:r>
              <a:rPr lang="en-US" sz="3200" b="1" dirty="0" err="1">
                <a:latin typeface="Calibri" pitchFamily="34" charset="0"/>
                <a:cs typeface="Arial" pitchFamily="34" charset="0"/>
              </a:rPr>
              <a:t>convencionales</a:t>
            </a:r>
            <a:r>
              <a:rPr lang="en-US" sz="3200" b="1" dirty="0">
                <a:latin typeface="Calibri" pitchFamily="34" charset="0"/>
                <a:cs typeface="Arial" pitchFamily="34" charset="0"/>
              </a:rPr>
              <a:t> </a:t>
            </a:r>
            <a:endParaRPr lang="es-ES" sz="3200" b="1" dirty="0">
              <a:latin typeface="Calibri" pitchFamily="34" charset="0"/>
              <a:cs typeface="Arial" pitchFamily="34" charset="0"/>
            </a:endParaRPr>
          </a:p>
        </p:txBody>
      </p:sp>
      <p:sp>
        <p:nvSpPr>
          <p:cNvPr id="5" name="4 Marcador de número de diapositiva"/>
          <p:cNvSpPr>
            <a:spLocks noGrp="1"/>
          </p:cNvSpPr>
          <p:nvPr>
            <p:ph type="sldNum" sz="quarter" idx="12"/>
          </p:nvPr>
        </p:nvSpPr>
        <p:spPr/>
        <p:txBody>
          <a:bodyPr/>
          <a:lstStyle/>
          <a:p>
            <a:fld id="{80C32E19-F5DC-4FF3-9E7D-8B75510A2F86}" type="slidenum">
              <a:rPr lang="es-ES"/>
              <a:pPr/>
              <a:t>14</a:t>
            </a:fld>
            <a:endParaRPr lang="es-ES"/>
          </a:p>
        </p:txBody>
      </p:sp>
      <p:sp>
        <p:nvSpPr>
          <p:cNvPr id="3" name="2 CuadroTexto"/>
          <p:cNvSpPr txBox="1"/>
          <p:nvPr/>
        </p:nvSpPr>
        <p:spPr>
          <a:xfrm>
            <a:off x="2971800" y="5416643"/>
            <a:ext cx="4598894" cy="523220"/>
          </a:xfrm>
          <a:prstGeom prst="rect">
            <a:avLst/>
          </a:prstGeom>
          <a:solidFill>
            <a:srgbClr val="FFFF00"/>
          </a:solidFill>
        </p:spPr>
        <p:txBody>
          <a:bodyPr wrap="square" rtlCol="0">
            <a:spAutoFit/>
          </a:bodyPr>
          <a:lstStyle/>
          <a:p>
            <a:pPr algn="ctr"/>
            <a:r>
              <a:rPr lang="en-US" sz="2800" b="1" dirty="0" err="1">
                <a:latin typeface="Calibri" pitchFamily="34" charset="0"/>
              </a:rPr>
              <a:t>Inconsistencia</a:t>
            </a:r>
            <a:r>
              <a:rPr lang="en-US" sz="2800" b="1" dirty="0">
                <a:latin typeface="Calibri" pitchFamily="34" charset="0"/>
              </a:rPr>
              <a:t> de </a:t>
            </a:r>
            <a:r>
              <a:rPr lang="en-US" sz="2800" b="1" dirty="0" err="1">
                <a:latin typeface="Calibri" pitchFamily="34" charset="0"/>
              </a:rPr>
              <a:t>datos</a:t>
            </a:r>
            <a:endParaRPr lang="es-ES" sz="2800" b="1" dirty="0">
              <a:latin typeface="Calibri" pitchFamily="34" charset="0"/>
            </a:endParaRPr>
          </a:p>
        </p:txBody>
      </p:sp>
      <p:graphicFrame>
        <p:nvGraphicFramePr>
          <p:cNvPr id="7" name="6 Tabla"/>
          <p:cNvGraphicFramePr>
            <a:graphicFrameLocks noGrp="1"/>
          </p:cNvGraphicFramePr>
          <p:nvPr/>
        </p:nvGraphicFramePr>
        <p:xfrm>
          <a:off x="661555" y="1813117"/>
          <a:ext cx="8579427" cy="1664373"/>
        </p:xfrm>
        <a:graphic>
          <a:graphicData uri="http://schemas.openxmlformats.org/drawingml/2006/table">
            <a:tbl>
              <a:tblPr/>
              <a:tblGrid>
                <a:gridCol w="614069">
                  <a:extLst>
                    <a:ext uri="{9D8B030D-6E8A-4147-A177-3AD203B41FA5}">
                      <a16:colId xmlns:a16="http://schemas.microsoft.com/office/drawing/2014/main" val="20000"/>
                    </a:ext>
                  </a:extLst>
                </a:gridCol>
                <a:gridCol w="1684305">
                  <a:extLst>
                    <a:ext uri="{9D8B030D-6E8A-4147-A177-3AD203B41FA5}">
                      <a16:colId xmlns:a16="http://schemas.microsoft.com/office/drawing/2014/main" val="20001"/>
                    </a:ext>
                  </a:extLst>
                </a:gridCol>
                <a:gridCol w="2298374">
                  <a:extLst>
                    <a:ext uri="{9D8B030D-6E8A-4147-A177-3AD203B41FA5}">
                      <a16:colId xmlns:a16="http://schemas.microsoft.com/office/drawing/2014/main" val="20002"/>
                    </a:ext>
                  </a:extLst>
                </a:gridCol>
                <a:gridCol w="1456222">
                  <a:extLst>
                    <a:ext uri="{9D8B030D-6E8A-4147-A177-3AD203B41FA5}">
                      <a16:colId xmlns:a16="http://schemas.microsoft.com/office/drawing/2014/main" val="20003"/>
                    </a:ext>
                  </a:extLst>
                </a:gridCol>
                <a:gridCol w="1403588">
                  <a:extLst>
                    <a:ext uri="{9D8B030D-6E8A-4147-A177-3AD203B41FA5}">
                      <a16:colId xmlns:a16="http://schemas.microsoft.com/office/drawing/2014/main" val="20004"/>
                    </a:ext>
                  </a:extLst>
                </a:gridCol>
                <a:gridCol w="1122869">
                  <a:extLst>
                    <a:ext uri="{9D8B030D-6E8A-4147-A177-3AD203B41FA5}">
                      <a16:colId xmlns:a16="http://schemas.microsoft.com/office/drawing/2014/main" val="20005"/>
                    </a:ext>
                  </a:extLst>
                </a:gridCol>
              </a:tblGrid>
              <a:tr h="554791">
                <a:tc gridSpan="6">
                  <a:txBody>
                    <a:bodyPr/>
                    <a:lstStyle/>
                    <a:p>
                      <a:pPr algn="ctr" fontAlgn="ctr"/>
                      <a:r>
                        <a:rPr lang="es-AR" sz="1800" b="1" i="0" u="none" strike="noStrike" dirty="0">
                          <a:solidFill>
                            <a:srgbClr val="000000"/>
                          </a:solidFill>
                          <a:latin typeface="Segoe UI"/>
                        </a:rPr>
                        <a:t>Archivo DATOS DEL </a:t>
                      </a:r>
                      <a:r>
                        <a:rPr lang="es-AR" sz="1800" b="1" i="0" u="none" strike="noStrike" dirty="0" smtClean="0">
                          <a:solidFill>
                            <a:srgbClr val="000000"/>
                          </a:solidFill>
                          <a:latin typeface="Segoe UI"/>
                        </a:rPr>
                        <a:t>PERSONAL</a:t>
                      </a:r>
                      <a:endParaRPr lang="es-AR" sz="18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val="10000"/>
                  </a:ext>
                </a:extLst>
              </a:tr>
              <a:tr h="554791">
                <a:tc>
                  <a:txBody>
                    <a:bodyPr/>
                    <a:lstStyle/>
                    <a:p>
                      <a:pPr algn="ctr" fontAlgn="ctr"/>
                      <a:r>
                        <a:rPr lang="es-AR" sz="1800" b="1" i="0" u="none" strike="noStrike">
                          <a:solidFill>
                            <a:srgbClr val="000000"/>
                          </a:solidFill>
                          <a:latin typeface="Segoe UI"/>
                        </a:rPr>
                        <a:t>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Nombre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Domicilio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Teléfono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Salario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extLst>
                  <a:ext uri="{0D108BD9-81ED-4DB2-BD59-A6C34878D82A}">
                    <a16:rowId xmlns:a16="http://schemas.microsoft.com/office/drawing/2014/main" val="10001"/>
                  </a:ext>
                </a:extLst>
              </a:tr>
              <a:tr h="554791">
                <a:tc>
                  <a:txBody>
                    <a:bodyPr/>
                    <a:lstStyle/>
                    <a:p>
                      <a:pPr algn="ctr" fontAlgn="ctr"/>
                      <a:r>
                        <a:rPr lang="es-AR" sz="1800" b="1" i="0" u="none" strike="noStrike" dirty="0">
                          <a:solidFill>
                            <a:srgbClr val="000000"/>
                          </a:solidFill>
                          <a:latin typeface="Segoe UI"/>
                        </a:rPr>
                        <a:t>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Gómez, Luis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Caseros 666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s-AR" sz="1800" b="1" i="0" u="none" strike="noStrike">
                          <a:solidFill>
                            <a:srgbClr val="000000"/>
                          </a:solidFill>
                          <a:latin typeface="Segoe UI"/>
                        </a:rPr>
                        <a:t> 456-7890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Secundario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dirty="0">
                          <a:solidFill>
                            <a:srgbClr val="000000"/>
                          </a:solidFill>
                          <a:latin typeface="Segoe UI"/>
                        </a:rPr>
                        <a:t> $ 16.000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graphicFrame>
        <p:nvGraphicFramePr>
          <p:cNvPr id="8" name="7 Tabla"/>
          <p:cNvGraphicFramePr>
            <a:graphicFrameLocks noGrp="1"/>
          </p:cNvGraphicFramePr>
          <p:nvPr/>
        </p:nvGraphicFramePr>
        <p:xfrm>
          <a:off x="646546" y="3600353"/>
          <a:ext cx="8594435" cy="1664373"/>
        </p:xfrm>
        <a:graphic>
          <a:graphicData uri="http://schemas.openxmlformats.org/drawingml/2006/table">
            <a:tbl>
              <a:tblPr/>
              <a:tblGrid>
                <a:gridCol w="1420829">
                  <a:extLst>
                    <a:ext uri="{9D8B030D-6E8A-4147-A177-3AD203B41FA5}">
                      <a16:colId xmlns:a16="http://schemas.microsoft.com/office/drawing/2014/main" val="20000"/>
                    </a:ext>
                  </a:extLst>
                </a:gridCol>
                <a:gridCol w="2096511">
                  <a:extLst>
                    <a:ext uri="{9D8B030D-6E8A-4147-A177-3AD203B41FA5}">
                      <a16:colId xmlns:a16="http://schemas.microsoft.com/office/drawing/2014/main" val="20001"/>
                    </a:ext>
                  </a:extLst>
                </a:gridCol>
                <a:gridCol w="1692365">
                  <a:extLst>
                    <a:ext uri="{9D8B030D-6E8A-4147-A177-3AD203B41FA5}">
                      <a16:colId xmlns:a16="http://schemas.microsoft.com/office/drawing/2014/main" val="20002"/>
                    </a:ext>
                  </a:extLst>
                </a:gridCol>
                <a:gridCol w="1692365">
                  <a:extLst>
                    <a:ext uri="{9D8B030D-6E8A-4147-A177-3AD203B41FA5}">
                      <a16:colId xmlns:a16="http://schemas.microsoft.com/office/drawing/2014/main" val="20003"/>
                    </a:ext>
                  </a:extLst>
                </a:gridCol>
                <a:gridCol w="1692365">
                  <a:extLst>
                    <a:ext uri="{9D8B030D-6E8A-4147-A177-3AD203B41FA5}">
                      <a16:colId xmlns:a16="http://schemas.microsoft.com/office/drawing/2014/main" val="20004"/>
                    </a:ext>
                  </a:extLst>
                </a:gridCol>
              </a:tblGrid>
              <a:tr h="554791">
                <a:tc gridSpan="5">
                  <a:txBody>
                    <a:bodyPr/>
                    <a:lstStyle/>
                    <a:p>
                      <a:pPr algn="ctr" fontAlgn="ctr"/>
                      <a:r>
                        <a:rPr lang="es-AR" sz="1800" b="1" i="0" u="none" strike="noStrike" dirty="0">
                          <a:solidFill>
                            <a:srgbClr val="000000"/>
                          </a:solidFill>
                          <a:latin typeface="Segoe UI"/>
                        </a:rPr>
                        <a:t>Archivo VENTAS </a:t>
                      </a:r>
                      <a:r>
                        <a:rPr lang="es-AR" sz="1800" b="1" i="0" u="none" strike="noStrike" dirty="0" smtClean="0">
                          <a:solidFill>
                            <a:srgbClr val="000000"/>
                          </a:solidFill>
                          <a:latin typeface="Segoe UI"/>
                        </a:rPr>
                        <a:t>HISTÓRICAS TRIENIO</a:t>
                      </a:r>
                      <a:endParaRPr lang="es-AR" sz="18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val="10000"/>
                  </a:ext>
                </a:extLst>
              </a:tr>
              <a:tr h="554791">
                <a:tc>
                  <a:txBody>
                    <a:bodyPr/>
                    <a:lstStyle/>
                    <a:p>
                      <a:pPr algn="ctr" fontAlgn="ctr"/>
                      <a:r>
                        <a:rPr lang="es-AR" sz="1800" b="1" i="0" u="none" strike="noStrike">
                          <a:solidFill>
                            <a:srgbClr val="000000"/>
                          </a:solidFill>
                          <a:latin typeface="Segoe UI"/>
                        </a:rPr>
                        <a:t>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Nombre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2015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2017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extLst>
                  <a:ext uri="{0D108BD9-81ED-4DB2-BD59-A6C34878D82A}">
                    <a16:rowId xmlns:a16="http://schemas.microsoft.com/office/drawing/2014/main" val="10001"/>
                  </a:ext>
                </a:extLst>
              </a:tr>
              <a:tr h="554791">
                <a:tc>
                  <a:txBody>
                    <a:bodyPr/>
                    <a:lstStyle/>
                    <a:p>
                      <a:pPr algn="ctr" fontAlgn="ctr"/>
                      <a:r>
                        <a:rPr lang="es-AR" sz="1800" b="1" i="0" u="none" strike="noStrike" dirty="0">
                          <a:solidFill>
                            <a:srgbClr val="000000"/>
                          </a:solidFill>
                          <a:latin typeface="Segoe UI"/>
                        </a:rPr>
                        <a:t>4005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Luis Gomez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30.000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60.000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dirty="0">
                          <a:solidFill>
                            <a:srgbClr val="000000"/>
                          </a:solidFill>
                          <a:latin typeface="Segoe UI"/>
                        </a:rPr>
                        <a:t> $       66.000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7565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s-ES" sz="3200" b="1" dirty="0">
                <a:latin typeface="Calibri" pitchFamily="34" charset="0"/>
              </a:rPr>
              <a:t>Características del entorno tradicional</a:t>
            </a:r>
          </a:p>
        </p:txBody>
      </p:sp>
      <p:sp>
        <p:nvSpPr>
          <p:cNvPr id="23555" name="Rectangle 3"/>
          <p:cNvSpPr>
            <a:spLocks noGrp="1" noChangeArrowheads="1"/>
          </p:cNvSpPr>
          <p:nvPr>
            <p:ph idx="1"/>
          </p:nvPr>
        </p:nvSpPr>
        <p:spPr/>
        <p:txBody>
          <a:bodyPr/>
          <a:lstStyle/>
          <a:p>
            <a:pPr marL="360000" lvl="1" indent="-360000">
              <a:lnSpc>
                <a:spcPct val="150000"/>
              </a:lnSpc>
              <a:spcBef>
                <a:spcPts val="0"/>
              </a:spcBef>
              <a:buBlip>
                <a:blip r:embed="rId3"/>
              </a:buBlip>
            </a:pPr>
            <a:r>
              <a:rPr lang="es-ES" sz="2800" b="1" dirty="0">
                <a:latin typeface="Calibri" pitchFamily="34" charset="0"/>
              </a:rPr>
              <a:t>Es simple en cuanto a su utilización.</a:t>
            </a:r>
          </a:p>
          <a:p>
            <a:pPr marL="360000" lvl="1" indent="-360000">
              <a:lnSpc>
                <a:spcPct val="150000"/>
              </a:lnSpc>
              <a:spcBef>
                <a:spcPts val="0"/>
              </a:spcBef>
              <a:buBlip>
                <a:blip r:embed="rId3"/>
              </a:buBlip>
            </a:pPr>
            <a:r>
              <a:rPr lang="es-ES" sz="2800" b="1" dirty="0">
                <a:latin typeface="Calibri" pitchFamily="34" charset="0"/>
              </a:rPr>
              <a:t>Es eficiente en cuanto a las expectativas del cliente.</a:t>
            </a:r>
          </a:p>
          <a:p>
            <a:pPr marL="360000" lvl="1" indent="-360000">
              <a:lnSpc>
                <a:spcPct val="150000"/>
              </a:lnSpc>
              <a:spcBef>
                <a:spcPts val="0"/>
              </a:spcBef>
              <a:buBlip>
                <a:blip r:embed="rId4"/>
              </a:buBlip>
            </a:pPr>
            <a:r>
              <a:rPr lang="es-ES" sz="2800" b="1" dirty="0">
                <a:latin typeface="Calibri" pitchFamily="34" charset="0"/>
              </a:rPr>
              <a:t>Se deben implementar medidas y políticas de seguridad.</a:t>
            </a:r>
          </a:p>
          <a:p>
            <a:pPr marL="360000" lvl="1" indent="-360000">
              <a:lnSpc>
                <a:spcPct val="150000"/>
              </a:lnSpc>
              <a:spcBef>
                <a:spcPts val="0"/>
              </a:spcBef>
              <a:buBlip>
                <a:blip r:embed="rId4"/>
              </a:buBlip>
            </a:pPr>
            <a:r>
              <a:rPr lang="es-ES" sz="2800" b="1" dirty="0">
                <a:latin typeface="Calibri" pitchFamily="34" charset="0"/>
              </a:rPr>
              <a:t>Si el sistema se cae tiene altos costos por pérdidas en el servicio y/o información.</a:t>
            </a:r>
          </a:p>
        </p:txBody>
      </p:sp>
      <p:sp>
        <p:nvSpPr>
          <p:cNvPr id="5" name="4 Marcador de número de diapositiva"/>
          <p:cNvSpPr>
            <a:spLocks noGrp="1"/>
          </p:cNvSpPr>
          <p:nvPr>
            <p:ph type="sldNum" sz="quarter" idx="12"/>
          </p:nvPr>
        </p:nvSpPr>
        <p:spPr/>
        <p:txBody>
          <a:bodyPr/>
          <a:lstStyle/>
          <a:p>
            <a:fld id="{38C1144D-7617-40CF-8CED-8A51374D031C}" type="slidenum">
              <a:rPr lang="es-ES"/>
              <a:pPr/>
              <a:t>15</a:t>
            </a:fld>
            <a:endParaRPr lang="es-ES"/>
          </a:p>
        </p:txBody>
      </p:sp>
    </p:spTree>
    <p:extLst>
      <p:ext uri="{BB962C8B-B14F-4D97-AF65-F5344CB8AC3E}">
        <p14:creationId xmlns:p14="http://schemas.microsoft.com/office/powerpoint/2010/main" val="3378783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22300" y="304800"/>
            <a:ext cx="9029700" cy="1216025"/>
          </a:xfrm>
        </p:spPr>
        <p:txBody>
          <a:bodyPr/>
          <a:lstStyle/>
          <a:p>
            <a:r>
              <a:rPr lang="es-ES" sz="2800" b="1" dirty="0">
                <a:latin typeface="Calibri" pitchFamily="34" charset="0"/>
              </a:rPr>
              <a:t>ENFOQUE DE LAS BD PARA LA ADMINISTRACIÓN DE </a:t>
            </a:r>
            <a:r>
              <a:rPr lang="es-ES" sz="2800" b="1" dirty="0" smtClean="0">
                <a:latin typeface="Calibri" pitchFamily="34" charset="0"/>
              </a:rPr>
              <a:t>DATOS</a:t>
            </a:r>
            <a:r>
              <a:rPr lang="es-ES" sz="3200" b="1" dirty="0" smtClean="0">
                <a:latin typeface="Calibri" pitchFamily="34" charset="0"/>
              </a:rPr>
              <a:t/>
            </a:r>
            <a:br>
              <a:rPr lang="es-ES" sz="3200" b="1" dirty="0" smtClean="0">
                <a:latin typeface="Calibri" pitchFamily="34" charset="0"/>
              </a:rPr>
            </a:br>
            <a:r>
              <a:rPr lang="es-ES" sz="3200" b="1" dirty="0" smtClean="0">
                <a:latin typeface="Calibri" pitchFamily="34" charset="0"/>
              </a:rPr>
              <a:t>Definición </a:t>
            </a:r>
            <a:r>
              <a:rPr lang="es-ES" sz="3200" b="1" dirty="0">
                <a:latin typeface="Calibri" pitchFamily="34" charset="0"/>
              </a:rPr>
              <a:t>de Tecnología de Base de Datos</a:t>
            </a:r>
          </a:p>
        </p:txBody>
      </p:sp>
      <p:sp>
        <p:nvSpPr>
          <p:cNvPr id="26627" name="Rectangle 3"/>
          <p:cNvSpPr>
            <a:spLocks noGrp="1" noChangeArrowheads="1"/>
          </p:cNvSpPr>
          <p:nvPr>
            <p:ph idx="1"/>
          </p:nvPr>
        </p:nvSpPr>
        <p:spPr>
          <a:xfrm>
            <a:off x="622300" y="1752600"/>
            <a:ext cx="9029700" cy="4267200"/>
          </a:xfrm>
        </p:spPr>
        <p:txBody>
          <a:bodyPr/>
          <a:lstStyle/>
          <a:p>
            <a:pPr marL="0" indent="0">
              <a:buFont typeface="Wingdings" pitchFamily="2" charset="2"/>
              <a:buNone/>
            </a:pPr>
            <a:r>
              <a:rPr lang="es-ES" sz="2800" b="1" dirty="0">
                <a:latin typeface="Calibri" pitchFamily="34" charset="0"/>
              </a:rPr>
              <a:t>Una base de datos (BD) es </a:t>
            </a:r>
            <a:endParaRPr lang="es-ES" sz="2800" b="1" dirty="0" smtClean="0">
              <a:latin typeface="Calibri" pitchFamily="34" charset="0"/>
            </a:endParaRPr>
          </a:p>
          <a:p>
            <a:pPr marL="0" indent="0">
              <a:buFont typeface="Wingdings" pitchFamily="2" charset="2"/>
              <a:buNone/>
            </a:pPr>
            <a:r>
              <a:rPr lang="es-ES" sz="2800" b="1" dirty="0" smtClean="0">
                <a:latin typeface="Calibri" pitchFamily="34" charset="0"/>
              </a:rPr>
              <a:t>un </a:t>
            </a:r>
            <a:r>
              <a:rPr lang="es-ES" sz="2800" b="1" dirty="0">
                <a:latin typeface="Calibri" pitchFamily="34" charset="0"/>
              </a:rPr>
              <a:t>conjunto de datos </a:t>
            </a:r>
            <a:r>
              <a:rPr lang="es-ES" sz="2800" b="1" dirty="0" smtClean="0">
                <a:latin typeface="Calibri" pitchFamily="34" charset="0"/>
              </a:rPr>
              <a:t>organizados </a:t>
            </a:r>
          </a:p>
          <a:p>
            <a:pPr marL="0" indent="0">
              <a:buFont typeface="Wingdings" pitchFamily="2" charset="2"/>
              <a:buNone/>
            </a:pPr>
            <a:r>
              <a:rPr lang="es-ES" sz="2800" b="1" dirty="0" smtClean="0">
                <a:latin typeface="Calibri" pitchFamily="34" charset="0"/>
              </a:rPr>
              <a:t>para </a:t>
            </a:r>
            <a:r>
              <a:rPr lang="es-ES" sz="2800" b="1" dirty="0">
                <a:latin typeface="Calibri" pitchFamily="34" charset="0"/>
              </a:rPr>
              <a:t>servir eficientemente a muchas aplicaciones </a:t>
            </a:r>
            <a:endParaRPr lang="es-ES" sz="2800" b="1" dirty="0" smtClean="0">
              <a:latin typeface="Calibri" pitchFamily="34" charset="0"/>
            </a:endParaRPr>
          </a:p>
          <a:p>
            <a:pPr marL="0" indent="0">
              <a:buFont typeface="Wingdings" pitchFamily="2" charset="2"/>
              <a:buNone/>
            </a:pPr>
            <a:r>
              <a:rPr lang="es-ES" sz="2800" b="1" dirty="0" smtClean="0">
                <a:latin typeface="Calibri" pitchFamily="34" charset="0"/>
              </a:rPr>
              <a:t>al </a:t>
            </a:r>
            <a:r>
              <a:rPr lang="es-ES" sz="2800" b="1" dirty="0">
                <a:latin typeface="Calibri" pitchFamily="34" charset="0"/>
              </a:rPr>
              <a:t>centralizar los datos </a:t>
            </a:r>
            <a:endParaRPr lang="es-ES" sz="2800" b="1" dirty="0" smtClean="0">
              <a:latin typeface="Calibri" pitchFamily="34" charset="0"/>
            </a:endParaRPr>
          </a:p>
          <a:p>
            <a:pPr marL="0" indent="0">
              <a:buFont typeface="Wingdings" pitchFamily="2" charset="2"/>
              <a:buNone/>
            </a:pPr>
            <a:r>
              <a:rPr lang="es-ES" sz="2800" b="1" dirty="0" smtClean="0">
                <a:latin typeface="Calibri" pitchFamily="34" charset="0"/>
              </a:rPr>
              <a:t>y </a:t>
            </a:r>
            <a:r>
              <a:rPr lang="es-ES" sz="2800" b="1" dirty="0">
                <a:latin typeface="Calibri" pitchFamily="34" charset="0"/>
              </a:rPr>
              <a:t>controlar su redundancia.</a:t>
            </a:r>
          </a:p>
          <a:p>
            <a:pPr marL="0" indent="0">
              <a:buFont typeface="Wingdings" pitchFamily="2" charset="2"/>
              <a:buNone/>
            </a:pPr>
            <a:endParaRPr lang="es-ES" sz="2800" b="1" dirty="0">
              <a:latin typeface="Calibri" pitchFamily="34" charset="0"/>
            </a:endParaRPr>
          </a:p>
        </p:txBody>
      </p:sp>
      <p:sp>
        <p:nvSpPr>
          <p:cNvPr id="5" name="4 Marcador de número de diapositiva"/>
          <p:cNvSpPr>
            <a:spLocks noGrp="1"/>
          </p:cNvSpPr>
          <p:nvPr>
            <p:ph type="sldNum" sz="quarter" idx="12"/>
          </p:nvPr>
        </p:nvSpPr>
        <p:spPr/>
        <p:txBody>
          <a:bodyPr/>
          <a:lstStyle/>
          <a:p>
            <a:fld id="{1E4B9F9A-CFF1-4158-A162-533AEDA754F2}" type="slidenum">
              <a:rPr lang="es-ES"/>
              <a:pPr/>
              <a:t>16</a:t>
            </a:fld>
            <a:endParaRPr lang="es-ES"/>
          </a:p>
        </p:txBody>
      </p:sp>
    </p:spTree>
    <p:extLst>
      <p:ext uri="{BB962C8B-B14F-4D97-AF65-F5344CB8AC3E}">
        <p14:creationId xmlns:p14="http://schemas.microsoft.com/office/powerpoint/2010/main" val="1747022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s-ES" sz="3200" b="1" dirty="0">
                <a:latin typeface="Calibri" pitchFamily="34" charset="0"/>
                <a:cs typeface="Arial" pitchFamily="34" charset="0"/>
              </a:rPr>
              <a:t>Aplicaciones de las bases de datos</a:t>
            </a:r>
          </a:p>
        </p:txBody>
      </p:sp>
      <p:sp>
        <p:nvSpPr>
          <p:cNvPr id="70659" name="Rectangle 3"/>
          <p:cNvSpPr>
            <a:spLocks noGrp="1" noChangeArrowheads="1"/>
          </p:cNvSpPr>
          <p:nvPr>
            <p:ph idx="1"/>
          </p:nvPr>
        </p:nvSpPr>
        <p:spPr/>
        <p:txBody>
          <a:bodyPr/>
          <a:lstStyle/>
          <a:p>
            <a:pPr>
              <a:buBlip>
                <a:blip r:embed="rId2"/>
              </a:buBlip>
            </a:pPr>
            <a:r>
              <a:rPr lang="es-ES" sz="2800" b="1" dirty="0">
                <a:latin typeface="Calibri" pitchFamily="34" charset="0"/>
              </a:rPr>
              <a:t>Contabilidad: pagos, facturas, créditos,…</a:t>
            </a:r>
          </a:p>
          <a:p>
            <a:pPr>
              <a:buBlip>
                <a:blip r:embed="rId2"/>
              </a:buBlip>
            </a:pPr>
            <a:r>
              <a:rPr lang="es-ES" sz="2800" b="1" dirty="0" err="1">
                <a:latin typeface="Calibri" pitchFamily="34" charset="0"/>
              </a:rPr>
              <a:t>RRHH</a:t>
            </a:r>
            <a:r>
              <a:rPr lang="es-ES" sz="2800" b="1" dirty="0">
                <a:latin typeface="Calibri" pitchFamily="34" charset="0"/>
              </a:rPr>
              <a:t>: empleados, programas de capacitación, planes de remuneraciones,…</a:t>
            </a:r>
          </a:p>
          <a:p>
            <a:pPr>
              <a:buBlip>
                <a:blip r:embed="rId2"/>
              </a:buBlip>
            </a:pPr>
            <a:r>
              <a:rPr lang="es-ES" sz="2800" b="1" dirty="0">
                <a:latin typeface="Calibri" pitchFamily="34" charset="0"/>
              </a:rPr>
              <a:t>Producción: stocks, proveedores, calidad de los productos, componentes de los productos,…</a:t>
            </a:r>
          </a:p>
          <a:p>
            <a:pPr>
              <a:buBlip>
                <a:blip r:embed="rId2"/>
              </a:buBlip>
            </a:pPr>
            <a:r>
              <a:rPr lang="es-ES" sz="2800" b="1" dirty="0">
                <a:latin typeface="Calibri" pitchFamily="34" charset="0"/>
              </a:rPr>
              <a:t>Ventas: datos de clientes, seguimiento de sus compras, productos rentables,…</a:t>
            </a:r>
          </a:p>
        </p:txBody>
      </p:sp>
      <p:sp>
        <p:nvSpPr>
          <p:cNvPr id="5" name="4 Marcador de número de diapositiva"/>
          <p:cNvSpPr>
            <a:spLocks noGrp="1"/>
          </p:cNvSpPr>
          <p:nvPr>
            <p:ph type="sldNum" sz="quarter" idx="12"/>
          </p:nvPr>
        </p:nvSpPr>
        <p:spPr/>
        <p:txBody>
          <a:bodyPr/>
          <a:lstStyle/>
          <a:p>
            <a:fld id="{E788CA5B-2E47-4FF4-9C35-26D3713D0A48}" type="slidenum">
              <a:rPr lang="es-ES"/>
              <a:pPr/>
              <a:t>17</a:t>
            </a:fld>
            <a:endParaRPr lang="es-ES"/>
          </a:p>
        </p:txBody>
      </p:sp>
    </p:spTree>
    <p:extLst>
      <p:ext uri="{BB962C8B-B14F-4D97-AF65-F5344CB8AC3E}">
        <p14:creationId xmlns:p14="http://schemas.microsoft.com/office/powerpoint/2010/main" val="2692752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6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06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s-ES" sz="3200" b="1" dirty="0">
                <a:latin typeface="Calibri" pitchFamily="34" charset="0"/>
              </a:rPr>
              <a:t>Sistemas de Administración de BD</a:t>
            </a:r>
          </a:p>
        </p:txBody>
      </p:sp>
      <p:sp>
        <p:nvSpPr>
          <p:cNvPr id="27651" name="Rectangle 3"/>
          <p:cNvSpPr>
            <a:spLocks noGrp="1" noChangeArrowheads="1"/>
          </p:cNvSpPr>
          <p:nvPr>
            <p:ph idx="1"/>
          </p:nvPr>
        </p:nvSpPr>
        <p:spPr/>
        <p:txBody>
          <a:bodyPr/>
          <a:lstStyle/>
          <a:p>
            <a:pPr marL="0" indent="0">
              <a:lnSpc>
                <a:spcPct val="90000"/>
              </a:lnSpc>
              <a:buNone/>
            </a:pPr>
            <a:r>
              <a:rPr lang="es-ES" sz="2800" b="1" u="sng" dirty="0">
                <a:latin typeface="Calibri" pitchFamily="34" charset="0"/>
              </a:rPr>
              <a:t>DBMS: Data Base Management </a:t>
            </a:r>
            <a:r>
              <a:rPr lang="es-ES" sz="2800" b="1" u="sng" dirty="0" err="1" smtClean="0">
                <a:latin typeface="Calibri" pitchFamily="34" charset="0"/>
              </a:rPr>
              <a:t>System</a:t>
            </a:r>
            <a:endParaRPr lang="es-ES" sz="2800" b="1" u="sng" dirty="0" smtClean="0">
              <a:latin typeface="Calibri" pitchFamily="34" charset="0"/>
            </a:endParaRPr>
          </a:p>
          <a:p>
            <a:pPr marL="0" indent="0">
              <a:lnSpc>
                <a:spcPct val="90000"/>
              </a:lnSpc>
              <a:buNone/>
            </a:pPr>
            <a:endParaRPr lang="es-ES" sz="2800" b="1" u="sng" dirty="0" smtClean="0">
              <a:latin typeface="Calibri" pitchFamily="34" charset="0"/>
            </a:endParaRPr>
          </a:p>
          <a:p>
            <a:pPr marL="350838" indent="-350838">
              <a:lnSpc>
                <a:spcPct val="90000"/>
              </a:lnSpc>
              <a:buBlip>
                <a:blip r:embed="rId2"/>
              </a:buBlip>
            </a:pPr>
            <a:r>
              <a:rPr lang="es-ES" sz="2800" b="1" dirty="0">
                <a:latin typeface="Calibri" pitchFamily="34" charset="0"/>
              </a:rPr>
              <a:t>Es el sistema que permite a una organización centralizar los datos, administrarlos eficientemente y proporcionar, mediante los programas de aplicación, el acceso a los datos almacenados.</a:t>
            </a:r>
          </a:p>
          <a:p>
            <a:pPr marL="350838" indent="-350838">
              <a:lnSpc>
                <a:spcPct val="90000"/>
              </a:lnSpc>
              <a:buBlip>
                <a:blip r:embed="rId2"/>
              </a:buBlip>
            </a:pPr>
            <a:r>
              <a:rPr lang="es-ES" sz="2800" b="1" dirty="0" smtClean="0">
                <a:latin typeface="Calibri" pitchFamily="34" charset="0"/>
              </a:rPr>
              <a:t>El </a:t>
            </a:r>
            <a:r>
              <a:rPr lang="es-ES" sz="2800" b="1" dirty="0">
                <a:latin typeface="Calibri" pitchFamily="34" charset="0"/>
              </a:rPr>
              <a:t>DBMS actúa como interfaz entre los programas de aplicación y los archivos de datos físicos</a:t>
            </a:r>
            <a:r>
              <a:rPr lang="es-ES" sz="2800" b="1" dirty="0" smtClean="0">
                <a:latin typeface="Calibri" pitchFamily="34" charset="0"/>
              </a:rPr>
              <a:t>.</a:t>
            </a:r>
          </a:p>
          <a:p>
            <a:pPr marL="350838" indent="-350838">
              <a:lnSpc>
                <a:spcPct val="90000"/>
              </a:lnSpc>
              <a:buBlip>
                <a:blip r:embed="rId2"/>
              </a:buBlip>
            </a:pPr>
            <a:r>
              <a:rPr lang="es-ES" sz="2800" b="1" dirty="0" smtClean="0">
                <a:latin typeface="Calibri" pitchFamily="34" charset="0"/>
              </a:rPr>
              <a:t>Básicamente realiza tres tareas con las Bases de Datos:</a:t>
            </a:r>
          </a:p>
          <a:p>
            <a:pPr marL="0" indent="0">
              <a:lnSpc>
                <a:spcPct val="90000"/>
              </a:lnSpc>
              <a:buNone/>
            </a:pPr>
            <a:r>
              <a:rPr lang="es-ES" sz="2800" b="1" dirty="0">
                <a:latin typeface="Calibri" pitchFamily="34" charset="0"/>
              </a:rPr>
              <a:t> </a:t>
            </a:r>
            <a:r>
              <a:rPr lang="es-ES" sz="2800" b="1" dirty="0" smtClean="0">
                <a:latin typeface="Calibri" pitchFamily="34" charset="0"/>
              </a:rPr>
              <a:t>    Selección, Proyección y Unión</a:t>
            </a:r>
            <a:endParaRPr lang="es-ES" sz="2800" b="1" dirty="0">
              <a:latin typeface="Calibri" pitchFamily="34" charset="0"/>
            </a:endParaRPr>
          </a:p>
        </p:txBody>
      </p:sp>
      <p:sp>
        <p:nvSpPr>
          <p:cNvPr id="5" name="4 Marcador de número de diapositiva"/>
          <p:cNvSpPr>
            <a:spLocks noGrp="1"/>
          </p:cNvSpPr>
          <p:nvPr>
            <p:ph type="sldNum" sz="quarter" idx="12"/>
          </p:nvPr>
        </p:nvSpPr>
        <p:spPr/>
        <p:txBody>
          <a:bodyPr/>
          <a:lstStyle/>
          <a:p>
            <a:fld id="{0724AFF5-06F6-4795-8A53-6C10B4129F17}" type="slidenum">
              <a:rPr lang="es-ES"/>
              <a:pPr/>
              <a:t>18</a:t>
            </a:fld>
            <a:endParaRPr lang="es-ES"/>
          </a:p>
        </p:txBody>
      </p:sp>
    </p:spTree>
    <p:extLst>
      <p:ext uri="{BB962C8B-B14F-4D97-AF65-F5344CB8AC3E}">
        <p14:creationId xmlns:p14="http://schemas.microsoft.com/office/powerpoint/2010/main" val="3520767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5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6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s-ES" sz="3200" b="1" dirty="0" smtClean="0">
                <a:latin typeface="Calibri" pitchFamily="34" charset="0"/>
              </a:rPr>
              <a:t>Bases de Datos relacionales</a:t>
            </a:r>
            <a:endParaRPr lang="es-ES" sz="3200" b="1" dirty="0">
              <a:latin typeface="Calibri" pitchFamily="34" charset="0"/>
            </a:endParaRPr>
          </a:p>
        </p:txBody>
      </p:sp>
      <p:sp>
        <p:nvSpPr>
          <p:cNvPr id="28675" name="Rectangle 3"/>
          <p:cNvSpPr>
            <a:spLocks noGrp="1" noChangeArrowheads="1"/>
          </p:cNvSpPr>
          <p:nvPr>
            <p:ph idx="1"/>
          </p:nvPr>
        </p:nvSpPr>
        <p:spPr/>
        <p:txBody>
          <a:bodyPr/>
          <a:lstStyle/>
          <a:p>
            <a:pPr marL="350838" indent="-350838">
              <a:buBlip>
                <a:blip r:embed="rId2"/>
              </a:buBlip>
            </a:pPr>
            <a:r>
              <a:rPr lang="es-ES" sz="2800" b="1" dirty="0">
                <a:latin typeface="Calibri" pitchFamily="34" charset="0"/>
              </a:rPr>
              <a:t>Los datos se representa como tablas bidimensionales.</a:t>
            </a:r>
          </a:p>
          <a:p>
            <a:pPr marL="350838" indent="-350838">
              <a:buBlip>
                <a:blip r:embed="rId2"/>
              </a:buBlip>
            </a:pPr>
            <a:r>
              <a:rPr lang="es-ES" sz="2800" b="1" dirty="0">
                <a:latin typeface="Calibri" pitchFamily="34" charset="0"/>
              </a:rPr>
              <a:t>Las tablas contienen datos acerca de una entidad y sus atributos.</a:t>
            </a:r>
          </a:p>
          <a:p>
            <a:pPr marL="350838" indent="-350838">
              <a:buBlip>
                <a:blip r:embed="rId2"/>
              </a:buBlip>
            </a:pPr>
            <a:r>
              <a:rPr lang="es-ES" sz="2800" b="1" dirty="0">
                <a:latin typeface="Calibri" pitchFamily="34" charset="0"/>
              </a:rPr>
              <a:t>Las tablas contienen números, caracteres, dibujos, imágenes, fotografías, voz, video, </a:t>
            </a:r>
            <a:r>
              <a:rPr lang="es-ES" sz="2800" b="1" dirty="0" err="1">
                <a:latin typeface="Calibri" pitchFamily="34" charset="0"/>
              </a:rPr>
              <a:t>hyperlinks</a:t>
            </a:r>
            <a:r>
              <a:rPr lang="es-ES" sz="2800" b="1" dirty="0">
                <a:latin typeface="Calibri" pitchFamily="34" charset="0"/>
              </a:rPr>
              <a:t>,…</a:t>
            </a:r>
          </a:p>
        </p:txBody>
      </p:sp>
      <p:sp>
        <p:nvSpPr>
          <p:cNvPr id="5" name="4 Marcador de número de diapositiva"/>
          <p:cNvSpPr>
            <a:spLocks noGrp="1"/>
          </p:cNvSpPr>
          <p:nvPr>
            <p:ph type="sldNum" sz="quarter" idx="12"/>
          </p:nvPr>
        </p:nvSpPr>
        <p:spPr/>
        <p:txBody>
          <a:bodyPr/>
          <a:lstStyle/>
          <a:p>
            <a:fld id="{29B438AC-30DA-45EB-86FD-1A86322A0BD6}" type="slidenum">
              <a:rPr lang="es-ES"/>
              <a:pPr/>
              <a:t>19</a:t>
            </a:fld>
            <a:endParaRPr lang="es-ES"/>
          </a:p>
        </p:txBody>
      </p:sp>
    </p:spTree>
    <p:extLst>
      <p:ext uri="{BB962C8B-B14F-4D97-AF65-F5344CB8AC3E}">
        <p14:creationId xmlns:p14="http://schemas.microsoft.com/office/powerpoint/2010/main" val="1656120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txBox="1">
            <a:spLocks noChangeArrowheads="1"/>
          </p:cNvSpPr>
          <p:nvPr/>
        </p:nvSpPr>
        <p:spPr bwMode="auto">
          <a:xfrm>
            <a:off x="854075" y="1859990"/>
            <a:ext cx="8420100" cy="404408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a:spcBef>
                <a:spcPts val="600"/>
              </a:spcBef>
            </a:pPr>
            <a:r>
              <a:rPr lang="es-ES_tradnl" b="1" dirty="0">
                <a:solidFill>
                  <a:schemeClr val="bg1">
                    <a:lumMod val="75000"/>
                  </a:schemeClr>
                </a:solidFill>
              </a:rPr>
              <a:t>La Información: </a:t>
            </a:r>
            <a:r>
              <a:rPr lang="es-ES_tradnl" dirty="0">
                <a:solidFill>
                  <a:schemeClr val="bg1">
                    <a:lumMod val="75000"/>
                  </a:schemeClr>
                </a:solidFill>
              </a:rPr>
              <a:t>Propiedades de la Información. </a:t>
            </a:r>
            <a:r>
              <a:rPr lang="es-ES" b="1" dirty="0">
                <a:solidFill>
                  <a:schemeClr val="bg1">
                    <a:lumMod val="75000"/>
                  </a:schemeClr>
                </a:solidFill>
              </a:rPr>
              <a:t>Metodología de análisis, diseño e implementación de los sistemas de información. </a:t>
            </a:r>
            <a:r>
              <a:rPr lang="es-ES" dirty="0">
                <a:solidFill>
                  <a:schemeClr val="bg1">
                    <a:lumMod val="75000"/>
                  </a:schemeClr>
                </a:solidFill>
              </a:rPr>
              <a:t>(contemplando esta temática orientada al desarrollo e implementación de Tecnología Informática): </a:t>
            </a:r>
            <a:r>
              <a:rPr lang="es-ES_tradnl" dirty="0">
                <a:solidFill>
                  <a:schemeClr val="bg1">
                    <a:lumMod val="75000"/>
                  </a:schemeClr>
                </a:solidFill>
              </a:rPr>
              <a:t>Desarrollo de sistemas y cambio organizacional. </a:t>
            </a:r>
            <a:endParaRPr lang="es-ES_tradnl" dirty="0" smtClean="0">
              <a:solidFill>
                <a:schemeClr val="bg1">
                  <a:lumMod val="75000"/>
                </a:schemeClr>
              </a:solidFill>
            </a:endParaRPr>
          </a:p>
          <a:p>
            <a:pPr>
              <a:spcBef>
                <a:spcPts val="600"/>
              </a:spcBef>
            </a:pPr>
            <a:r>
              <a:rPr lang="es-ES_tradnl" b="1" dirty="0" smtClean="0"/>
              <a:t>Bases </a:t>
            </a:r>
            <a:r>
              <a:rPr lang="es-ES_tradnl" b="1" dirty="0"/>
              <a:t>de Datos</a:t>
            </a:r>
            <a:r>
              <a:rPr lang="es-ES_tradnl" dirty="0"/>
              <a:t>: Diseño, gestión, nuevas estructuras. </a:t>
            </a:r>
            <a:r>
              <a:rPr lang="es-ES_tradnl" b="1" dirty="0"/>
              <a:t>Administración de bases de datos: </a:t>
            </a:r>
            <a:r>
              <a:rPr lang="es-ES_tradnl" dirty="0"/>
              <a:t>técnicas de generación de información</a:t>
            </a:r>
            <a:r>
              <a:rPr lang="es-ES_tradnl" b="1" dirty="0" smtClean="0"/>
              <a:t>.</a:t>
            </a:r>
          </a:p>
          <a:p>
            <a:pPr>
              <a:spcBef>
                <a:spcPts val="600"/>
              </a:spcBef>
            </a:pPr>
            <a:endParaRPr lang="es-ES_tradnl" b="1" dirty="0"/>
          </a:p>
          <a:p>
            <a:pPr lvl="0">
              <a:spcBef>
                <a:spcPts val="600"/>
              </a:spcBef>
            </a:pPr>
            <a:r>
              <a:rPr lang="es-ES_tradnl" b="1" dirty="0" smtClean="0"/>
              <a:t>Objetivos Específicos</a:t>
            </a:r>
            <a:r>
              <a:rPr lang="es-ES_tradnl" dirty="0" smtClean="0"/>
              <a:t>: Identificar </a:t>
            </a:r>
            <a:r>
              <a:rPr lang="es-ES_tradnl" dirty="0"/>
              <a:t>las diferentes organizaciones de archivos </a:t>
            </a:r>
            <a:endParaRPr lang="es-ES_tradnl" dirty="0" smtClean="0"/>
          </a:p>
          <a:p>
            <a:pPr lvl="0">
              <a:spcBef>
                <a:spcPts val="600"/>
              </a:spcBef>
            </a:pPr>
            <a:endParaRPr lang="es-ES_tradnl" dirty="0" smtClean="0"/>
          </a:p>
          <a:p>
            <a:pPr lvl="0">
              <a:spcBef>
                <a:spcPts val="600"/>
              </a:spcBef>
            </a:pPr>
            <a:r>
              <a:rPr lang="es-ES_tradnl" b="1" dirty="0" smtClean="0"/>
              <a:t>Bibliografía</a:t>
            </a:r>
            <a:r>
              <a:rPr lang="es-ES_tradnl" dirty="0" smtClean="0"/>
              <a:t>: </a:t>
            </a:r>
            <a:r>
              <a:rPr lang="es-AR" dirty="0" smtClean="0"/>
              <a:t>Sistemas </a:t>
            </a:r>
            <a:r>
              <a:rPr lang="es-AR" dirty="0"/>
              <a:t>de información gerencial / </a:t>
            </a:r>
            <a:r>
              <a:rPr lang="es-AR" dirty="0" err="1"/>
              <a:t>Laudon</a:t>
            </a:r>
            <a:r>
              <a:rPr lang="es-AR" dirty="0"/>
              <a:t>, Kenneth C. (2012) Sistemas de información gerencial [texto impreso] / </a:t>
            </a:r>
            <a:r>
              <a:rPr lang="es-AR" dirty="0" err="1"/>
              <a:t>Laudon</a:t>
            </a:r>
            <a:r>
              <a:rPr lang="es-AR" dirty="0"/>
              <a:t>, Kenneth C.; </a:t>
            </a:r>
            <a:r>
              <a:rPr lang="es-AR" dirty="0" err="1"/>
              <a:t>Laudon</a:t>
            </a:r>
            <a:r>
              <a:rPr lang="es-AR" dirty="0"/>
              <a:t>, Jane P.. - 12a. ed.. - México : Pearson Educación, 2012. ISBN 978-607-32-0949-6. Nota de contenido: Cap. 6. Fundamentos de inteligencia de negocios: bases de datos y administración de la </a:t>
            </a:r>
            <a:r>
              <a:rPr lang="es-AR" dirty="0" smtClean="0"/>
              <a:t>información</a:t>
            </a:r>
            <a:endParaRPr lang="es-AR" dirty="0"/>
          </a:p>
        </p:txBody>
      </p:sp>
      <p:sp>
        <p:nvSpPr>
          <p:cNvPr id="4" name="Rectangle 8"/>
          <p:cNvSpPr>
            <a:spLocks noChangeArrowheads="1"/>
          </p:cNvSpPr>
          <p:nvPr/>
        </p:nvSpPr>
        <p:spPr bwMode="auto">
          <a:xfrm>
            <a:off x="646545" y="592794"/>
            <a:ext cx="9116291" cy="1277273"/>
          </a:xfrm>
          <a:prstGeom prst="rect">
            <a:avLst/>
          </a:prstGeom>
          <a:noFill/>
          <a:ln w="12700">
            <a:noFill/>
            <a:miter lim="800000"/>
            <a:headEnd type="none" w="sm" len="sm"/>
            <a:tailEnd type="none" w="sm" len="sm"/>
          </a:ln>
        </p:spPr>
        <p:txBody>
          <a:bodyPr wrap="square" bIns="0" anchor="ctr">
            <a:spAutoFit/>
          </a:bodyPr>
          <a:lstStyle/>
          <a:p>
            <a:pPr>
              <a:tabLst>
                <a:tab pos="228600" algn="l"/>
              </a:tabLst>
            </a:pPr>
            <a:r>
              <a:rPr lang="es-ES" sz="2400" b="1" dirty="0">
                <a:latin typeface="Arial" panose="020B0604020202020204" pitchFamily="34" charset="0"/>
                <a:cs typeface="Arial" panose="020B0604020202020204" pitchFamily="34" charset="0"/>
              </a:rPr>
              <a:t>UNIDAD </a:t>
            </a:r>
            <a:r>
              <a:rPr lang="es-ES" sz="2400" b="1" dirty="0" smtClean="0">
                <a:latin typeface="Arial" panose="020B0604020202020204" pitchFamily="34" charset="0"/>
                <a:cs typeface="Arial" panose="020B0604020202020204" pitchFamily="34" charset="0"/>
              </a:rPr>
              <a:t>3: </a:t>
            </a:r>
            <a:r>
              <a:rPr lang="es-ES" sz="2400" b="1" dirty="0">
                <a:latin typeface="Arial" panose="020B0604020202020204" pitchFamily="34" charset="0"/>
                <a:cs typeface="Arial" panose="020B0604020202020204" pitchFamily="34" charset="0"/>
              </a:rPr>
              <a:t>RECURSOS DE TECNOLOGÍA DE </a:t>
            </a:r>
            <a:r>
              <a:rPr lang="es-ES" sz="2400" b="1" dirty="0" smtClean="0">
                <a:latin typeface="Arial" panose="020B0604020202020204" pitchFamily="34" charset="0"/>
                <a:cs typeface="Arial" panose="020B0604020202020204" pitchFamily="34" charset="0"/>
              </a:rPr>
              <a:t>INFORMACIÓN </a:t>
            </a:r>
            <a:r>
              <a:rPr lang="es-ES" sz="2400" b="1" dirty="0" err="1" smtClean="0">
                <a:latin typeface="Arial" panose="020B0604020202020204" pitchFamily="34" charset="0"/>
                <a:cs typeface="Arial" panose="020B0604020202020204" pitchFamily="34" charset="0"/>
              </a:rPr>
              <a:t>Información</a:t>
            </a:r>
            <a:endParaRPr lang="es-ES" sz="2400" b="1" dirty="0">
              <a:latin typeface="Arial" panose="020B0604020202020204" pitchFamily="34" charset="0"/>
              <a:cs typeface="Arial" panose="020B0604020202020204" pitchFamily="34" charset="0"/>
            </a:endParaRPr>
          </a:p>
          <a:p>
            <a:pPr>
              <a:tabLst>
                <a:tab pos="228600" algn="l"/>
              </a:tabLst>
            </a:pPr>
            <a:endParaRPr lang="es-ES_tradnl" sz="3200" b="1" dirty="0">
              <a:latin typeface="Calibri" pitchFamily="34" charset="0"/>
            </a:endParaRPr>
          </a:p>
        </p:txBody>
      </p:sp>
      <p:sp>
        <p:nvSpPr>
          <p:cNvPr id="5" name="4 Marcador de número de diapositiva"/>
          <p:cNvSpPr>
            <a:spLocks noGrp="1"/>
          </p:cNvSpPr>
          <p:nvPr>
            <p:ph type="sldNum" sz="quarter" idx="12"/>
          </p:nvPr>
        </p:nvSpPr>
        <p:spPr/>
        <p:txBody>
          <a:bodyPr/>
          <a:lstStyle/>
          <a:p>
            <a:pPr>
              <a:defRPr/>
            </a:pPr>
            <a:fld id="{26C1BD80-6FCC-401C-ACB3-480B744F0F43}" type="slidenum">
              <a:rPr lang="es-ES" smtClean="0"/>
              <a:pPr>
                <a:defRPr/>
              </a:pPr>
              <a:t>2</a:t>
            </a:fld>
            <a:endParaRPr lang="es-ES"/>
          </a:p>
        </p:txBody>
      </p:sp>
    </p:spTree>
  </p:cSld>
  <p:clrMapOvr>
    <a:masterClrMapping/>
  </p:clrMapOvr>
  <p:transition spd="slow">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s-ES" sz="3200" b="1" dirty="0" err="1">
                <a:latin typeface="Calibri" pitchFamily="34" charset="0"/>
              </a:rPr>
              <a:t>DBMS</a:t>
            </a:r>
            <a:r>
              <a:rPr lang="es-ES" sz="3200" b="1" dirty="0">
                <a:latin typeface="Calibri" pitchFamily="34" charset="0"/>
              </a:rPr>
              <a:t> relacional (software)</a:t>
            </a:r>
          </a:p>
        </p:txBody>
      </p:sp>
      <p:sp>
        <p:nvSpPr>
          <p:cNvPr id="39939" name="Rectangle 3"/>
          <p:cNvSpPr>
            <a:spLocks noGrp="1" noChangeArrowheads="1"/>
          </p:cNvSpPr>
          <p:nvPr>
            <p:ph idx="1"/>
          </p:nvPr>
        </p:nvSpPr>
        <p:spPr/>
        <p:txBody>
          <a:bodyPr/>
          <a:lstStyle/>
          <a:p>
            <a:pPr marL="609600" indent="-609600">
              <a:buFont typeface="Wingdings" pitchFamily="2" charset="2"/>
              <a:buNone/>
            </a:pPr>
            <a:r>
              <a:rPr lang="es-ES" sz="2800" b="1" dirty="0">
                <a:latin typeface="Calibri" pitchFamily="34" charset="0"/>
              </a:rPr>
              <a:t>PCs de escritorio:</a:t>
            </a:r>
          </a:p>
          <a:p>
            <a:pPr marL="609600" indent="-609600">
              <a:buBlip>
                <a:blip r:embed="rId2"/>
              </a:buBlip>
            </a:pPr>
            <a:r>
              <a:rPr lang="es-ES" sz="2800" b="1" dirty="0">
                <a:latin typeface="Calibri" pitchFamily="34" charset="0"/>
              </a:rPr>
              <a:t>MS Access / Visual Fox.</a:t>
            </a:r>
          </a:p>
          <a:p>
            <a:pPr marL="609600" indent="-609600">
              <a:buFont typeface="Wingdings" pitchFamily="2" charset="2"/>
              <a:buNone/>
            </a:pPr>
            <a:r>
              <a:rPr lang="es-ES" sz="2800" b="1" dirty="0">
                <a:latin typeface="Calibri" pitchFamily="34" charset="0"/>
              </a:rPr>
              <a:t>Mainframes:</a:t>
            </a:r>
          </a:p>
          <a:p>
            <a:pPr marL="609600" indent="-609600">
              <a:buBlip>
                <a:blip r:embed="rId2"/>
              </a:buBlip>
            </a:pPr>
            <a:r>
              <a:rPr lang="es-ES" sz="2800" b="1" dirty="0" err="1">
                <a:latin typeface="Calibri" pitchFamily="34" charset="0"/>
              </a:rPr>
              <a:t>DB2</a:t>
            </a:r>
            <a:r>
              <a:rPr lang="es-ES" sz="2800" b="1" dirty="0">
                <a:latin typeface="Calibri" pitchFamily="34" charset="0"/>
              </a:rPr>
              <a:t>, Oracle, MS SQL Server, </a:t>
            </a:r>
            <a:r>
              <a:rPr lang="es-ES" sz="2800" b="1" dirty="0" err="1">
                <a:latin typeface="Calibri" pitchFamily="34" charset="0"/>
              </a:rPr>
              <a:t>Informix</a:t>
            </a:r>
            <a:r>
              <a:rPr lang="es-ES" sz="2800" b="1" dirty="0">
                <a:latin typeface="Calibri" pitchFamily="34" charset="0"/>
              </a:rPr>
              <a:t>.</a:t>
            </a:r>
          </a:p>
          <a:p>
            <a:pPr marL="609600" indent="-609600">
              <a:buFont typeface="Wingdings" pitchFamily="2" charset="2"/>
              <a:buNone/>
            </a:pPr>
            <a:r>
              <a:rPr lang="es-ES" sz="2800" b="1" dirty="0">
                <a:latin typeface="Calibri" pitchFamily="34" charset="0"/>
              </a:rPr>
              <a:t>Open </a:t>
            </a:r>
            <a:r>
              <a:rPr lang="es-ES" sz="2800" b="1" dirty="0" err="1">
                <a:latin typeface="Calibri" pitchFamily="34" charset="0"/>
              </a:rPr>
              <a:t>Source</a:t>
            </a:r>
            <a:endParaRPr lang="es-ES" sz="2800" b="1" dirty="0">
              <a:latin typeface="Calibri" pitchFamily="34" charset="0"/>
            </a:endParaRPr>
          </a:p>
          <a:p>
            <a:pPr marL="609600" indent="-609600">
              <a:buBlip>
                <a:blip r:embed="rId2"/>
              </a:buBlip>
            </a:pPr>
            <a:r>
              <a:rPr lang="es-ES" sz="2800" b="1" dirty="0" err="1">
                <a:latin typeface="Calibri" pitchFamily="34" charset="0"/>
              </a:rPr>
              <a:t>MySQL</a:t>
            </a:r>
            <a:r>
              <a:rPr lang="es-ES" sz="2800" b="1" dirty="0">
                <a:latin typeface="Calibri" pitchFamily="34" charset="0"/>
              </a:rPr>
              <a:t>, </a:t>
            </a:r>
            <a:r>
              <a:rPr lang="es-ES" sz="2800" b="1" dirty="0" err="1">
                <a:latin typeface="Calibri" pitchFamily="34" charset="0"/>
              </a:rPr>
              <a:t>PostgreSQL</a:t>
            </a:r>
            <a:r>
              <a:rPr lang="es-ES" sz="2800" b="1" dirty="0">
                <a:latin typeface="Calibri" pitchFamily="34" charset="0"/>
              </a:rPr>
              <a:t>, </a:t>
            </a:r>
            <a:r>
              <a:rPr lang="es-ES" sz="2800" b="1" dirty="0" err="1">
                <a:latin typeface="Calibri" pitchFamily="34" charset="0"/>
              </a:rPr>
              <a:t>SQLite</a:t>
            </a:r>
            <a:r>
              <a:rPr lang="es-ES" sz="2800" b="1" dirty="0">
                <a:latin typeface="Calibri" pitchFamily="34" charset="0"/>
              </a:rPr>
              <a:t> y otras (http://www.muylinux.com/2010/03/04/35-motores-de-bases-de-datos-open-source/)</a:t>
            </a:r>
          </a:p>
        </p:txBody>
      </p:sp>
      <p:sp>
        <p:nvSpPr>
          <p:cNvPr id="5" name="4 Marcador de número de diapositiva"/>
          <p:cNvSpPr>
            <a:spLocks noGrp="1"/>
          </p:cNvSpPr>
          <p:nvPr>
            <p:ph type="sldNum" sz="quarter" idx="12"/>
          </p:nvPr>
        </p:nvSpPr>
        <p:spPr/>
        <p:txBody>
          <a:bodyPr/>
          <a:lstStyle/>
          <a:p>
            <a:fld id="{AC030C6D-02BB-47CF-A98A-FBB9300A775B}" type="slidenum">
              <a:rPr lang="es-ES"/>
              <a:pPr/>
              <a:t>20</a:t>
            </a:fld>
            <a:endParaRPr lang="es-ES"/>
          </a:p>
        </p:txBody>
      </p:sp>
    </p:spTree>
    <p:extLst>
      <p:ext uri="{BB962C8B-B14F-4D97-AF65-F5344CB8AC3E}">
        <p14:creationId xmlns:p14="http://schemas.microsoft.com/office/powerpoint/2010/main" val="1336384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9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pPr>
              <a:defRPr/>
            </a:pPr>
            <a:fld id="{26C1BD80-6FCC-401C-ACB3-480B744F0F43}" type="slidenum">
              <a:rPr lang="es-ES" smtClean="0"/>
              <a:pPr>
                <a:defRPr/>
              </a:pPr>
              <a:t>21</a:t>
            </a:fld>
            <a:endParaRPr lang="es-ES"/>
          </a:p>
        </p:txBody>
      </p:sp>
      <p:sp>
        <p:nvSpPr>
          <p:cNvPr id="7" name="Rectangle 5"/>
          <p:cNvSpPr txBox="1">
            <a:spLocks noChangeArrowheads="1"/>
          </p:cNvSpPr>
          <p:nvPr/>
        </p:nvSpPr>
        <p:spPr bwMode="auto">
          <a:xfrm>
            <a:off x="1242291" y="-314325"/>
            <a:ext cx="8229600" cy="1371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1" fontAlgn="base" hangingPunct="1">
              <a:spcBef>
                <a:spcPct val="0"/>
              </a:spcBef>
              <a:spcAft>
                <a:spcPct val="0"/>
              </a:spcAft>
              <a:defRPr sz="3800">
                <a:solidFill>
                  <a:schemeClr val="tx2"/>
                </a:solidFill>
                <a:latin typeface="+mj-lt"/>
                <a:ea typeface="+mj-ea"/>
                <a:cs typeface="+mj-cs"/>
              </a:defRPr>
            </a:lvl1pPr>
            <a:lvl2pPr algn="l" rtl="0" eaLnBrk="1" fontAlgn="base" hangingPunct="1">
              <a:spcBef>
                <a:spcPct val="0"/>
              </a:spcBef>
              <a:spcAft>
                <a:spcPct val="0"/>
              </a:spcAft>
              <a:defRPr sz="3800">
                <a:solidFill>
                  <a:schemeClr val="tx2"/>
                </a:solidFill>
                <a:latin typeface="Tahoma" pitchFamily="34" charset="0"/>
              </a:defRPr>
            </a:lvl2pPr>
            <a:lvl3pPr algn="l" rtl="0" eaLnBrk="1" fontAlgn="base" hangingPunct="1">
              <a:spcBef>
                <a:spcPct val="0"/>
              </a:spcBef>
              <a:spcAft>
                <a:spcPct val="0"/>
              </a:spcAft>
              <a:defRPr sz="3800">
                <a:solidFill>
                  <a:schemeClr val="tx2"/>
                </a:solidFill>
                <a:latin typeface="Tahoma" pitchFamily="34" charset="0"/>
              </a:defRPr>
            </a:lvl3pPr>
            <a:lvl4pPr algn="l" rtl="0" eaLnBrk="1" fontAlgn="base" hangingPunct="1">
              <a:spcBef>
                <a:spcPct val="0"/>
              </a:spcBef>
              <a:spcAft>
                <a:spcPct val="0"/>
              </a:spcAft>
              <a:defRPr sz="3800">
                <a:solidFill>
                  <a:schemeClr val="tx2"/>
                </a:solidFill>
                <a:latin typeface="Tahoma" pitchFamily="34" charset="0"/>
              </a:defRPr>
            </a:lvl4pPr>
            <a:lvl5pPr algn="l" rtl="0" eaLnBrk="1" fontAlgn="base" hangingPunct="1">
              <a:spcBef>
                <a:spcPct val="0"/>
              </a:spcBef>
              <a:spcAft>
                <a:spcPct val="0"/>
              </a:spcAft>
              <a:defRPr sz="3800">
                <a:solidFill>
                  <a:schemeClr val="tx2"/>
                </a:solidFill>
                <a:latin typeface="Tahoma" pitchFamily="34" charset="0"/>
              </a:defRPr>
            </a:lvl5pPr>
            <a:lvl6pPr marL="457200" algn="l" rtl="0" eaLnBrk="1" fontAlgn="base" hangingPunct="1">
              <a:spcBef>
                <a:spcPct val="0"/>
              </a:spcBef>
              <a:spcAft>
                <a:spcPct val="0"/>
              </a:spcAft>
              <a:defRPr sz="3800">
                <a:solidFill>
                  <a:schemeClr val="tx2"/>
                </a:solidFill>
                <a:latin typeface="Tahoma" pitchFamily="34" charset="0"/>
              </a:defRPr>
            </a:lvl6pPr>
            <a:lvl7pPr marL="914400" algn="l" rtl="0" eaLnBrk="1" fontAlgn="base" hangingPunct="1">
              <a:spcBef>
                <a:spcPct val="0"/>
              </a:spcBef>
              <a:spcAft>
                <a:spcPct val="0"/>
              </a:spcAft>
              <a:defRPr sz="3800">
                <a:solidFill>
                  <a:schemeClr val="tx2"/>
                </a:solidFill>
                <a:latin typeface="Tahoma" pitchFamily="34" charset="0"/>
              </a:defRPr>
            </a:lvl7pPr>
            <a:lvl8pPr marL="1371600" algn="l" rtl="0" eaLnBrk="1" fontAlgn="base" hangingPunct="1">
              <a:spcBef>
                <a:spcPct val="0"/>
              </a:spcBef>
              <a:spcAft>
                <a:spcPct val="0"/>
              </a:spcAft>
              <a:defRPr sz="3800">
                <a:solidFill>
                  <a:schemeClr val="tx2"/>
                </a:solidFill>
                <a:latin typeface="Tahoma" pitchFamily="34" charset="0"/>
              </a:defRPr>
            </a:lvl8pPr>
            <a:lvl9pPr marL="1828800" algn="l" rtl="0" eaLnBrk="1" fontAlgn="base" hangingPunct="1">
              <a:spcBef>
                <a:spcPct val="0"/>
              </a:spcBef>
              <a:spcAft>
                <a:spcPct val="0"/>
              </a:spcAft>
              <a:defRPr sz="3800">
                <a:solidFill>
                  <a:schemeClr val="tx2"/>
                </a:solidFill>
                <a:latin typeface="Tahoma" pitchFamily="34" charset="0"/>
              </a:defRPr>
            </a:lvl9pPr>
          </a:lstStyle>
          <a:p>
            <a:r>
              <a:rPr lang="es-ES" altLang="es-AR" sz="4000" b="1" kern="0" dirty="0" smtClean="0">
                <a:latin typeface="Tw Cen MT Condensed Extra Bold" pitchFamily="34" charset="0"/>
              </a:rPr>
              <a:t>Tablas de una BD Relacional</a:t>
            </a:r>
            <a:endParaRPr lang="es-ES" altLang="es-AR" sz="4000" b="1" kern="0" dirty="0">
              <a:latin typeface="Tw Cen MT Condensed Extra Bold" pitchFamily="34" charset="0"/>
            </a:endParaRPr>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600" y="3028950"/>
            <a:ext cx="8178800"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AutoShape 11"/>
          <p:cNvSpPr>
            <a:spLocks noChangeArrowheads="1"/>
          </p:cNvSpPr>
          <p:nvPr/>
        </p:nvSpPr>
        <p:spPr bwMode="auto">
          <a:xfrm>
            <a:off x="1143000" y="5410200"/>
            <a:ext cx="1524000" cy="3810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 altLang="es-AR" b="1">
                <a:solidFill>
                  <a:schemeClr val="bg1"/>
                </a:solidFill>
              </a:rPr>
              <a:t>Campo Clave</a:t>
            </a:r>
          </a:p>
        </p:txBody>
      </p:sp>
      <p:sp>
        <p:nvSpPr>
          <p:cNvPr id="10" name="Line 12"/>
          <p:cNvSpPr>
            <a:spLocks noChangeShapeType="1"/>
          </p:cNvSpPr>
          <p:nvPr/>
        </p:nvSpPr>
        <p:spPr bwMode="auto">
          <a:xfrm flipH="1" flipV="1">
            <a:off x="990600" y="5029200"/>
            <a:ext cx="9144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AR"/>
          </a:p>
        </p:txBody>
      </p:sp>
      <p:sp>
        <p:nvSpPr>
          <p:cNvPr id="11" name="AutoShape 13"/>
          <p:cNvSpPr>
            <a:spLocks noChangeArrowheads="1"/>
          </p:cNvSpPr>
          <p:nvPr/>
        </p:nvSpPr>
        <p:spPr bwMode="auto">
          <a:xfrm>
            <a:off x="2743200" y="2057400"/>
            <a:ext cx="3352800" cy="3810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 altLang="es-AR" b="1">
                <a:solidFill>
                  <a:schemeClr val="bg1"/>
                </a:solidFill>
              </a:rPr>
              <a:t>Columnas (atributos, campos)</a:t>
            </a:r>
          </a:p>
        </p:txBody>
      </p:sp>
      <p:sp>
        <p:nvSpPr>
          <p:cNvPr id="12" name="Line 14"/>
          <p:cNvSpPr>
            <a:spLocks noChangeShapeType="1"/>
          </p:cNvSpPr>
          <p:nvPr/>
        </p:nvSpPr>
        <p:spPr bwMode="auto">
          <a:xfrm flipH="1">
            <a:off x="990600" y="2438400"/>
            <a:ext cx="35052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AR"/>
          </a:p>
        </p:txBody>
      </p:sp>
      <p:sp>
        <p:nvSpPr>
          <p:cNvPr id="13" name="Line 15"/>
          <p:cNvSpPr>
            <a:spLocks noChangeShapeType="1"/>
          </p:cNvSpPr>
          <p:nvPr/>
        </p:nvSpPr>
        <p:spPr bwMode="auto">
          <a:xfrm flipH="1">
            <a:off x="2514600" y="2438400"/>
            <a:ext cx="19812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AR"/>
          </a:p>
        </p:txBody>
      </p:sp>
      <p:sp>
        <p:nvSpPr>
          <p:cNvPr id="14" name="Line 16"/>
          <p:cNvSpPr>
            <a:spLocks noChangeShapeType="1"/>
          </p:cNvSpPr>
          <p:nvPr/>
        </p:nvSpPr>
        <p:spPr bwMode="auto">
          <a:xfrm flipH="1">
            <a:off x="4191000" y="2438400"/>
            <a:ext cx="2286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AR"/>
          </a:p>
        </p:txBody>
      </p:sp>
      <p:sp>
        <p:nvSpPr>
          <p:cNvPr id="15" name="Line 17"/>
          <p:cNvSpPr>
            <a:spLocks noChangeShapeType="1"/>
          </p:cNvSpPr>
          <p:nvPr/>
        </p:nvSpPr>
        <p:spPr bwMode="auto">
          <a:xfrm>
            <a:off x="4419600" y="2438400"/>
            <a:ext cx="10668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AR"/>
          </a:p>
        </p:txBody>
      </p:sp>
      <p:sp>
        <p:nvSpPr>
          <p:cNvPr id="16" name="Line 18"/>
          <p:cNvSpPr>
            <a:spLocks noChangeShapeType="1"/>
          </p:cNvSpPr>
          <p:nvPr/>
        </p:nvSpPr>
        <p:spPr bwMode="auto">
          <a:xfrm>
            <a:off x="4495800" y="2438400"/>
            <a:ext cx="25146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AR"/>
          </a:p>
        </p:txBody>
      </p:sp>
      <p:sp>
        <p:nvSpPr>
          <p:cNvPr id="17" name="Line 19"/>
          <p:cNvSpPr>
            <a:spLocks noChangeShapeType="1"/>
          </p:cNvSpPr>
          <p:nvPr/>
        </p:nvSpPr>
        <p:spPr bwMode="auto">
          <a:xfrm>
            <a:off x="4419600" y="2438400"/>
            <a:ext cx="38862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AR"/>
          </a:p>
        </p:txBody>
      </p:sp>
    </p:spTree>
    <p:extLst>
      <p:ext uri="{BB962C8B-B14F-4D97-AF65-F5344CB8AC3E}">
        <p14:creationId xmlns:p14="http://schemas.microsoft.com/office/powerpoint/2010/main" val="1840864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pPr>
              <a:defRPr/>
            </a:pPr>
            <a:fld id="{26C1BD80-6FCC-401C-ACB3-480B744F0F43}" type="slidenum">
              <a:rPr lang="es-ES" smtClean="0"/>
              <a:pPr>
                <a:defRPr/>
              </a:pPr>
              <a:t>22</a:t>
            </a:fld>
            <a:endParaRPr lang="es-ES" dirty="0"/>
          </a:p>
        </p:txBody>
      </p:sp>
      <p:sp>
        <p:nvSpPr>
          <p:cNvPr id="5" name="Rectangle 5"/>
          <p:cNvSpPr txBox="1">
            <a:spLocks noChangeArrowheads="1"/>
          </p:cNvSpPr>
          <p:nvPr/>
        </p:nvSpPr>
        <p:spPr bwMode="auto">
          <a:xfrm>
            <a:off x="1260764" y="-180109"/>
            <a:ext cx="8229600" cy="1371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1" fontAlgn="base" hangingPunct="1">
              <a:spcBef>
                <a:spcPct val="0"/>
              </a:spcBef>
              <a:spcAft>
                <a:spcPct val="0"/>
              </a:spcAft>
              <a:defRPr sz="3800">
                <a:solidFill>
                  <a:schemeClr val="tx2"/>
                </a:solidFill>
                <a:latin typeface="+mj-lt"/>
                <a:ea typeface="+mj-ea"/>
                <a:cs typeface="+mj-cs"/>
              </a:defRPr>
            </a:lvl1pPr>
            <a:lvl2pPr algn="l" rtl="0" eaLnBrk="1" fontAlgn="base" hangingPunct="1">
              <a:spcBef>
                <a:spcPct val="0"/>
              </a:spcBef>
              <a:spcAft>
                <a:spcPct val="0"/>
              </a:spcAft>
              <a:defRPr sz="3800">
                <a:solidFill>
                  <a:schemeClr val="tx2"/>
                </a:solidFill>
                <a:latin typeface="Tahoma" pitchFamily="34" charset="0"/>
              </a:defRPr>
            </a:lvl2pPr>
            <a:lvl3pPr algn="l" rtl="0" eaLnBrk="1" fontAlgn="base" hangingPunct="1">
              <a:spcBef>
                <a:spcPct val="0"/>
              </a:spcBef>
              <a:spcAft>
                <a:spcPct val="0"/>
              </a:spcAft>
              <a:defRPr sz="3800">
                <a:solidFill>
                  <a:schemeClr val="tx2"/>
                </a:solidFill>
                <a:latin typeface="Tahoma" pitchFamily="34" charset="0"/>
              </a:defRPr>
            </a:lvl3pPr>
            <a:lvl4pPr algn="l" rtl="0" eaLnBrk="1" fontAlgn="base" hangingPunct="1">
              <a:spcBef>
                <a:spcPct val="0"/>
              </a:spcBef>
              <a:spcAft>
                <a:spcPct val="0"/>
              </a:spcAft>
              <a:defRPr sz="3800">
                <a:solidFill>
                  <a:schemeClr val="tx2"/>
                </a:solidFill>
                <a:latin typeface="Tahoma" pitchFamily="34" charset="0"/>
              </a:defRPr>
            </a:lvl4pPr>
            <a:lvl5pPr algn="l" rtl="0" eaLnBrk="1" fontAlgn="base" hangingPunct="1">
              <a:spcBef>
                <a:spcPct val="0"/>
              </a:spcBef>
              <a:spcAft>
                <a:spcPct val="0"/>
              </a:spcAft>
              <a:defRPr sz="3800">
                <a:solidFill>
                  <a:schemeClr val="tx2"/>
                </a:solidFill>
                <a:latin typeface="Tahoma" pitchFamily="34" charset="0"/>
              </a:defRPr>
            </a:lvl5pPr>
            <a:lvl6pPr marL="457200" algn="l" rtl="0" eaLnBrk="1" fontAlgn="base" hangingPunct="1">
              <a:spcBef>
                <a:spcPct val="0"/>
              </a:spcBef>
              <a:spcAft>
                <a:spcPct val="0"/>
              </a:spcAft>
              <a:defRPr sz="3800">
                <a:solidFill>
                  <a:schemeClr val="tx2"/>
                </a:solidFill>
                <a:latin typeface="Tahoma" pitchFamily="34" charset="0"/>
              </a:defRPr>
            </a:lvl6pPr>
            <a:lvl7pPr marL="914400" algn="l" rtl="0" eaLnBrk="1" fontAlgn="base" hangingPunct="1">
              <a:spcBef>
                <a:spcPct val="0"/>
              </a:spcBef>
              <a:spcAft>
                <a:spcPct val="0"/>
              </a:spcAft>
              <a:defRPr sz="3800">
                <a:solidFill>
                  <a:schemeClr val="tx2"/>
                </a:solidFill>
                <a:latin typeface="Tahoma" pitchFamily="34" charset="0"/>
              </a:defRPr>
            </a:lvl7pPr>
            <a:lvl8pPr marL="1371600" algn="l" rtl="0" eaLnBrk="1" fontAlgn="base" hangingPunct="1">
              <a:spcBef>
                <a:spcPct val="0"/>
              </a:spcBef>
              <a:spcAft>
                <a:spcPct val="0"/>
              </a:spcAft>
              <a:defRPr sz="3800">
                <a:solidFill>
                  <a:schemeClr val="tx2"/>
                </a:solidFill>
                <a:latin typeface="Tahoma" pitchFamily="34" charset="0"/>
              </a:defRPr>
            </a:lvl8pPr>
            <a:lvl9pPr marL="1828800" algn="l" rtl="0" eaLnBrk="1" fontAlgn="base" hangingPunct="1">
              <a:spcBef>
                <a:spcPct val="0"/>
              </a:spcBef>
              <a:spcAft>
                <a:spcPct val="0"/>
              </a:spcAft>
              <a:defRPr sz="3800">
                <a:solidFill>
                  <a:schemeClr val="tx2"/>
                </a:solidFill>
                <a:latin typeface="Tahoma" pitchFamily="34" charset="0"/>
              </a:defRPr>
            </a:lvl9pPr>
          </a:lstStyle>
          <a:p>
            <a:r>
              <a:rPr lang="es-ES" altLang="es-AR" sz="4000" b="1" kern="0" dirty="0" smtClean="0">
                <a:latin typeface="Tw Cen MT Condensed Extra Bold" pitchFamily="34" charset="0"/>
              </a:rPr>
              <a:t>Tablas de una BD Relacional</a:t>
            </a:r>
            <a:endParaRPr lang="es-ES" altLang="es-AR" sz="4000" b="1" kern="0" dirty="0">
              <a:latin typeface="Tw Cen MT Condensed Extra Bold" pitchFamily="34" charset="0"/>
            </a:endParaRPr>
          </a:p>
        </p:txBody>
      </p:sp>
      <p:pic>
        <p:nvPicPr>
          <p:cNvPr id="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438400"/>
            <a:ext cx="8235950"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AutoShape 7"/>
          <p:cNvSpPr>
            <a:spLocks noChangeArrowheads="1"/>
          </p:cNvSpPr>
          <p:nvPr/>
        </p:nvSpPr>
        <p:spPr bwMode="auto">
          <a:xfrm>
            <a:off x="914400" y="5029200"/>
            <a:ext cx="1219200" cy="8382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 altLang="es-AR" b="1">
                <a:solidFill>
                  <a:schemeClr val="bg1"/>
                </a:solidFill>
              </a:rPr>
              <a:t>Clave</a:t>
            </a:r>
          </a:p>
          <a:p>
            <a:pPr algn="ctr"/>
            <a:r>
              <a:rPr lang="es-ES" altLang="es-AR" b="1">
                <a:solidFill>
                  <a:schemeClr val="bg1"/>
                </a:solidFill>
              </a:rPr>
              <a:t>Principal</a:t>
            </a:r>
          </a:p>
        </p:txBody>
      </p:sp>
      <p:sp>
        <p:nvSpPr>
          <p:cNvPr id="8" name="Line 8"/>
          <p:cNvSpPr>
            <a:spLocks noChangeShapeType="1"/>
          </p:cNvSpPr>
          <p:nvPr/>
        </p:nvSpPr>
        <p:spPr bwMode="auto">
          <a:xfrm flipH="1" flipV="1">
            <a:off x="838200" y="4419600"/>
            <a:ext cx="6858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AR"/>
          </a:p>
        </p:txBody>
      </p:sp>
      <p:sp>
        <p:nvSpPr>
          <p:cNvPr id="9" name="AutoShape 9"/>
          <p:cNvSpPr>
            <a:spLocks noChangeArrowheads="1"/>
          </p:cNvSpPr>
          <p:nvPr/>
        </p:nvSpPr>
        <p:spPr bwMode="auto">
          <a:xfrm>
            <a:off x="2971800" y="5029200"/>
            <a:ext cx="1219200" cy="8382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 altLang="es-AR" b="1">
                <a:solidFill>
                  <a:schemeClr val="bg1"/>
                </a:solidFill>
              </a:rPr>
              <a:t>Clave</a:t>
            </a:r>
          </a:p>
          <a:p>
            <a:pPr algn="ctr"/>
            <a:r>
              <a:rPr lang="es-ES" altLang="es-AR" b="1">
                <a:solidFill>
                  <a:schemeClr val="bg1"/>
                </a:solidFill>
              </a:rPr>
              <a:t>Externa</a:t>
            </a:r>
          </a:p>
        </p:txBody>
      </p:sp>
      <p:sp>
        <p:nvSpPr>
          <p:cNvPr id="10" name="Line 10"/>
          <p:cNvSpPr>
            <a:spLocks noChangeShapeType="1"/>
          </p:cNvSpPr>
          <p:nvPr/>
        </p:nvSpPr>
        <p:spPr bwMode="auto">
          <a:xfrm flipH="1" flipV="1">
            <a:off x="3581400" y="44196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AR"/>
          </a:p>
        </p:txBody>
      </p:sp>
    </p:spTree>
    <p:extLst>
      <p:ext uri="{BB962C8B-B14F-4D97-AF65-F5344CB8AC3E}">
        <p14:creationId xmlns:p14="http://schemas.microsoft.com/office/powerpoint/2010/main" val="35751867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274" y="1795175"/>
            <a:ext cx="8674029" cy="4319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5"/>
          <p:cNvSpPr>
            <a:spLocks noGrp="1" noChangeArrowheads="1"/>
          </p:cNvSpPr>
          <p:nvPr>
            <p:ph type="title"/>
          </p:nvPr>
        </p:nvSpPr>
        <p:spPr>
          <a:xfrm>
            <a:off x="1380836" y="-355600"/>
            <a:ext cx="8229600" cy="1371600"/>
          </a:xfrm>
          <a:noFill/>
          <a:ln/>
        </p:spPr>
        <p:txBody>
          <a:bodyPr/>
          <a:lstStyle/>
          <a:p>
            <a:r>
              <a:rPr lang="es-ES" altLang="es-AR" sz="4000" b="1" dirty="0">
                <a:latin typeface="Tw Cen MT Condensed Extra Bold" pitchFamily="34" charset="0"/>
              </a:rPr>
              <a:t>Tablas de una BD Relacional</a:t>
            </a:r>
          </a:p>
        </p:txBody>
      </p:sp>
      <p:sp>
        <p:nvSpPr>
          <p:cNvPr id="13" name="Marcador de número de diapositiva 3"/>
          <p:cNvSpPr>
            <a:spLocks noGrp="1"/>
          </p:cNvSpPr>
          <p:nvPr>
            <p:ph type="sldNum" sz="quarter" idx="12"/>
          </p:nvPr>
        </p:nvSpPr>
        <p:spPr>
          <a:xfrm>
            <a:off x="7099300" y="6245225"/>
            <a:ext cx="2146300" cy="476250"/>
          </a:xfrm>
        </p:spPr>
        <p:txBody>
          <a:bodyPr/>
          <a:lstStyle/>
          <a:p>
            <a:pPr>
              <a:defRPr/>
            </a:pPr>
            <a:fld id="{26C1BD80-6FCC-401C-ACB3-480B744F0F43}" type="slidenum">
              <a:rPr lang="es-ES" smtClean="0"/>
              <a:pPr>
                <a:defRPr/>
              </a:pPr>
              <a:t>23</a:t>
            </a:fld>
            <a:endParaRPr lang="es-ES" dirty="0"/>
          </a:p>
        </p:txBody>
      </p:sp>
    </p:spTree>
    <p:extLst>
      <p:ext uri="{BB962C8B-B14F-4D97-AF65-F5344CB8AC3E}">
        <p14:creationId xmlns:p14="http://schemas.microsoft.com/office/powerpoint/2010/main" val="24391276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s-ES" sz="3200" b="1" dirty="0">
                <a:latin typeface="Calibri" pitchFamily="34" charset="0"/>
              </a:rPr>
              <a:t>ENTIDADES DE UNA BASE DE DATOS RELACIONAL </a:t>
            </a:r>
            <a:r>
              <a:rPr lang="es-ES" sz="3200" b="1" dirty="0" smtClean="0">
                <a:latin typeface="Calibri" pitchFamily="34" charset="0"/>
                <a:cs typeface="Arial" pitchFamily="34" charset="0"/>
              </a:rPr>
              <a:t>Entidades </a:t>
            </a:r>
            <a:r>
              <a:rPr lang="es-ES" sz="3200" b="1" dirty="0">
                <a:latin typeface="Calibri" pitchFamily="34" charset="0"/>
                <a:cs typeface="Arial" pitchFamily="34" charset="0"/>
              </a:rPr>
              <a:t>de las Bases de Datos</a:t>
            </a:r>
          </a:p>
        </p:txBody>
      </p:sp>
      <p:sp>
        <p:nvSpPr>
          <p:cNvPr id="70659" name="Rectangle 3"/>
          <p:cNvSpPr>
            <a:spLocks noGrp="1" noChangeArrowheads="1"/>
          </p:cNvSpPr>
          <p:nvPr>
            <p:ph idx="1"/>
          </p:nvPr>
        </p:nvSpPr>
        <p:spPr/>
        <p:txBody>
          <a:bodyPr/>
          <a:lstStyle/>
          <a:p>
            <a:pPr marL="1435100">
              <a:buBlip>
                <a:blip r:embed="rId2"/>
              </a:buBlip>
            </a:pPr>
            <a:r>
              <a:rPr lang="es-ES" sz="2800" b="1" dirty="0">
                <a:latin typeface="Calibri" pitchFamily="34" charset="0"/>
              </a:rPr>
              <a:t>Tablas</a:t>
            </a:r>
          </a:p>
          <a:p>
            <a:pPr marL="1435100">
              <a:buBlip>
                <a:blip r:embed="rId2"/>
              </a:buBlip>
            </a:pPr>
            <a:r>
              <a:rPr lang="es-ES" sz="2800" b="1" dirty="0">
                <a:latin typeface="Calibri" pitchFamily="34" charset="0"/>
              </a:rPr>
              <a:t>Relaciones</a:t>
            </a:r>
          </a:p>
          <a:p>
            <a:pPr marL="1435100">
              <a:buBlip>
                <a:blip r:embed="rId2"/>
              </a:buBlip>
            </a:pPr>
            <a:r>
              <a:rPr lang="es-ES" sz="2800" b="1" dirty="0">
                <a:latin typeface="Calibri" pitchFamily="34" charset="0"/>
              </a:rPr>
              <a:t>Consultas</a:t>
            </a:r>
          </a:p>
          <a:p>
            <a:pPr marL="1435100">
              <a:buBlip>
                <a:blip r:embed="rId2"/>
              </a:buBlip>
            </a:pPr>
            <a:r>
              <a:rPr lang="es-ES" sz="2800" b="1" dirty="0">
                <a:latin typeface="Calibri" pitchFamily="34" charset="0"/>
              </a:rPr>
              <a:t>Formularios</a:t>
            </a:r>
          </a:p>
          <a:p>
            <a:pPr marL="1435100">
              <a:buBlip>
                <a:blip r:embed="rId2"/>
              </a:buBlip>
            </a:pPr>
            <a:r>
              <a:rPr lang="es-ES" sz="2800" b="1" dirty="0">
                <a:latin typeface="Calibri" pitchFamily="34" charset="0"/>
              </a:rPr>
              <a:t>Informes</a:t>
            </a:r>
          </a:p>
          <a:p>
            <a:pPr marL="1435100">
              <a:buBlip>
                <a:blip r:embed="rId2"/>
              </a:buBlip>
            </a:pPr>
            <a:r>
              <a:rPr lang="es-ES" sz="2800" b="1" dirty="0">
                <a:latin typeface="Calibri" pitchFamily="34" charset="0"/>
              </a:rPr>
              <a:t>Macros</a:t>
            </a:r>
          </a:p>
          <a:p>
            <a:pPr marL="1435100">
              <a:buBlip>
                <a:blip r:embed="rId2"/>
              </a:buBlip>
            </a:pPr>
            <a:r>
              <a:rPr lang="es-ES" sz="2800" b="1" dirty="0">
                <a:latin typeface="Calibri" pitchFamily="34" charset="0"/>
              </a:rPr>
              <a:t>Módulos</a:t>
            </a:r>
          </a:p>
          <a:p>
            <a:pPr>
              <a:buNone/>
            </a:pPr>
            <a:r>
              <a:rPr lang="es-ES" sz="2800" b="1" dirty="0">
                <a:latin typeface="Calibri" pitchFamily="34" charset="0"/>
              </a:rPr>
              <a:t>Nota: MS Access 2007 / 2010 / 2013 las llama </a:t>
            </a:r>
            <a:r>
              <a:rPr lang="es-ES" sz="2800" b="1" u="sng" dirty="0">
                <a:latin typeface="Calibri" pitchFamily="34" charset="0"/>
              </a:rPr>
              <a:t>Objetos</a:t>
            </a:r>
            <a:r>
              <a:rPr lang="es-ES" sz="2800" b="1" dirty="0">
                <a:latin typeface="Calibri" pitchFamily="34" charset="0"/>
              </a:rPr>
              <a:t>.</a:t>
            </a:r>
          </a:p>
        </p:txBody>
      </p:sp>
      <p:sp>
        <p:nvSpPr>
          <p:cNvPr id="5" name="4 Marcador de número de diapositiva"/>
          <p:cNvSpPr>
            <a:spLocks noGrp="1"/>
          </p:cNvSpPr>
          <p:nvPr>
            <p:ph type="sldNum" sz="quarter" idx="12"/>
          </p:nvPr>
        </p:nvSpPr>
        <p:spPr/>
        <p:txBody>
          <a:bodyPr/>
          <a:lstStyle/>
          <a:p>
            <a:fld id="{E788CA5B-2E47-4FF4-9C35-26D3713D0A48}" type="slidenum">
              <a:rPr lang="es-ES"/>
              <a:pPr/>
              <a:t>24</a:t>
            </a:fld>
            <a:endParaRPr lang="es-ES"/>
          </a:p>
        </p:txBody>
      </p:sp>
    </p:spTree>
    <p:extLst>
      <p:ext uri="{BB962C8B-B14F-4D97-AF65-F5344CB8AC3E}">
        <p14:creationId xmlns:p14="http://schemas.microsoft.com/office/powerpoint/2010/main" val="2801597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6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065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65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065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065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06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s-ES" sz="3200" b="1" dirty="0">
                <a:latin typeface="Calibri" pitchFamily="34" charset="0"/>
                <a:cs typeface="Arial" pitchFamily="34" charset="0"/>
              </a:rPr>
              <a:t>Tipo de Datos de las </a:t>
            </a:r>
            <a:r>
              <a:rPr lang="es-ES" sz="3200" b="1" dirty="0" err="1" smtClean="0">
                <a:latin typeface="Calibri" pitchFamily="34" charset="0"/>
                <a:cs typeface="Arial" pitchFamily="34" charset="0"/>
              </a:rPr>
              <a:t>BD</a:t>
            </a:r>
            <a:r>
              <a:rPr lang="es-ES" sz="3200" b="1" dirty="0" smtClean="0">
                <a:latin typeface="Calibri" pitchFamily="34" charset="0"/>
                <a:cs typeface="Arial" pitchFamily="34" charset="0"/>
              </a:rPr>
              <a:t> Relacionales (atributos)</a:t>
            </a:r>
            <a:endParaRPr lang="es-ES" sz="3200" b="1" dirty="0">
              <a:latin typeface="Calibri" pitchFamily="34" charset="0"/>
              <a:cs typeface="Arial" pitchFamily="34" charset="0"/>
            </a:endParaRPr>
          </a:p>
        </p:txBody>
      </p:sp>
      <p:sp>
        <p:nvSpPr>
          <p:cNvPr id="70659" name="Rectangle 3"/>
          <p:cNvSpPr>
            <a:spLocks noGrp="1" noChangeArrowheads="1"/>
          </p:cNvSpPr>
          <p:nvPr>
            <p:ph idx="1"/>
          </p:nvPr>
        </p:nvSpPr>
        <p:spPr/>
        <p:txBody>
          <a:bodyPr/>
          <a:lstStyle/>
          <a:p>
            <a:pPr marL="1431925">
              <a:buBlip>
                <a:blip r:embed="rId2"/>
              </a:buBlip>
            </a:pPr>
            <a:r>
              <a:rPr lang="es-ES" sz="2800" b="1" dirty="0">
                <a:latin typeface="Calibri" pitchFamily="34" charset="0"/>
              </a:rPr>
              <a:t>Texto.</a:t>
            </a:r>
          </a:p>
          <a:p>
            <a:pPr marL="1431925">
              <a:buBlip>
                <a:blip r:embed="rId2"/>
              </a:buBlip>
            </a:pPr>
            <a:r>
              <a:rPr lang="es-ES" sz="2800" b="1" dirty="0">
                <a:latin typeface="Calibri" pitchFamily="34" charset="0"/>
              </a:rPr>
              <a:t>Numérico (Auto numérico / Moneda / Entero / Simple y Doble Precisión).</a:t>
            </a:r>
          </a:p>
          <a:p>
            <a:pPr marL="1431925">
              <a:buBlip>
                <a:blip r:embed="rId2"/>
              </a:buBlip>
            </a:pPr>
            <a:r>
              <a:rPr lang="es-ES" sz="2800" b="1" dirty="0">
                <a:latin typeface="Calibri" pitchFamily="34" charset="0"/>
              </a:rPr>
              <a:t>Fecha / Hora.</a:t>
            </a:r>
          </a:p>
          <a:p>
            <a:pPr marL="1431925">
              <a:buBlip>
                <a:blip r:embed="rId2"/>
              </a:buBlip>
            </a:pPr>
            <a:r>
              <a:rPr lang="es-ES" sz="2800" b="1" dirty="0">
                <a:latin typeface="Calibri" pitchFamily="34" charset="0"/>
              </a:rPr>
              <a:t>Lógico (Verdadero / Falso).</a:t>
            </a:r>
          </a:p>
          <a:p>
            <a:pPr marL="1431925">
              <a:buBlip>
                <a:blip r:embed="rId2"/>
              </a:buBlip>
            </a:pPr>
            <a:r>
              <a:rPr lang="es-ES" sz="2800" b="1" dirty="0">
                <a:latin typeface="Calibri" pitchFamily="34" charset="0"/>
              </a:rPr>
              <a:t>Memo.</a:t>
            </a:r>
          </a:p>
          <a:p>
            <a:pPr marL="1431925">
              <a:buBlip>
                <a:blip r:embed="rId2"/>
              </a:buBlip>
            </a:pPr>
            <a:r>
              <a:rPr lang="es-ES" sz="2800" b="1" dirty="0">
                <a:latin typeface="Calibri" pitchFamily="34" charset="0"/>
              </a:rPr>
              <a:t>Objeto OLE (</a:t>
            </a:r>
            <a:r>
              <a:rPr lang="es-ES" sz="2800" b="1" dirty="0" err="1">
                <a:latin typeface="Calibri" pitchFamily="34" charset="0"/>
              </a:rPr>
              <a:t>Object</a:t>
            </a:r>
            <a:r>
              <a:rPr lang="es-ES" sz="2800" b="1" dirty="0">
                <a:latin typeface="Calibri" pitchFamily="34" charset="0"/>
              </a:rPr>
              <a:t> </a:t>
            </a:r>
            <a:r>
              <a:rPr lang="es-ES" sz="2800" b="1" dirty="0" err="1">
                <a:latin typeface="Calibri" pitchFamily="34" charset="0"/>
              </a:rPr>
              <a:t>Linked</a:t>
            </a:r>
            <a:r>
              <a:rPr lang="es-ES" sz="2800" b="1" dirty="0">
                <a:latin typeface="Calibri" pitchFamily="34" charset="0"/>
              </a:rPr>
              <a:t> </a:t>
            </a:r>
            <a:r>
              <a:rPr lang="es-ES" sz="2800" b="1" dirty="0" err="1">
                <a:latin typeface="Calibri" pitchFamily="34" charset="0"/>
              </a:rPr>
              <a:t>Embedding</a:t>
            </a:r>
            <a:r>
              <a:rPr lang="es-ES" sz="2800" b="1" dirty="0">
                <a:latin typeface="Calibri" pitchFamily="34" charset="0"/>
              </a:rPr>
              <a:t>).</a:t>
            </a:r>
          </a:p>
          <a:p>
            <a:pPr marL="1431925">
              <a:buBlip>
                <a:blip r:embed="rId2"/>
              </a:buBlip>
            </a:pPr>
            <a:r>
              <a:rPr lang="es-ES" sz="2800" b="1" dirty="0">
                <a:latin typeface="Calibri" pitchFamily="34" charset="0"/>
              </a:rPr>
              <a:t>Hipervínculo.</a:t>
            </a:r>
          </a:p>
          <a:p>
            <a:pPr marL="1431925">
              <a:buBlip>
                <a:blip r:embed="rId2"/>
              </a:buBlip>
            </a:pPr>
            <a:endParaRPr lang="es-ES" sz="2800" b="1" dirty="0">
              <a:latin typeface="Calibri" pitchFamily="34" charset="0"/>
            </a:endParaRPr>
          </a:p>
        </p:txBody>
      </p:sp>
      <p:sp>
        <p:nvSpPr>
          <p:cNvPr id="5" name="4 Marcador de número de diapositiva"/>
          <p:cNvSpPr>
            <a:spLocks noGrp="1"/>
          </p:cNvSpPr>
          <p:nvPr>
            <p:ph type="sldNum" sz="quarter" idx="12"/>
          </p:nvPr>
        </p:nvSpPr>
        <p:spPr/>
        <p:txBody>
          <a:bodyPr/>
          <a:lstStyle/>
          <a:p>
            <a:fld id="{E788CA5B-2E47-4FF4-9C35-26D3713D0A48}" type="slidenum">
              <a:rPr lang="es-ES"/>
              <a:pPr/>
              <a:t>25</a:t>
            </a:fld>
            <a:endParaRPr lang="es-ES"/>
          </a:p>
        </p:txBody>
      </p:sp>
    </p:spTree>
    <p:extLst>
      <p:ext uri="{BB962C8B-B14F-4D97-AF65-F5344CB8AC3E}">
        <p14:creationId xmlns:p14="http://schemas.microsoft.com/office/powerpoint/2010/main" val="285646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6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065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65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065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06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s-ES" sz="3200" b="1" dirty="0">
                <a:latin typeface="Calibri" pitchFamily="34" charset="0"/>
              </a:rPr>
              <a:t>USO DE BASES DE DATOS </a:t>
            </a:r>
            <a:r>
              <a:rPr lang="es-ES" sz="3200" b="1" dirty="0" smtClean="0">
                <a:latin typeface="Calibri" pitchFamily="34" charset="0"/>
              </a:rPr>
              <a:t>WEB</a:t>
            </a:r>
            <a:br>
              <a:rPr lang="es-ES" sz="3200" b="1" dirty="0" smtClean="0">
                <a:latin typeface="Calibri" pitchFamily="34" charset="0"/>
              </a:rPr>
            </a:br>
            <a:r>
              <a:rPr lang="es-AR" sz="3200" b="1" dirty="0" smtClean="0">
                <a:latin typeface="Calibri" pitchFamily="34" charset="0"/>
              </a:rPr>
              <a:t>Aplicaciones </a:t>
            </a:r>
            <a:r>
              <a:rPr lang="es-AR" sz="3200" b="1" dirty="0">
                <a:latin typeface="Calibri" pitchFamily="34" charset="0"/>
              </a:rPr>
              <a:t>de las bases de datos web</a:t>
            </a:r>
            <a:endParaRPr lang="es-ES" sz="3200" dirty="0">
              <a:latin typeface="Calibri" pitchFamily="34" charset="0"/>
            </a:endParaRPr>
          </a:p>
        </p:txBody>
      </p:sp>
      <p:sp>
        <p:nvSpPr>
          <p:cNvPr id="7173" name="Rectangle 18"/>
          <p:cNvSpPr>
            <a:spLocks noGrp="1" noChangeArrowheads="1"/>
          </p:cNvSpPr>
          <p:nvPr>
            <p:ph idx="1"/>
          </p:nvPr>
        </p:nvSpPr>
        <p:spPr>
          <a:xfrm>
            <a:off x="495300" y="1981203"/>
            <a:ext cx="8915400" cy="4444294"/>
          </a:xfrm>
        </p:spPr>
        <p:txBody>
          <a:bodyPr>
            <a:spAutoFit/>
          </a:bodyPr>
          <a:lstStyle/>
          <a:p>
            <a:pPr>
              <a:buBlip>
                <a:blip r:embed="rId2"/>
              </a:buBlip>
            </a:pPr>
            <a:r>
              <a:rPr lang="es-AR" sz="2800" b="1" dirty="0">
                <a:latin typeface="Calibri" pitchFamily="34" charset="0"/>
              </a:rPr>
              <a:t>Comercio electrónico (Mercado Libre, eBay, </a:t>
            </a:r>
            <a:r>
              <a:rPr lang="es-AR" sz="2800" b="1" dirty="0" err="1">
                <a:latin typeface="Calibri" pitchFamily="34" charset="0"/>
              </a:rPr>
              <a:t>Alibaba</a:t>
            </a:r>
            <a:r>
              <a:rPr lang="es-AR" sz="2800" b="1" dirty="0">
                <a:latin typeface="Calibri" pitchFamily="34" charset="0"/>
              </a:rPr>
              <a:t>, </a:t>
            </a:r>
            <a:r>
              <a:rPr lang="es-AR" sz="2800" b="1" dirty="0" err="1">
                <a:latin typeface="Calibri" pitchFamily="34" charset="0"/>
              </a:rPr>
              <a:t>BajaLibros</a:t>
            </a:r>
            <a:r>
              <a:rPr lang="es-AR" sz="2800" b="1" dirty="0">
                <a:latin typeface="Calibri" pitchFamily="34" charset="0"/>
              </a:rPr>
              <a:t>,...)</a:t>
            </a:r>
          </a:p>
          <a:p>
            <a:pPr>
              <a:buBlip>
                <a:blip r:embed="rId2"/>
              </a:buBlip>
            </a:pPr>
            <a:r>
              <a:rPr lang="es-AR" sz="2800" b="1" dirty="0">
                <a:latin typeface="Calibri" pitchFamily="34" charset="0"/>
              </a:rPr>
              <a:t>Servicios al Cliente (por ejemplo seguimiento de envíos postales).</a:t>
            </a:r>
          </a:p>
          <a:p>
            <a:pPr>
              <a:buBlip>
                <a:blip r:embed="rId2"/>
              </a:buBlip>
            </a:pPr>
            <a:r>
              <a:rPr lang="es-AR" sz="2800" b="1" dirty="0">
                <a:latin typeface="Calibri" pitchFamily="34" charset="0"/>
              </a:rPr>
              <a:t>Servicios financieros.</a:t>
            </a:r>
          </a:p>
          <a:p>
            <a:pPr>
              <a:buBlip>
                <a:blip r:embed="rId2"/>
              </a:buBlip>
            </a:pPr>
            <a:r>
              <a:rPr lang="es-AR" sz="2800" b="1" dirty="0">
                <a:latin typeface="Calibri" pitchFamily="34" charset="0"/>
              </a:rPr>
              <a:t>Búsqueda de información (Google, </a:t>
            </a:r>
            <a:r>
              <a:rPr lang="es-AR" sz="2800" b="1" dirty="0" err="1">
                <a:latin typeface="Calibri" pitchFamily="34" charset="0"/>
              </a:rPr>
              <a:t>Yahoo</a:t>
            </a:r>
            <a:r>
              <a:rPr lang="es-AR" sz="2800" b="1" dirty="0">
                <a:latin typeface="Calibri" pitchFamily="34" charset="0"/>
              </a:rPr>
              <a:t>, Bing,...).</a:t>
            </a:r>
          </a:p>
          <a:p>
            <a:pPr>
              <a:buBlip>
                <a:blip r:embed="rId2"/>
              </a:buBlip>
            </a:pPr>
            <a:r>
              <a:rPr lang="es-AR" sz="2800" b="1" dirty="0">
                <a:latin typeface="Calibri" pitchFamily="34" charset="0"/>
              </a:rPr>
              <a:t>Distribución multimedia (</a:t>
            </a:r>
            <a:r>
              <a:rPr lang="es-AR" sz="2800" b="1" dirty="0" err="1">
                <a:latin typeface="Calibri" pitchFamily="34" charset="0"/>
              </a:rPr>
              <a:t>Youtube</a:t>
            </a:r>
            <a:r>
              <a:rPr lang="es-AR" sz="2800" b="1" dirty="0">
                <a:latin typeface="Calibri" pitchFamily="34" charset="0"/>
              </a:rPr>
              <a:t>, </a:t>
            </a:r>
            <a:r>
              <a:rPr lang="es-AR" sz="2800" b="1" dirty="0" err="1">
                <a:latin typeface="Calibri" pitchFamily="34" charset="0"/>
              </a:rPr>
              <a:t>Instagram</a:t>
            </a:r>
            <a:r>
              <a:rPr lang="es-AR" sz="2800" b="1" dirty="0">
                <a:latin typeface="Calibri" pitchFamily="34" charset="0"/>
              </a:rPr>
              <a:t>,...)</a:t>
            </a:r>
          </a:p>
          <a:p>
            <a:pPr>
              <a:buBlip>
                <a:blip r:embed="rId2"/>
              </a:buBlip>
            </a:pPr>
            <a:r>
              <a:rPr lang="es-AR" sz="2800" b="1" dirty="0">
                <a:latin typeface="Calibri" pitchFamily="34" charset="0"/>
              </a:rPr>
              <a:t>Redes sociales (</a:t>
            </a:r>
            <a:r>
              <a:rPr lang="es-AR" sz="2800" b="1" dirty="0" err="1">
                <a:latin typeface="Calibri" pitchFamily="34" charset="0"/>
              </a:rPr>
              <a:t>LinkedIn</a:t>
            </a:r>
            <a:r>
              <a:rPr lang="es-AR" sz="2800" b="1" dirty="0">
                <a:latin typeface="Calibri" pitchFamily="34" charset="0"/>
              </a:rPr>
              <a:t>, Facebook, </a:t>
            </a:r>
            <a:r>
              <a:rPr lang="es-AR" sz="2800" b="1" dirty="0" err="1">
                <a:latin typeface="Calibri" pitchFamily="34" charset="0"/>
              </a:rPr>
              <a:t>Twitter</a:t>
            </a:r>
            <a:r>
              <a:rPr lang="es-AR" sz="2800" b="1" dirty="0">
                <a:latin typeface="Calibri" pitchFamily="34" charset="0"/>
              </a:rPr>
              <a:t>,…).</a:t>
            </a:r>
          </a:p>
          <a:p>
            <a:pPr eaLnBrk="1" hangingPunct="1">
              <a:lnSpc>
                <a:spcPct val="90000"/>
              </a:lnSpc>
              <a:buClr>
                <a:schemeClr val="tx2"/>
              </a:buClr>
              <a:buSzPct val="90000"/>
              <a:buFont typeface="Symbol" pitchFamily="18" charset="2"/>
              <a:buNone/>
            </a:pPr>
            <a:endParaRPr lang="es-MX" sz="2800" b="1" dirty="0">
              <a:latin typeface="Calibri" pitchFamily="34" charset="0"/>
            </a:endParaRPr>
          </a:p>
        </p:txBody>
      </p:sp>
      <p:sp>
        <p:nvSpPr>
          <p:cNvPr id="7172" name="Slide Number Placeholder 4"/>
          <p:cNvSpPr>
            <a:spLocks noGrp="1"/>
          </p:cNvSpPr>
          <p:nvPr>
            <p:ph type="sldNum" sz="quarter" idx="12"/>
          </p:nvPr>
        </p:nvSpPr>
        <p:spPr>
          <a:noFill/>
        </p:spPr>
        <p:txBody>
          <a:bodyPr/>
          <a:lstStyle/>
          <a:p>
            <a:fld id="{472B5167-8A37-47B8-A8BE-64D6F33D4527}" type="slidenum">
              <a:rPr lang="es-ES" smtClean="0"/>
              <a:pPr/>
              <a:t>26</a:t>
            </a:fld>
            <a:endParaRPr lang="es-ES"/>
          </a:p>
        </p:txBody>
      </p:sp>
    </p:spTree>
    <p:extLst>
      <p:ext uri="{BB962C8B-B14F-4D97-AF65-F5344CB8AC3E}">
        <p14:creationId xmlns:p14="http://schemas.microsoft.com/office/powerpoint/2010/main" val="334222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bldLvl="2"/>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s-AR" sz="3200" b="1" dirty="0">
                <a:latin typeface="Calibri" pitchFamily="34" charset="0"/>
              </a:rPr>
              <a:t>Lenguaje de programación</a:t>
            </a:r>
            <a:endParaRPr lang="es-ES" sz="3200" dirty="0">
              <a:latin typeface="Calibri" pitchFamily="34" charset="0"/>
            </a:endParaRPr>
          </a:p>
        </p:txBody>
      </p:sp>
      <p:sp>
        <p:nvSpPr>
          <p:cNvPr id="7173" name="Rectangle 18"/>
          <p:cNvSpPr>
            <a:spLocks noGrp="1" noChangeArrowheads="1"/>
          </p:cNvSpPr>
          <p:nvPr>
            <p:ph idx="1"/>
          </p:nvPr>
        </p:nvSpPr>
        <p:spPr>
          <a:xfrm>
            <a:off x="495300" y="1981203"/>
            <a:ext cx="8915400" cy="2619179"/>
          </a:xfrm>
        </p:spPr>
        <p:txBody>
          <a:bodyPr>
            <a:spAutoFit/>
          </a:bodyPr>
          <a:lstStyle/>
          <a:p>
            <a:pPr marL="1435100">
              <a:buBlip>
                <a:blip r:embed="rId2"/>
              </a:buBlip>
            </a:pPr>
            <a:r>
              <a:rPr lang="es-AR" sz="2800" b="1" dirty="0">
                <a:latin typeface="Calibri" pitchFamily="34" charset="0"/>
              </a:rPr>
              <a:t>Java.</a:t>
            </a:r>
          </a:p>
          <a:p>
            <a:pPr marL="1435100">
              <a:buBlip>
                <a:blip r:embed="rId2"/>
              </a:buBlip>
            </a:pPr>
            <a:r>
              <a:rPr lang="es-AR" sz="2800" b="1" dirty="0">
                <a:latin typeface="Calibri" pitchFamily="34" charset="0"/>
              </a:rPr>
              <a:t>PHP.</a:t>
            </a:r>
          </a:p>
          <a:p>
            <a:pPr marL="1435100">
              <a:buBlip>
                <a:blip r:embed="rId2"/>
              </a:buBlip>
            </a:pPr>
            <a:r>
              <a:rPr lang="es-AR" sz="2800" b="1" dirty="0">
                <a:latin typeface="Calibri" pitchFamily="34" charset="0"/>
              </a:rPr>
              <a:t>HTML.</a:t>
            </a:r>
          </a:p>
          <a:p>
            <a:pPr marL="1435100">
              <a:buBlip>
                <a:blip r:embed="rId2"/>
              </a:buBlip>
            </a:pPr>
            <a:r>
              <a:rPr lang="es-AR" sz="2800" b="1" dirty="0">
                <a:latin typeface="Calibri" pitchFamily="34" charset="0"/>
              </a:rPr>
              <a:t>Macromedia Flash.</a:t>
            </a:r>
          </a:p>
          <a:p>
            <a:pPr eaLnBrk="1" hangingPunct="1">
              <a:lnSpc>
                <a:spcPct val="90000"/>
              </a:lnSpc>
              <a:buClr>
                <a:schemeClr val="tx2"/>
              </a:buClr>
              <a:buSzPct val="90000"/>
              <a:buFont typeface="Symbol" pitchFamily="18" charset="2"/>
              <a:buNone/>
            </a:pPr>
            <a:endParaRPr lang="es-MX" sz="2800" b="1" dirty="0">
              <a:latin typeface="Calibri" pitchFamily="34" charset="0"/>
            </a:endParaRPr>
          </a:p>
        </p:txBody>
      </p:sp>
      <p:sp>
        <p:nvSpPr>
          <p:cNvPr id="7172" name="Slide Number Placeholder 4"/>
          <p:cNvSpPr>
            <a:spLocks noGrp="1"/>
          </p:cNvSpPr>
          <p:nvPr>
            <p:ph type="sldNum" sz="quarter" idx="12"/>
          </p:nvPr>
        </p:nvSpPr>
        <p:spPr>
          <a:noFill/>
        </p:spPr>
        <p:txBody>
          <a:bodyPr/>
          <a:lstStyle/>
          <a:p>
            <a:fld id="{472B5167-8A37-47B8-A8BE-64D6F33D4527}" type="slidenum">
              <a:rPr lang="es-ES" smtClean="0"/>
              <a:pPr/>
              <a:t>27</a:t>
            </a:fld>
            <a:endParaRPr lang="es-ES"/>
          </a:p>
        </p:txBody>
      </p:sp>
    </p:spTree>
    <p:extLst>
      <p:ext uri="{BB962C8B-B14F-4D97-AF65-F5344CB8AC3E}">
        <p14:creationId xmlns:p14="http://schemas.microsoft.com/office/powerpoint/2010/main" val="86101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bldLvl="2"/>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5"/>
          <p:cNvSpPr>
            <a:spLocks noGrp="1" noChangeArrowheads="1"/>
          </p:cNvSpPr>
          <p:nvPr>
            <p:ph type="title"/>
          </p:nvPr>
        </p:nvSpPr>
        <p:spPr>
          <a:noFill/>
          <a:ln/>
        </p:spPr>
        <p:txBody>
          <a:bodyPr/>
          <a:lstStyle/>
          <a:p>
            <a:r>
              <a:rPr lang="es-ES" sz="3200" b="1" dirty="0">
                <a:latin typeface="Calibri" pitchFamily="34" charset="0"/>
              </a:rPr>
              <a:t>BASES DE DATOS DISTRIBUIDAS </a:t>
            </a:r>
            <a:r>
              <a:rPr lang="es-ES" sz="3200" b="1" dirty="0" smtClean="0">
                <a:latin typeface="Calibri" pitchFamily="34" charset="0"/>
              </a:rPr>
              <a:t/>
            </a:r>
            <a:br>
              <a:rPr lang="es-ES" sz="3200" b="1" dirty="0" smtClean="0">
                <a:latin typeface="Calibri" pitchFamily="34" charset="0"/>
              </a:rPr>
            </a:br>
            <a:r>
              <a:rPr lang="es-ES" sz="3200" b="1" dirty="0" smtClean="0">
                <a:latin typeface="Calibri" pitchFamily="34" charset="0"/>
              </a:rPr>
              <a:t>Esquema </a:t>
            </a:r>
            <a:r>
              <a:rPr lang="es-ES" sz="3200" b="1" dirty="0">
                <a:latin typeface="Calibri" pitchFamily="34" charset="0"/>
              </a:rPr>
              <a:t>de una BD distribuida</a:t>
            </a:r>
          </a:p>
        </p:txBody>
      </p:sp>
      <p:sp>
        <p:nvSpPr>
          <p:cNvPr id="5" name="4 Marcador de número de diapositiva"/>
          <p:cNvSpPr>
            <a:spLocks noGrp="1"/>
          </p:cNvSpPr>
          <p:nvPr>
            <p:ph type="sldNum" sz="quarter" idx="12"/>
          </p:nvPr>
        </p:nvSpPr>
        <p:spPr/>
        <p:txBody>
          <a:bodyPr/>
          <a:lstStyle/>
          <a:p>
            <a:fld id="{9BA37EF3-BDFB-4281-9C3B-B51915FA8B50}" type="slidenum">
              <a:rPr lang="es-ES"/>
              <a:pPr/>
              <a:t>28</a:t>
            </a:fld>
            <a:endParaRPr lang="es-ES"/>
          </a:p>
        </p:txBody>
      </p:sp>
      <p:pic>
        <p:nvPicPr>
          <p:cNvPr id="6" name="5 Imagen" descr="BDD.jpg"/>
          <p:cNvPicPr>
            <a:picLocks noChangeAspect="1"/>
          </p:cNvPicPr>
          <p:nvPr/>
        </p:nvPicPr>
        <p:blipFill>
          <a:blip r:embed="rId2" cstate="print"/>
          <a:stretch>
            <a:fillRect/>
          </a:stretch>
        </p:blipFill>
        <p:spPr>
          <a:xfrm>
            <a:off x="2098622" y="1846027"/>
            <a:ext cx="5502483" cy="4259498"/>
          </a:xfrm>
          <a:prstGeom prst="rect">
            <a:avLst/>
          </a:prstGeom>
        </p:spPr>
      </p:pic>
    </p:spTree>
    <p:extLst>
      <p:ext uri="{BB962C8B-B14F-4D97-AF65-F5344CB8AC3E}">
        <p14:creationId xmlns:p14="http://schemas.microsoft.com/office/powerpoint/2010/main" val="25220364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s-AR" sz="3200" b="1" dirty="0">
                <a:latin typeface="Calibri" pitchFamily="34" charset="0"/>
              </a:rPr>
              <a:t>Objetivo de un Sistema Distribuido</a:t>
            </a:r>
            <a:endParaRPr lang="es-ES" sz="3200" dirty="0">
              <a:latin typeface="Calibri" pitchFamily="34" charset="0"/>
            </a:endParaRPr>
          </a:p>
        </p:txBody>
      </p:sp>
      <p:sp>
        <p:nvSpPr>
          <p:cNvPr id="7173" name="Rectangle 18"/>
          <p:cNvSpPr>
            <a:spLocks noGrp="1" noChangeArrowheads="1"/>
          </p:cNvSpPr>
          <p:nvPr>
            <p:ph idx="1"/>
          </p:nvPr>
        </p:nvSpPr>
        <p:spPr>
          <a:xfrm>
            <a:off x="495300" y="1981203"/>
            <a:ext cx="8915400" cy="3096232"/>
          </a:xfrm>
        </p:spPr>
        <p:txBody>
          <a:bodyPr>
            <a:spAutoFit/>
          </a:bodyPr>
          <a:lstStyle/>
          <a:p>
            <a:pPr marL="0" indent="0">
              <a:buNone/>
            </a:pPr>
            <a:r>
              <a:rPr lang="es-AR" sz="2800" b="1" dirty="0">
                <a:latin typeface="Calibri" pitchFamily="34" charset="0"/>
              </a:rPr>
              <a:t>Un sistema distribuido debe aparecer al usuario como un sistema centralizado.</a:t>
            </a:r>
          </a:p>
          <a:p>
            <a:pPr marL="1435100" indent="-533400">
              <a:buBlip>
                <a:blip r:embed="rId2"/>
              </a:buBlip>
            </a:pPr>
            <a:r>
              <a:rPr lang="es-AR" sz="2800" b="1" dirty="0">
                <a:latin typeface="Calibri" pitchFamily="34" charset="0"/>
              </a:rPr>
              <a:t>Transparente a la localización.</a:t>
            </a:r>
          </a:p>
          <a:p>
            <a:pPr marL="1435100" indent="-533400">
              <a:buBlip>
                <a:blip r:embed="rId2"/>
              </a:buBlip>
            </a:pPr>
            <a:r>
              <a:rPr lang="es-AR" sz="2800" b="1" dirty="0">
                <a:latin typeface="Calibri" pitchFamily="34" charset="0"/>
              </a:rPr>
              <a:t>Transparente a la fragmentación.</a:t>
            </a:r>
          </a:p>
          <a:p>
            <a:pPr marL="1435100" indent="-533400">
              <a:buBlip>
                <a:blip r:embed="rId2"/>
              </a:buBlip>
            </a:pPr>
            <a:r>
              <a:rPr lang="es-AR" sz="2800" b="1" dirty="0">
                <a:latin typeface="Calibri" pitchFamily="34" charset="0"/>
              </a:rPr>
              <a:t>Transparente a la replicación.</a:t>
            </a:r>
          </a:p>
          <a:p>
            <a:pPr marL="0" indent="0">
              <a:buNone/>
            </a:pPr>
            <a:endParaRPr lang="es-MX" sz="2800" b="1" dirty="0">
              <a:latin typeface="Calibri" pitchFamily="34" charset="0"/>
            </a:endParaRPr>
          </a:p>
        </p:txBody>
      </p:sp>
      <p:sp>
        <p:nvSpPr>
          <p:cNvPr id="7172" name="Slide Number Placeholder 4"/>
          <p:cNvSpPr>
            <a:spLocks noGrp="1"/>
          </p:cNvSpPr>
          <p:nvPr>
            <p:ph type="sldNum" sz="quarter" idx="12"/>
          </p:nvPr>
        </p:nvSpPr>
        <p:spPr>
          <a:noFill/>
        </p:spPr>
        <p:txBody>
          <a:bodyPr/>
          <a:lstStyle/>
          <a:p>
            <a:fld id="{472B5167-8A37-47B8-A8BE-64D6F33D4527}" type="slidenum">
              <a:rPr lang="es-ES" smtClean="0"/>
              <a:pPr/>
              <a:t>29</a:t>
            </a:fld>
            <a:endParaRPr lang="es-ES"/>
          </a:p>
        </p:txBody>
      </p:sp>
    </p:spTree>
    <p:extLst>
      <p:ext uri="{BB962C8B-B14F-4D97-AF65-F5344CB8AC3E}">
        <p14:creationId xmlns:p14="http://schemas.microsoft.com/office/powerpoint/2010/main" val="2402263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s-ES" sz="3200" b="1" dirty="0">
                <a:latin typeface="Calibri" pitchFamily="34" charset="0"/>
                <a:cs typeface="Arial" pitchFamily="34" charset="0"/>
              </a:rPr>
              <a:t>CONCEPTOS DE ORGANIZACIÓN DE </a:t>
            </a:r>
            <a:r>
              <a:rPr lang="es-ES" sz="3200" b="1" dirty="0" smtClean="0">
                <a:latin typeface="Calibri" pitchFamily="34" charset="0"/>
                <a:cs typeface="Arial" pitchFamily="34" charset="0"/>
              </a:rPr>
              <a:t>ARCHIVOS</a:t>
            </a:r>
            <a:br>
              <a:rPr lang="es-ES" sz="3200" b="1" dirty="0" smtClean="0">
                <a:latin typeface="Calibri" pitchFamily="34" charset="0"/>
                <a:cs typeface="Arial" pitchFamily="34" charset="0"/>
              </a:rPr>
            </a:br>
            <a:r>
              <a:rPr lang="es-ES" sz="3200" b="1" dirty="0" smtClean="0">
                <a:latin typeface="Calibri" pitchFamily="34" charset="0"/>
                <a:cs typeface="Arial" pitchFamily="34" charset="0"/>
              </a:rPr>
              <a:t>Organización </a:t>
            </a:r>
            <a:r>
              <a:rPr lang="es-ES" sz="3200" b="1" dirty="0">
                <a:latin typeface="Calibri" pitchFamily="34" charset="0"/>
                <a:cs typeface="Arial" pitchFamily="34" charset="0"/>
              </a:rPr>
              <a:t>de datos</a:t>
            </a:r>
          </a:p>
        </p:txBody>
      </p:sp>
      <p:sp>
        <p:nvSpPr>
          <p:cNvPr id="9219" name="Rectangle 3"/>
          <p:cNvSpPr>
            <a:spLocks noGrp="1" noChangeArrowheads="1"/>
          </p:cNvSpPr>
          <p:nvPr>
            <p:ph idx="1"/>
          </p:nvPr>
        </p:nvSpPr>
        <p:spPr/>
        <p:txBody>
          <a:bodyPr/>
          <a:lstStyle/>
          <a:p>
            <a:pPr>
              <a:lnSpc>
                <a:spcPct val="120000"/>
              </a:lnSpc>
              <a:buFont typeface="Wingdings" pitchFamily="2" charset="2"/>
              <a:buNone/>
            </a:pPr>
            <a:r>
              <a:rPr lang="es-ES" sz="2800" b="1" dirty="0">
                <a:latin typeface="Calibri" pitchFamily="34" charset="0"/>
              </a:rPr>
              <a:t>Un sistema efectivo de información da:</a:t>
            </a:r>
          </a:p>
          <a:p>
            <a:pPr>
              <a:lnSpc>
                <a:spcPct val="120000"/>
              </a:lnSpc>
              <a:buBlip>
                <a:blip r:embed="rId2"/>
              </a:buBlip>
            </a:pPr>
            <a:r>
              <a:rPr lang="es-ES" sz="2800" b="1" dirty="0">
                <a:latin typeface="Calibri" pitchFamily="34" charset="0"/>
              </a:rPr>
              <a:t>Información exacta.</a:t>
            </a:r>
          </a:p>
          <a:p>
            <a:pPr>
              <a:lnSpc>
                <a:spcPct val="120000"/>
              </a:lnSpc>
              <a:buBlip>
                <a:blip r:embed="rId2"/>
              </a:buBlip>
            </a:pPr>
            <a:r>
              <a:rPr lang="es-ES" sz="2800" b="1" dirty="0">
                <a:latin typeface="Calibri" pitchFamily="34" charset="0"/>
              </a:rPr>
              <a:t>Información oportuna.</a:t>
            </a:r>
          </a:p>
          <a:p>
            <a:pPr>
              <a:lnSpc>
                <a:spcPct val="120000"/>
              </a:lnSpc>
              <a:buBlip>
                <a:blip r:embed="rId2"/>
              </a:buBlip>
            </a:pPr>
            <a:r>
              <a:rPr lang="es-ES" sz="2800" b="1" dirty="0">
                <a:latin typeface="Calibri" pitchFamily="34" charset="0"/>
              </a:rPr>
              <a:t>Información relevante.</a:t>
            </a:r>
          </a:p>
        </p:txBody>
      </p:sp>
      <p:sp>
        <p:nvSpPr>
          <p:cNvPr id="5" name="4 Marcador de número de diapositiva"/>
          <p:cNvSpPr>
            <a:spLocks noGrp="1"/>
          </p:cNvSpPr>
          <p:nvPr>
            <p:ph type="sldNum" sz="quarter" idx="12"/>
          </p:nvPr>
        </p:nvSpPr>
        <p:spPr/>
        <p:txBody>
          <a:bodyPr/>
          <a:lstStyle/>
          <a:p>
            <a:fld id="{80C32E19-F5DC-4FF3-9E7D-8B75510A2F86}" type="slidenum">
              <a:rPr lang="es-ES"/>
              <a:pPr/>
              <a:t>3</a:t>
            </a:fld>
            <a:endParaRPr lang="es-ES"/>
          </a:p>
        </p:txBody>
      </p:sp>
    </p:spTree>
    <p:extLst>
      <p:ext uri="{BB962C8B-B14F-4D97-AF65-F5344CB8AC3E}">
        <p14:creationId xmlns:p14="http://schemas.microsoft.com/office/powerpoint/2010/main" val="3341561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s-AR" sz="3200" b="1" dirty="0">
                <a:latin typeface="Calibri" pitchFamily="34" charset="0"/>
              </a:rPr>
              <a:t>Ventajas y Desventajas de un Sistema Distribuido</a:t>
            </a:r>
            <a:endParaRPr lang="es-ES" sz="3200" dirty="0">
              <a:latin typeface="Calibri" pitchFamily="34" charset="0"/>
            </a:endParaRPr>
          </a:p>
        </p:txBody>
      </p:sp>
      <p:sp>
        <p:nvSpPr>
          <p:cNvPr id="7173" name="Rectangle 18"/>
          <p:cNvSpPr>
            <a:spLocks noGrp="1" noChangeArrowheads="1"/>
          </p:cNvSpPr>
          <p:nvPr>
            <p:ph idx="1"/>
          </p:nvPr>
        </p:nvSpPr>
        <p:spPr>
          <a:xfrm>
            <a:off x="495300" y="1981203"/>
            <a:ext cx="8915400" cy="4007251"/>
          </a:xfrm>
        </p:spPr>
        <p:txBody>
          <a:bodyPr>
            <a:spAutoFit/>
          </a:bodyPr>
          <a:lstStyle/>
          <a:p>
            <a:pPr marL="1438275" indent="-361950">
              <a:buBlip>
                <a:blip r:embed="rId2"/>
              </a:buBlip>
            </a:pPr>
            <a:r>
              <a:rPr lang="es-AR" sz="2400" b="1" dirty="0">
                <a:latin typeface="Calibri" pitchFamily="34" charset="0"/>
              </a:rPr>
              <a:t>Descentralización.</a:t>
            </a:r>
          </a:p>
          <a:p>
            <a:pPr marL="1438275" indent="-361950">
              <a:buBlip>
                <a:blip r:embed="rId2"/>
              </a:buBlip>
            </a:pPr>
            <a:r>
              <a:rPr lang="es-AR" sz="2400" b="1" dirty="0">
                <a:latin typeface="Calibri" pitchFamily="34" charset="0"/>
              </a:rPr>
              <a:t>Economía.</a:t>
            </a:r>
          </a:p>
          <a:p>
            <a:pPr marL="1438275" indent="-361950">
              <a:buBlip>
                <a:blip r:embed="rId2"/>
              </a:buBlip>
            </a:pPr>
            <a:r>
              <a:rPr lang="es-AR" sz="2400" b="1" dirty="0">
                <a:latin typeface="Calibri" pitchFamily="34" charset="0"/>
              </a:rPr>
              <a:t>Fiabilidad y disponibilidad.</a:t>
            </a:r>
          </a:p>
          <a:p>
            <a:pPr marL="1438275" indent="-361950">
              <a:buBlip>
                <a:blip r:embed="rId2"/>
              </a:buBlip>
            </a:pPr>
            <a:r>
              <a:rPr lang="es-AR" sz="2400" b="1" dirty="0">
                <a:latin typeface="Calibri" pitchFamily="34" charset="0"/>
              </a:rPr>
              <a:t>Eficiencia y flexibilidad.</a:t>
            </a:r>
          </a:p>
          <a:p>
            <a:pPr marL="1438275" indent="-361950">
              <a:buBlip>
                <a:blip r:embed="rId2"/>
              </a:buBlip>
            </a:pPr>
            <a:endParaRPr lang="es-AR" sz="2400" b="1" dirty="0">
              <a:latin typeface="Calibri" pitchFamily="34" charset="0"/>
            </a:endParaRPr>
          </a:p>
          <a:p>
            <a:pPr marL="1438275" indent="-361950">
              <a:buBlip>
                <a:blip r:embed="rId2"/>
              </a:buBlip>
            </a:pPr>
            <a:r>
              <a:rPr lang="es-AR" sz="2400" b="1" dirty="0">
                <a:latin typeface="Calibri" pitchFamily="34" charset="0"/>
              </a:rPr>
              <a:t>Rendimiento (sobrecargas).</a:t>
            </a:r>
          </a:p>
          <a:p>
            <a:pPr marL="1438275" indent="-361950">
              <a:buBlip>
                <a:blip r:embed="rId2"/>
              </a:buBlip>
            </a:pPr>
            <a:r>
              <a:rPr lang="es-AR" sz="2400" b="1" dirty="0">
                <a:latin typeface="Calibri" pitchFamily="34" charset="0"/>
              </a:rPr>
              <a:t>Confiabilidad (red, </a:t>
            </a:r>
            <a:r>
              <a:rPr lang="es-AR" sz="2400" b="1" dirty="0" err="1">
                <a:latin typeface="Calibri" pitchFamily="34" charset="0"/>
              </a:rPr>
              <a:t>PCs</a:t>
            </a:r>
            <a:r>
              <a:rPr lang="es-AR" sz="2400" b="1" dirty="0">
                <a:latin typeface="Calibri" pitchFamily="34" charset="0"/>
              </a:rPr>
              <a:t>,…)</a:t>
            </a:r>
          </a:p>
          <a:p>
            <a:pPr marL="1438275" indent="-361950">
              <a:buBlip>
                <a:blip r:embed="rId2"/>
              </a:buBlip>
            </a:pPr>
            <a:r>
              <a:rPr lang="es-AR" sz="2400" b="1" dirty="0">
                <a:latin typeface="Calibri" pitchFamily="34" charset="0"/>
              </a:rPr>
              <a:t>Mayor complejidad (hardware y aplicaciones).</a:t>
            </a:r>
          </a:p>
          <a:p>
            <a:pPr marL="1438275" indent="-361950">
              <a:buBlip>
                <a:blip r:embed="rId2"/>
              </a:buBlip>
            </a:pPr>
            <a:r>
              <a:rPr lang="es-AR" sz="2400" b="1" dirty="0">
                <a:latin typeface="Calibri" pitchFamily="34" charset="0"/>
              </a:rPr>
              <a:t>Dificultad en los controles.</a:t>
            </a:r>
            <a:endParaRPr lang="es-MX" sz="2400" b="1" dirty="0">
              <a:latin typeface="Calibri" pitchFamily="34" charset="0"/>
            </a:endParaRPr>
          </a:p>
        </p:txBody>
      </p:sp>
      <p:sp>
        <p:nvSpPr>
          <p:cNvPr id="7172" name="Slide Number Placeholder 4"/>
          <p:cNvSpPr>
            <a:spLocks noGrp="1"/>
          </p:cNvSpPr>
          <p:nvPr>
            <p:ph type="sldNum" sz="quarter" idx="12"/>
          </p:nvPr>
        </p:nvSpPr>
        <p:spPr>
          <a:noFill/>
        </p:spPr>
        <p:txBody>
          <a:bodyPr/>
          <a:lstStyle/>
          <a:p>
            <a:fld id="{472B5167-8A37-47B8-A8BE-64D6F33D4527}" type="slidenum">
              <a:rPr lang="es-ES" smtClean="0"/>
              <a:pPr/>
              <a:t>30</a:t>
            </a:fld>
            <a:endParaRPr lang="es-ES"/>
          </a:p>
        </p:txBody>
      </p:sp>
      <p:sp>
        <p:nvSpPr>
          <p:cNvPr id="3" name="2 Rectángulo redondeado"/>
          <p:cNvSpPr/>
          <p:nvPr/>
        </p:nvSpPr>
        <p:spPr bwMode="auto">
          <a:xfrm>
            <a:off x="685796" y="2043953"/>
            <a:ext cx="820271" cy="1775012"/>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AR" sz="2800" b="1" i="0" u="none" strike="noStrike" cap="none" normalizeH="0" baseline="0" dirty="0">
                <a:ln>
                  <a:noFill/>
                </a:ln>
                <a:solidFill>
                  <a:schemeClr val="tx1"/>
                </a:solidFill>
                <a:effectLst/>
                <a:latin typeface="Calibri" pitchFamily="34" charset="0"/>
              </a:rPr>
              <a:t>Ventajas</a:t>
            </a:r>
          </a:p>
        </p:txBody>
      </p:sp>
      <p:sp>
        <p:nvSpPr>
          <p:cNvPr id="8" name="7 Rectángulo redondeado"/>
          <p:cNvSpPr/>
          <p:nvPr/>
        </p:nvSpPr>
        <p:spPr bwMode="auto">
          <a:xfrm>
            <a:off x="685798" y="4235823"/>
            <a:ext cx="820271" cy="1653989"/>
          </a:xfrm>
          <a:prstGeom prst="roundRect">
            <a:avLst/>
          </a:prstGeom>
          <a:solidFill>
            <a:srgbClr val="FFFF0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2800" b="1" dirty="0">
                <a:latin typeface="Calibri" pitchFamily="34" charset="0"/>
              </a:rPr>
              <a:t>Des-</a:t>
            </a:r>
            <a:r>
              <a:rPr lang="en-US" sz="2800" b="1" dirty="0" err="1">
                <a:latin typeface="Calibri" pitchFamily="34" charset="0"/>
              </a:rPr>
              <a:t>v</a:t>
            </a:r>
            <a:r>
              <a:rPr kumimoji="0" lang="en-US" sz="2800" b="1" i="0" u="none" strike="noStrike" cap="none" normalizeH="0" baseline="0" dirty="0" err="1">
                <a:ln>
                  <a:noFill/>
                </a:ln>
                <a:solidFill>
                  <a:schemeClr val="tx1"/>
                </a:solidFill>
                <a:effectLst/>
                <a:latin typeface="Calibri" pitchFamily="34" charset="0"/>
              </a:rPr>
              <a:t>entajas</a:t>
            </a:r>
            <a:endParaRPr kumimoji="0" lang="es-ES" sz="2800" b="1" i="0" u="none" strike="noStrike" cap="none" normalizeH="0" baseline="0" dirty="0">
              <a:ln>
                <a:noFill/>
              </a:ln>
              <a:solidFill>
                <a:schemeClr val="tx1"/>
              </a:solidFill>
              <a:effectLst/>
              <a:latin typeface="Calibri" pitchFamily="34" charset="0"/>
            </a:endParaRPr>
          </a:p>
        </p:txBody>
      </p:sp>
    </p:spTree>
    <p:extLst>
      <p:ext uri="{BB962C8B-B14F-4D97-AF65-F5344CB8AC3E}">
        <p14:creationId xmlns:p14="http://schemas.microsoft.com/office/powerpoint/2010/main" val="2011859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7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17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17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uiExpand="1" build="p" bldLvl="2"/>
      <p:bldP spid="3" grpId="0" animBg="1"/>
      <p:bldP spid="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6"/>
          <p:cNvSpPr>
            <a:spLocks noGrp="1" noChangeArrowheads="1"/>
          </p:cNvSpPr>
          <p:nvPr>
            <p:ph type="title"/>
          </p:nvPr>
        </p:nvSpPr>
        <p:spPr/>
        <p:txBody>
          <a:bodyPr/>
          <a:lstStyle/>
          <a:p>
            <a:r>
              <a:rPr lang="es-ES" sz="3200" b="1" dirty="0">
                <a:latin typeface="Calibri" pitchFamily="34" charset="0"/>
                <a:cs typeface="Arial" pitchFamily="34" charset="0"/>
              </a:rPr>
              <a:t>DISEÑO DE BASES DE </a:t>
            </a:r>
            <a:r>
              <a:rPr lang="es-ES" sz="3200" b="1" dirty="0" smtClean="0">
                <a:latin typeface="Calibri" pitchFamily="34" charset="0"/>
                <a:cs typeface="Arial" pitchFamily="34" charset="0"/>
              </a:rPr>
              <a:t>DATOS</a:t>
            </a:r>
            <a:br>
              <a:rPr lang="es-ES" sz="3200" b="1" dirty="0" smtClean="0">
                <a:latin typeface="Calibri" pitchFamily="34" charset="0"/>
                <a:cs typeface="Arial" pitchFamily="34" charset="0"/>
              </a:rPr>
            </a:br>
            <a:r>
              <a:rPr lang="es-ES" sz="3200" b="1" dirty="0" smtClean="0">
                <a:latin typeface="Calibri" pitchFamily="34" charset="0"/>
              </a:rPr>
              <a:t>El </a:t>
            </a:r>
            <a:r>
              <a:rPr lang="es-ES" sz="3200" b="1" dirty="0">
                <a:latin typeface="Calibri" pitchFamily="34" charset="0"/>
              </a:rPr>
              <a:t>proceso del diseño de Bases de Datos</a:t>
            </a:r>
          </a:p>
        </p:txBody>
      </p:sp>
      <p:sp>
        <p:nvSpPr>
          <p:cNvPr id="19" name="3 Marcador de número de diapositiva"/>
          <p:cNvSpPr>
            <a:spLocks noGrp="1"/>
          </p:cNvSpPr>
          <p:nvPr>
            <p:ph type="sldNum" sz="quarter" idx="12"/>
          </p:nvPr>
        </p:nvSpPr>
        <p:spPr/>
        <p:txBody>
          <a:bodyPr/>
          <a:lstStyle/>
          <a:p>
            <a:fld id="{E4F0CEC1-B1A0-4371-B598-7247A38C0465}" type="slidenum">
              <a:rPr lang="es-ES"/>
              <a:pPr/>
              <a:t>31</a:t>
            </a:fld>
            <a:endParaRPr lang="es-ES"/>
          </a:p>
        </p:txBody>
      </p:sp>
      <p:sp>
        <p:nvSpPr>
          <p:cNvPr id="11" name="Rectangle 2"/>
          <p:cNvSpPr txBox="1">
            <a:spLocks noChangeArrowheads="1"/>
          </p:cNvSpPr>
          <p:nvPr/>
        </p:nvSpPr>
        <p:spPr bwMode="auto">
          <a:xfrm>
            <a:off x="854075" y="1813810"/>
            <a:ext cx="8420100" cy="404408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355600" indent="-355600">
              <a:spcBef>
                <a:spcPts val="600"/>
              </a:spcBef>
            </a:pPr>
            <a:r>
              <a:rPr lang="es-ES" sz="2000" b="1" dirty="0"/>
              <a:t>1.	Determinar la finalidad de la base de datos</a:t>
            </a:r>
            <a:r>
              <a:rPr lang="es-ES" sz="2000" dirty="0"/>
              <a:t>    </a:t>
            </a:r>
          </a:p>
          <a:p>
            <a:pPr marL="355600">
              <a:spcBef>
                <a:spcPts val="600"/>
              </a:spcBef>
            </a:pPr>
            <a:r>
              <a:rPr lang="es-ES" sz="2000" dirty="0"/>
              <a:t>Esto le ayudará a estar preparado para los demás pasos.</a:t>
            </a:r>
          </a:p>
          <a:p>
            <a:pPr>
              <a:spcBef>
                <a:spcPts val="600"/>
              </a:spcBef>
            </a:pPr>
            <a:endParaRPr lang="es-ES" sz="2000" dirty="0"/>
          </a:p>
          <a:p>
            <a:pPr marL="355600" indent="-355600">
              <a:spcBef>
                <a:spcPts val="600"/>
              </a:spcBef>
            </a:pPr>
            <a:r>
              <a:rPr lang="es-ES" sz="2000" b="1" dirty="0"/>
              <a:t>2.	Buscar y organizar la información necesaria</a:t>
            </a:r>
            <a:r>
              <a:rPr lang="es-ES" sz="2000" dirty="0"/>
              <a:t>    </a:t>
            </a:r>
          </a:p>
          <a:p>
            <a:pPr marL="355600">
              <a:spcBef>
                <a:spcPts val="600"/>
              </a:spcBef>
            </a:pPr>
            <a:r>
              <a:rPr lang="es-ES" sz="2000" dirty="0"/>
              <a:t>Reúna todos los tipos de información que desee registrar en la base de datos, como los nombres de productos o los números de pedidos.</a:t>
            </a:r>
          </a:p>
          <a:p>
            <a:pPr>
              <a:spcBef>
                <a:spcPts val="600"/>
              </a:spcBef>
            </a:pPr>
            <a:endParaRPr lang="es-ES" sz="2000" b="1" dirty="0"/>
          </a:p>
          <a:p>
            <a:pPr marL="355600" indent="-355600">
              <a:spcBef>
                <a:spcPts val="600"/>
              </a:spcBef>
            </a:pPr>
            <a:r>
              <a:rPr lang="es-ES" sz="2000" b="1" dirty="0"/>
              <a:t>3.	Dividir la información en tablas</a:t>
            </a:r>
            <a:r>
              <a:rPr lang="es-ES" sz="2000" dirty="0"/>
              <a:t>    </a:t>
            </a:r>
          </a:p>
          <a:p>
            <a:pPr marL="355600">
              <a:spcBef>
                <a:spcPts val="600"/>
              </a:spcBef>
            </a:pPr>
            <a:r>
              <a:rPr lang="es-ES" sz="2000" dirty="0"/>
              <a:t>Divida los elementos de información en entidades o temas principales, como Productos o Pedidos. Cada tema pasará a ser una tabla.</a:t>
            </a:r>
          </a:p>
        </p:txBody>
      </p:sp>
    </p:spTree>
    <p:extLst>
      <p:ext uri="{BB962C8B-B14F-4D97-AF65-F5344CB8AC3E}">
        <p14:creationId xmlns:p14="http://schemas.microsoft.com/office/powerpoint/2010/main" val="8455890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6"/>
          <p:cNvSpPr>
            <a:spLocks noGrp="1" noChangeArrowheads="1"/>
          </p:cNvSpPr>
          <p:nvPr>
            <p:ph type="title"/>
          </p:nvPr>
        </p:nvSpPr>
        <p:spPr/>
        <p:txBody>
          <a:bodyPr/>
          <a:lstStyle/>
          <a:p>
            <a:r>
              <a:rPr lang="es-ES" sz="3200" b="1" dirty="0">
                <a:latin typeface="Calibri" pitchFamily="34" charset="0"/>
              </a:rPr>
              <a:t>El proceso del diseño de Bases de Datos</a:t>
            </a:r>
          </a:p>
        </p:txBody>
      </p:sp>
      <p:sp>
        <p:nvSpPr>
          <p:cNvPr id="19" name="3 Marcador de número de diapositiva"/>
          <p:cNvSpPr>
            <a:spLocks noGrp="1"/>
          </p:cNvSpPr>
          <p:nvPr>
            <p:ph type="sldNum" sz="quarter" idx="12"/>
          </p:nvPr>
        </p:nvSpPr>
        <p:spPr/>
        <p:txBody>
          <a:bodyPr/>
          <a:lstStyle/>
          <a:p>
            <a:fld id="{E4F0CEC1-B1A0-4371-B598-7247A38C0465}" type="slidenum">
              <a:rPr lang="es-ES"/>
              <a:pPr/>
              <a:t>32</a:t>
            </a:fld>
            <a:endParaRPr lang="es-ES"/>
          </a:p>
        </p:txBody>
      </p:sp>
      <p:sp>
        <p:nvSpPr>
          <p:cNvPr id="11" name="Rectangle 2"/>
          <p:cNvSpPr txBox="1">
            <a:spLocks noChangeArrowheads="1"/>
          </p:cNvSpPr>
          <p:nvPr/>
        </p:nvSpPr>
        <p:spPr bwMode="auto">
          <a:xfrm>
            <a:off x="854075" y="1813810"/>
            <a:ext cx="8420100" cy="404408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355600" indent="-355600">
              <a:spcBef>
                <a:spcPts val="600"/>
              </a:spcBef>
            </a:pPr>
            <a:r>
              <a:rPr lang="es-ES" sz="2000" b="1" dirty="0"/>
              <a:t>4.	Convertir los elementos de información en columnas</a:t>
            </a:r>
            <a:r>
              <a:rPr lang="es-ES" sz="2000" dirty="0"/>
              <a:t>    </a:t>
            </a:r>
          </a:p>
          <a:p>
            <a:pPr marL="355600">
              <a:spcBef>
                <a:spcPts val="600"/>
              </a:spcBef>
            </a:pPr>
            <a:r>
              <a:rPr lang="es-ES" sz="2000" dirty="0"/>
              <a:t>Decida qué información desea almacenar en cada tabla. Cada elemento se convertirá en un campo y se mostrará como una columna en la tabla. Por ejemplo, una tabla Empleados podría incluir campos como Apellido y Fecha de contratación.</a:t>
            </a:r>
          </a:p>
          <a:p>
            <a:pPr>
              <a:spcBef>
                <a:spcPts val="600"/>
              </a:spcBef>
            </a:pPr>
            <a:endParaRPr lang="es-ES" sz="2000" dirty="0"/>
          </a:p>
          <a:p>
            <a:pPr marL="355600" indent="-355600">
              <a:spcBef>
                <a:spcPts val="600"/>
              </a:spcBef>
            </a:pPr>
            <a:r>
              <a:rPr lang="es-ES" sz="2000" b="1" dirty="0"/>
              <a:t>5.	Especificar claves principales</a:t>
            </a:r>
            <a:r>
              <a:rPr lang="es-ES" sz="2000" dirty="0"/>
              <a:t>    </a:t>
            </a:r>
          </a:p>
          <a:p>
            <a:pPr marL="355600">
              <a:spcBef>
                <a:spcPts val="600"/>
              </a:spcBef>
            </a:pPr>
            <a:r>
              <a:rPr lang="es-ES" sz="2000" dirty="0"/>
              <a:t>Elija la clave principal de cada tabla. La clave principal es una columna que se utiliza para identificar inequívocamente cada fila, como ID de producto o ID de pedido.</a:t>
            </a:r>
          </a:p>
        </p:txBody>
      </p:sp>
    </p:spTree>
    <p:extLst>
      <p:ext uri="{BB962C8B-B14F-4D97-AF65-F5344CB8AC3E}">
        <p14:creationId xmlns:p14="http://schemas.microsoft.com/office/powerpoint/2010/main" val="28007512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6"/>
          <p:cNvSpPr>
            <a:spLocks noGrp="1" noChangeArrowheads="1"/>
          </p:cNvSpPr>
          <p:nvPr>
            <p:ph type="title"/>
          </p:nvPr>
        </p:nvSpPr>
        <p:spPr/>
        <p:txBody>
          <a:bodyPr/>
          <a:lstStyle/>
          <a:p>
            <a:r>
              <a:rPr lang="es-ES" sz="3200" b="1" dirty="0">
                <a:latin typeface="Calibri" pitchFamily="34" charset="0"/>
              </a:rPr>
              <a:t>El proceso del diseño de Bases de Datos</a:t>
            </a:r>
          </a:p>
        </p:txBody>
      </p:sp>
      <p:sp>
        <p:nvSpPr>
          <p:cNvPr id="19" name="3 Marcador de número de diapositiva"/>
          <p:cNvSpPr>
            <a:spLocks noGrp="1"/>
          </p:cNvSpPr>
          <p:nvPr>
            <p:ph type="sldNum" sz="quarter" idx="12"/>
          </p:nvPr>
        </p:nvSpPr>
        <p:spPr/>
        <p:txBody>
          <a:bodyPr/>
          <a:lstStyle/>
          <a:p>
            <a:fld id="{E4F0CEC1-B1A0-4371-B598-7247A38C0465}" type="slidenum">
              <a:rPr lang="es-ES"/>
              <a:pPr/>
              <a:t>33</a:t>
            </a:fld>
            <a:endParaRPr lang="es-ES"/>
          </a:p>
        </p:txBody>
      </p:sp>
      <p:sp>
        <p:nvSpPr>
          <p:cNvPr id="11" name="Rectangle 2"/>
          <p:cNvSpPr txBox="1">
            <a:spLocks noChangeArrowheads="1"/>
          </p:cNvSpPr>
          <p:nvPr/>
        </p:nvSpPr>
        <p:spPr bwMode="auto">
          <a:xfrm>
            <a:off x="854075" y="1813810"/>
            <a:ext cx="8420100" cy="404408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355600" indent="-355600">
              <a:spcBef>
                <a:spcPts val="600"/>
              </a:spcBef>
            </a:pPr>
            <a:r>
              <a:rPr lang="es-ES" sz="2000" b="1" dirty="0"/>
              <a:t>6.	Definir relaciones entre las tablas</a:t>
            </a:r>
            <a:r>
              <a:rPr lang="es-ES" sz="2000" dirty="0"/>
              <a:t>    </a:t>
            </a:r>
          </a:p>
          <a:p>
            <a:pPr marL="355600">
              <a:spcBef>
                <a:spcPts val="600"/>
              </a:spcBef>
            </a:pPr>
            <a:r>
              <a:rPr lang="es-ES" sz="2000" dirty="0"/>
              <a:t>Examine cada tabla y decida cómo se relacionan los datos de una tabla con las demás tablas. Agregue campos a las tablas o cree nuevas tablas para clarificar las relaciones según sea necesario.</a:t>
            </a:r>
          </a:p>
          <a:p>
            <a:pPr>
              <a:spcBef>
                <a:spcPts val="600"/>
              </a:spcBef>
            </a:pPr>
            <a:endParaRPr lang="es-ES" sz="2000" dirty="0"/>
          </a:p>
          <a:p>
            <a:pPr marL="355600" indent="-355600">
              <a:spcBef>
                <a:spcPts val="600"/>
              </a:spcBef>
            </a:pPr>
            <a:r>
              <a:rPr lang="es-ES" sz="2000" b="1" dirty="0"/>
              <a:t>7.	Ajustar el diseño</a:t>
            </a:r>
            <a:r>
              <a:rPr lang="es-ES" sz="2000" dirty="0"/>
              <a:t>    </a:t>
            </a:r>
          </a:p>
          <a:p>
            <a:pPr marL="355600">
              <a:spcBef>
                <a:spcPts val="600"/>
              </a:spcBef>
            </a:pPr>
            <a:r>
              <a:rPr lang="es-ES" sz="2000" dirty="0"/>
              <a:t>Analice el diseño para detectar errores. Cree las tablas y agregue algunos registros con datos de ejemplo. Compruebe si puede obtener los resultados previstos de las tablas. Realice los ajustes necesarios en el diseño.</a:t>
            </a:r>
          </a:p>
        </p:txBody>
      </p:sp>
    </p:spTree>
    <p:extLst>
      <p:ext uri="{BB962C8B-B14F-4D97-AF65-F5344CB8AC3E}">
        <p14:creationId xmlns:p14="http://schemas.microsoft.com/office/powerpoint/2010/main" val="2645971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6"/>
          <p:cNvSpPr>
            <a:spLocks noGrp="1" noChangeArrowheads="1"/>
          </p:cNvSpPr>
          <p:nvPr>
            <p:ph type="title"/>
          </p:nvPr>
        </p:nvSpPr>
        <p:spPr/>
        <p:txBody>
          <a:bodyPr/>
          <a:lstStyle/>
          <a:p>
            <a:r>
              <a:rPr lang="es-ES" sz="3200" b="1" dirty="0">
                <a:latin typeface="Calibri" pitchFamily="34" charset="0"/>
              </a:rPr>
              <a:t>El proceso del diseño de Bases de Datos</a:t>
            </a:r>
          </a:p>
        </p:txBody>
      </p:sp>
      <p:sp>
        <p:nvSpPr>
          <p:cNvPr id="19" name="3 Marcador de número de diapositiva"/>
          <p:cNvSpPr>
            <a:spLocks noGrp="1"/>
          </p:cNvSpPr>
          <p:nvPr>
            <p:ph type="sldNum" sz="quarter" idx="12"/>
          </p:nvPr>
        </p:nvSpPr>
        <p:spPr/>
        <p:txBody>
          <a:bodyPr/>
          <a:lstStyle/>
          <a:p>
            <a:fld id="{E4F0CEC1-B1A0-4371-B598-7247A38C0465}" type="slidenum">
              <a:rPr lang="es-ES"/>
              <a:pPr/>
              <a:t>34</a:t>
            </a:fld>
            <a:endParaRPr lang="es-ES"/>
          </a:p>
        </p:txBody>
      </p:sp>
      <p:sp>
        <p:nvSpPr>
          <p:cNvPr id="11" name="Rectangle 2"/>
          <p:cNvSpPr txBox="1">
            <a:spLocks noChangeArrowheads="1"/>
          </p:cNvSpPr>
          <p:nvPr/>
        </p:nvSpPr>
        <p:spPr bwMode="auto">
          <a:xfrm>
            <a:off x="854075" y="1813810"/>
            <a:ext cx="8420100" cy="218553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355600" indent="-355600">
              <a:spcBef>
                <a:spcPts val="600"/>
              </a:spcBef>
            </a:pPr>
            <a:r>
              <a:rPr lang="es-ES" sz="2000" b="1" dirty="0"/>
              <a:t>8.	Aplicar las reglas de normalización</a:t>
            </a:r>
            <a:r>
              <a:rPr lang="es-ES" sz="2000" dirty="0"/>
              <a:t>    </a:t>
            </a:r>
          </a:p>
          <a:p>
            <a:pPr marL="355600">
              <a:spcBef>
                <a:spcPts val="600"/>
              </a:spcBef>
            </a:pPr>
            <a:r>
              <a:rPr lang="es-ES" sz="2000" dirty="0"/>
              <a:t>Aplique reglas de normalización de los datos para comprobar si las tablas están estructuradas correctamente. Realice los ajustes necesarios en las tablas.</a:t>
            </a:r>
          </a:p>
          <a:p>
            <a:pPr marL="355600" indent="-355600">
              <a:spcBef>
                <a:spcPts val="600"/>
              </a:spcBef>
            </a:pPr>
            <a:r>
              <a:rPr lang="es-ES" sz="2000" b="1" dirty="0"/>
              <a:t>	</a:t>
            </a:r>
            <a:endParaRPr lang="es-ES" sz="2000" dirty="0"/>
          </a:p>
        </p:txBody>
      </p:sp>
    </p:spTree>
    <p:extLst>
      <p:ext uri="{BB962C8B-B14F-4D97-AF65-F5344CB8AC3E}">
        <p14:creationId xmlns:p14="http://schemas.microsoft.com/office/powerpoint/2010/main" val="23075354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s-ES" sz="3200" b="1" dirty="0">
                <a:latin typeface="Calibri" pitchFamily="34" charset="0"/>
                <a:cs typeface="Arial" pitchFamily="34" charset="0"/>
              </a:rPr>
              <a:t>Definición de Normalización</a:t>
            </a:r>
          </a:p>
        </p:txBody>
      </p:sp>
      <p:sp>
        <p:nvSpPr>
          <p:cNvPr id="70659" name="Rectangle 3"/>
          <p:cNvSpPr>
            <a:spLocks noGrp="1" noChangeArrowheads="1"/>
          </p:cNvSpPr>
          <p:nvPr>
            <p:ph idx="1"/>
          </p:nvPr>
        </p:nvSpPr>
        <p:spPr/>
        <p:txBody>
          <a:bodyPr/>
          <a:lstStyle/>
          <a:p>
            <a:pPr>
              <a:buBlip>
                <a:blip r:embed="rId2"/>
              </a:buBlip>
            </a:pPr>
            <a:r>
              <a:rPr lang="es-ES" sz="2800" b="1" dirty="0">
                <a:latin typeface="Calibri" pitchFamily="34" charset="0"/>
              </a:rPr>
              <a:t>Ajustar a una norma.</a:t>
            </a:r>
          </a:p>
          <a:p>
            <a:pPr>
              <a:buBlip>
                <a:blip r:embed="rId2"/>
              </a:buBlip>
            </a:pPr>
            <a:r>
              <a:rPr lang="es-ES" sz="2800" b="1" dirty="0">
                <a:latin typeface="Calibri" pitchFamily="34" charset="0"/>
              </a:rPr>
              <a:t>Reducir</a:t>
            </a:r>
            <a:r>
              <a:rPr lang="en-US" sz="2800" b="1" dirty="0">
                <a:latin typeface="Calibri" pitchFamily="34" charset="0"/>
              </a:rPr>
              <a:t>.</a:t>
            </a:r>
          </a:p>
          <a:p>
            <a:pPr>
              <a:buBlip>
                <a:blip r:embed="rId2"/>
              </a:buBlip>
            </a:pPr>
            <a:r>
              <a:rPr lang="es-ES" sz="2800" b="1" dirty="0">
                <a:latin typeface="Calibri" pitchFamily="34" charset="0"/>
              </a:rPr>
              <a:t>Simplificar</a:t>
            </a:r>
            <a:r>
              <a:rPr lang="en-US" sz="2800" b="1" dirty="0">
                <a:latin typeface="Calibri" pitchFamily="34" charset="0"/>
              </a:rPr>
              <a:t>.</a:t>
            </a:r>
          </a:p>
          <a:p>
            <a:pPr>
              <a:buBlip>
                <a:blip r:embed="rId2"/>
              </a:buBlip>
            </a:pPr>
            <a:r>
              <a:rPr lang="es-ES" sz="2800" b="1" dirty="0">
                <a:latin typeface="Calibri" pitchFamily="34" charset="0"/>
              </a:rPr>
              <a:t>Descomposición de información en varias entidades</a:t>
            </a:r>
            <a:r>
              <a:rPr lang="en-US" sz="2800" b="1" dirty="0">
                <a:latin typeface="Calibri" pitchFamily="34" charset="0"/>
              </a:rPr>
              <a:t>.</a:t>
            </a:r>
            <a:endParaRPr lang="es-ES" sz="2800" b="1" dirty="0">
              <a:latin typeface="Calibri" pitchFamily="34" charset="0"/>
            </a:endParaRPr>
          </a:p>
        </p:txBody>
      </p:sp>
      <p:sp>
        <p:nvSpPr>
          <p:cNvPr id="5" name="4 Marcador de número de diapositiva"/>
          <p:cNvSpPr>
            <a:spLocks noGrp="1"/>
          </p:cNvSpPr>
          <p:nvPr>
            <p:ph type="sldNum" sz="quarter" idx="12"/>
          </p:nvPr>
        </p:nvSpPr>
        <p:spPr/>
        <p:txBody>
          <a:bodyPr/>
          <a:lstStyle/>
          <a:p>
            <a:fld id="{E788CA5B-2E47-4FF4-9C35-26D3713D0A48}" type="slidenum">
              <a:rPr lang="es-ES"/>
              <a:pPr/>
              <a:t>35</a:t>
            </a:fld>
            <a:endParaRPr lang="es-ES"/>
          </a:p>
        </p:txBody>
      </p:sp>
    </p:spTree>
    <p:extLst>
      <p:ext uri="{BB962C8B-B14F-4D97-AF65-F5344CB8AC3E}">
        <p14:creationId xmlns:p14="http://schemas.microsoft.com/office/powerpoint/2010/main" val="3463399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6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06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s-ES" sz="3200" b="1" dirty="0">
                <a:latin typeface="Calibri" pitchFamily="34" charset="0"/>
                <a:cs typeface="Arial" pitchFamily="34" charset="0"/>
              </a:rPr>
              <a:t>Utilidad de la normalización de BD</a:t>
            </a:r>
          </a:p>
        </p:txBody>
      </p:sp>
      <p:sp>
        <p:nvSpPr>
          <p:cNvPr id="70659" name="Rectangle 3"/>
          <p:cNvSpPr>
            <a:spLocks noGrp="1" noChangeArrowheads="1"/>
          </p:cNvSpPr>
          <p:nvPr>
            <p:ph idx="1"/>
          </p:nvPr>
        </p:nvSpPr>
        <p:spPr/>
        <p:txBody>
          <a:bodyPr/>
          <a:lstStyle/>
          <a:p>
            <a:pPr>
              <a:buBlip>
                <a:blip r:embed="rId2"/>
              </a:buBlip>
            </a:pPr>
            <a:r>
              <a:rPr lang="es-ES" sz="2800" b="1" dirty="0">
                <a:latin typeface="Calibri" pitchFamily="34" charset="0"/>
              </a:rPr>
              <a:t>Se eliminan las redundancias.</a:t>
            </a:r>
          </a:p>
          <a:p>
            <a:pPr>
              <a:buBlip>
                <a:blip r:embed="rId2"/>
              </a:buBlip>
            </a:pPr>
            <a:r>
              <a:rPr lang="es-ES" sz="2800" b="1" dirty="0">
                <a:latin typeface="Calibri" pitchFamily="34" charset="0"/>
              </a:rPr>
              <a:t>Se reduce la cantidad de espacio requerido para almacenar los datos</a:t>
            </a:r>
            <a:r>
              <a:rPr lang="en-US" sz="2800" b="1" dirty="0">
                <a:latin typeface="Calibri" pitchFamily="34" charset="0"/>
              </a:rPr>
              <a:t>.</a:t>
            </a:r>
          </a:p>
          <a:p>
            <a:pPr>
              <a:buBlip>
                <a:blip r:embed="rId2"/>
              </a:buBlip>
            </a:pPr>
            <a:r>
              <a:rPr lang="es-ES" sz="2800" b="1" dirty="0">
                <a:latin typeface="Calibri" pitchFamily="34" charset="0"/>
              </a:rPr>
              <a:t>Se facilita la actualización de los datos de la relación o de la base de datos</a:t>
            </a:r>
            <a:r>
              <a:rPr lang="en-US" sz="2800" b="1" dirty="0">
                <a:latin typeface="Calibri" pitchFamily="34" charset="0"/>
              </a:rPr>
              <a:t>.</a:t>
            </a:r>
          </a:p>
          <a:p>
            <a:pPr>
              <a:buBlip>
                <a:blip r:embed="rId2"/>
              </a:buBlip>
            </a:pPr>
            <a:r>
              <a:rPr lang="es-ES" sz="2800" b="1" dirty="0">
                <a:latin typeface="Calibri" pitchFamily="34" charset="0"/>
              </a:rPr>
              <a:t>Se eliminan inconsistencias de datos</a:t>
            </a:r>
          </a:p>
          <a:p>
            <a:pPr>
              <a:buBlip>
                <a:blip r:embed="rId2"/>
              </a:buBlip>
            </a:pPr>
            <a:r>
              <a:rPr lang="es-ES" sz="2800" b="1" dirty="0">
                <a:latin typeface="Calibri" pitchFamily="34" charset="0"/>
              </a:rPr>
              <a:t>Se simplifica la explicación de la base de datos</a:t>
            </a:r>
            <a:r>
              <a:rPr lang="en-US" sz="2800" b="1" dirty="0">
                <a:latin typeface="Calibri" pitchFamily="34" charset="0"/>
              </a:rPr>
              <a:t>.</a:t>
            </a:r>
            <a:endParaRPr lang="es-ES" sz="2800" b="1" dirty="0">
              <a:latin typeface="Calibri" pitchFamily="34" charset="0"/>
            </a:endParaRPr>
          </a:p>
        </p:txBody>
      </p:sp>
      <p:sp>
        <p:nvSpPr>
          <p:cNvPr id="5" name="4 Marcador de número de diapositiva"/>
          <p:cNvSpPr>
            <a:spLocks noGrp="1"/>
          </p:cNvSpPr>
          <p:nvPr>
            <p:ph type="sldNum" sz="quarter" idx="12"/>
          </p:nvPr>
        </p:nvSpPr>
        <p:spPr/>
        <p:txBody>
          <a:bodyPr/>
          <a:lstStyle/>
          <a:p>
            <a:fld id="{E788CA5B-2E47-4FF4-9C35-26D3713D0A48}" type="slidenum">
              <a:rPr lang="es-ES"/>
              <a:pPr/>
              <a:t>36</a:t>
            </a:fld>
            <a:endParaRPr lang="es-ES"/>
          </a:p>
        </p:txBody>
      </p:sp>
    </p:spTree>
    <p:extLst>
      <p:ext uri="{BB962C8B-B14F-4D97-AF65-F5344CB8AC3E}">
        <p14:creationId xmlns:p14="http://schemas.microsoft.com/office/powerpoint/2010/main" val="4016382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6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065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6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s-ES" sz="3200" b="1" dirty="0">
                <a:latin typeface="Calibri" pitchFamily="34" charset="0"/>
                <a:cs typeface="Arial" pitchFamily="34" charset="0"/>
              </a:rPr>
              <a:t>Objetivo de la normalización de BD</a:t>
            </a:r>
          </a:p>
        </p:txBody>
      </p:sp>
      <p:sp>
        <p:nvSpPr>
          <p:cNvPr id="70659" name="Rectangle 3"/>
          <p:cNvSpPr>
            <a:spLocks noGrp="1" noChangeArrowheads="1"/>
          </p:cNvSpPr>
          <p:nvPr>
            <p:ph idx="1"/>
          </p:nvPr>
        </p:nvSpPr>
        <p:spPr/>
        <p:txBody>
          <a:bodyPr/>
          <a:lstStyle/>
          <a:p>
            <a:pPr marL="0" indent="0">
              <a:buNone/>
            </a:pPr>
            <a:r>
              <a:rPr lang="es-ES" sz="2800" b="1" dirty="0">
                <a:latin typeface="Calibri" pitchFamily="34" charset="0"/>
              </a:rPr>
              <a:t>La normalización supone conseguir que cada atributo de una entidad dependa:</a:t>
            </a:r>
          </a:p>
          <a:p>
            <a:pPr>
              <a:buBlip>
                <a:blip r:embed="rId2"/>
              </a:buBlip>
            </a:pPr>
            <a:r>
              <a:rPr lang="es-ES" sz="2800" b="1" dirty="0">
                <a:latin typeface="Calibri" pitchFamily="34" charset="0"/>
              </a:rPr>
              <a:t>De la clave			</a:t>
            </a:r>
            <a:r>
              <a:rPr lang="es-ES" sz="2800" b="1" dirty="0" err="1">
                <a:latin typeface="Calibri" pitchFamily="34" charset="0"/>
              </a:rPr>
              <a:t>1</a:t>
            </a:r>
            <a:r>
              <a:rPr lang="es-ES" sz="2800" b="1" baseline="30000" dirty="0" err="1">
                <a:latin typeface="Calibri" pitchFamily="34" charset="0"/>
              </a:rPr>
              <a:t>ra</a:t>
            </a:r>
            <a:r>
              <a:rPr lang="es-ES" sz="2800" b="1" dirty="0">
                <a:latin typeface="Calibri" pitchFamily="34" charset="0"/>
              </a:rPr>
              <a:t> Forma Normal</a:t>
            </a:r>
            <a:r>
              <a:rPr lang="en-US" sz="2800" b="1" dirty="0">
                <a:latin typeface="Calibri" pitchFamily="34" charset="0"/>
              </a:rPr>
              <a:t>.</a:t>
            </a:r>
          </a:p>
          <a:p>
            <a:pPr>
              <a:buBlip>
                <a:blip r:embed="rId2"/>
              </a:buBlip>
            </a:pPr>
            <a:r>
              <a:rPr lang="es-ES" sz="2800" b="1" dirty="0">
                <a:latin typeface="Calibri" pitchFamily="34" charset="0"/>
              </a:rPr>
              <a:t>De toda la clave		</a:t>
            </a:r>
            <a:r>
              <a:rPr lang="es-ES" sz="2800" b="1" dirty="0" err="1">
                <a:latin typeface="Calibri" pitchFamily="34" charset="0"/>
              </a:rPr>
              <a:t>2</a:t>
            </a:r>
            <a:r>
              <a:rPr lang="es-ES" sz="2800" b="1" baseline="30000" dirty="0" err="1">
                <a:latin typeface="Calibri" pitchFamily="34" charset="0"/>
              </a:rPr>
              <a:t>da</a:t>
            </a:r>
            <a:r>
              <a:rPr lang="es-ES" sz="2800" b="1" dirty="0">
                <a:latin typeface="Calibri" pitchFamily="34" charset="0"/>
              </a:rPr>
              <a:t> Forma Normal</a:t>
            </a:r>
            <a:r>
              <a:rPr lang="en-US" sz="2800" b="1" dirty="0">
                <a:latin typeface="Calibri" pitchFamily="34" charset="0"/>
              </a:rPr>
              <a:t>.</a:t>
            </a:r>
          </a:p>
          <a:p>
            <a:pPr>
              <a:buBlip>
                <a:blip r:embed="rId2"/>
              </a:buBlip>
            </a:pPr>
            <a:r>
              <a:rPr lang="es-ES" sz="2800" b="1" dirty="0">
                <a:latin typeface="Calibri" pitchFamily="34" charset="0"/>
              </a:rPr>
              <a:t>De nada más que la clave	</a:t>
            </a:r>
            <a:r>
              <a:rPr lang="es-ES" sz="2800" b="1" dirty="0" err="1">
                <a:latin typeface="Calibri" pitchFamily="34" charset="0"/>
              </a:rPr>
              <a:t>3</a:t>
            </a:r>
            <a:r>
              <a:rPr lang="es-ES" sz="2800" b="1" baseline="30000" dirty="0" err="1">
                <a:latin typeface="Calibri" pitchFamily="34" charset="0"/>
              </a:rPr>
              <a:t>ra</a:t>
            </a:r>
            <a:r>
              <a:rPr lang="es-ES" sz="2800" b="1" dirty="0">
                <a:latin typeface="Calibri" pitchFamily="34" charset="0"/>
              </a:rPr>
              <a:t> Forma Normal.</a:t>
            </a:r>
          </a:p>
        </p:txBody>
      </p:sp>
      <p:sp>
        <p:nvSpPr>
          <p:cNvPr id="5" name="4 Marcador de número de diapositiva"/>
          <p:cNvSpPr>
            <a:spLocks noGrp="1"/>
          </p:cNvSpPr>
          <p:nvPr>
            <p:ph type="sldNum" sz="quarter" idx="12"/>
          </p:nvPr>
        </p:nvSpPr>
        <p:spPr/>
        <p:txBody>
          <a:bodyPr/>
          <a:lstStyle/>
          <a:p>
            <a:fld id="{E788CA5B-2E47-4FF4-9C35-26D3713D0A48}" type="slidenum">
              <a:rPr lang="es-ES"/>
              <a:pPr/>
              <a:t>37</a:t>
            </a:fld>
            <a:endParaRPr lang="es-ES"/>
          </a:p>
        </p:txBody>
      </p:sp>
    </p:spTree>
    <p:extLst>
      <p:ext uri="{BB962C8B-B14F-4D97-AF65-F5344CB8AC3E}">
        <p14:creationId xmlns:p14="http://schemas.microsoft.com/office/powerpoint/2010/main" val="753825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6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06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s-ES" sz="3200" b="1" dirty="0">
                <a:latin typeface="Calibri" pitchFamily="34" charset="0"/>
                <a:cs typeface="Arial" pitchFamily="34" charset="0"/>
              </a:rPr>
              <a:t>Función de las formas normales</a:t>
            </a:r>
          </a:p>
        </p:txBody>
      </p:sp>
      <p:sp>
        <p:nvSpPr>
          <p:cNvPr id="5" name="4 Marcador de número de diapositiva"/>
          <p:cNvSpPr>
            <a:spLocks noGrp="1"/>
          </p:cNvSpPr>
          <p:nvPr>
            <p:ph type="sldNum" sz="quarter" idx="12"/>
          </p:nvPr>
        </p:nvSpPr>
        <p:spPr/>
        <p:txBody>
          <a:bodyPr/>
          <a:lstStyle/>
          <a:p>
            <a:fld id="{E788CA5B-2E47-4FF4-9C35-26D3713D0A48}" type="slidenum">
              <a:rPr lang="es-ES"/>
              <a:pPr/>
              <a:t>38</a:t>
            </a:fld>
            <a:endParaRPr lang="es-ES"/>
          </a:p>
        </p:txBody>
      </p:sp>
      <p:graphicFrame>
        <p:nvGraphicFramePr>
          <p:cNvPr id="3" name="2 Marcador de contenido"/>
          <p:cNvGraphicFramePr>
            <a:graphicFrameLocks noGrp="1"/>
          </p:cNvGraphicFramePr>
          <p:nvPr>
            <p:ph idx="1"/>
            <p:extLst/>
          </p:nvPr>
        </p:nvGraphicFramePr>
        <p:xfrm>
          <a:off x="614362" y="1752600"/>
          <a:ext cx="8677555" cy="4137212"/>
        </p:xfrm>
        <a:graphic>
          <a:graphicData uri="http://schemas.openxmlformats.org/drawingml/2006/table">
            <a:tbl>
              <a:tblPr firstRow="1" bandRow="1">
                <a:tableStyleId>{5C22544A-7EE6-4342-B048-85BDC9FD1C3A}</a:tableStyleId>
              </a:tblPr>
              <a:tblGrid>
                <a:gridCol w="1348909">
                  <a:extLst>
                    <a:ext uri="{9D8B030D-6E8A-4147-A177-3AD203B41FA5}">
                      <a16:colId xmlns:a16="http://schemas.microsoft.com/office/drawing/2014/main" val="20000"/>
                    </a:ext>
                  </a:extLst>
                </a:gridCol>
                <a:gridCol w="7328646">
                  <a:extLst>
                    <a:ext uri="{9D8B030D-6E8A-4147-A177-3AD203B41FA5}">
                      <a16:colId xmlns:a16="http://schemas.microsoft.com/office/drawing/2014/main" val="20001"/>
                    </a:ext>
                  </a:extLst>
                </a:gridCol>
              </a:tblGrid>
              <a:tr h="1147294">
                <a:tc>
                  <a:txBody>
                    <a:bodyPr/>
                    <a:lstStyle/>
                    <a:p>
                      <a:r>
                        <a:rPr lang="en-US" sz="2200" b="1" dirty="0" err="1">
                          <a:latin typeface="Calibri" pitchFamily="34" charset="0"/>
                        </a:rPr>
                        <a:t>1</a:t>
                      </a:r>
                      <a:r>
                        <a:rPr lang="en-US" sz="2200" b="1" baseline="30000" dirty="0" err="1">
                          <a:latin typeface="Calibri" pitchFamily="34" charset="0"/>
                        </a:rPr>
                        <a:t>ra</a:t>
                      </a:r>
                      <a:r>
                        <a:rPr lang="en-US" sz="2200" b="1" baseline="0" dirty="0">
                          <a:latin typeface="Calibri" pitchFamily="34" charset="0"/>
                        </a:rPr>
                        <a:t> Forma Normal</a:t>
                      </a:r>
                      <a:endParaRPr lang="es-ES" sz="2200" b="1" dirty="0">
                        <a:latin typeface="Calibri" pitchFamily="34" charset="0"/>
                      </a:endParaRPr>
                    </a:p>
                  </a:txBody>
                  <a:tcPr/>
                </a:tc>
                <a:tc>
                  <a:txBody>
                    <a:bodyPr/>
                    <a:lstStyle/>
                    <a:p>
                      <a:r>
                        <a:rPr lang="es-ES" sz="2200" b="1" noProof="0" dirty="0">
                          <a:latin typeface="Calibri" pitchFamily="34" charset="0"/>
                        </a:rPr>
                        <a:t>Evitar redundancias:</a:t>
                      </a:r>
                      <a:r>
                        <a:rPr lang="es-ES" sz="2200" b="1" baseline="0" noProof="0" dirty="0">
                          <a:latin typeface="Calibri" pitchFamily="34" charset="0"/>
                        </a:rPr>
                        <a:t> cada atributo en un sola entidad. Se obtiene separando en una nueva tabla o entidad los atributos que tienen múltiples valores para una determinada clave.</a:t>
                      </a:r>
                      <a:endParaRPr lang="es-ES" sz="2200" b="1" noProof="0" dirty="0">
                        <a:latin typeface="Calibri" pitchFamily="34" charset="0"/>
                      </a:endParaRPr>
                    </a:p>
                  </a:txBody>
                  <a:tcPr/>
                </a:tc>
                <a:extLst>
                  <a:ext uri="{0D108BD9-81ED-4DB2-BD59-A6C34878D82A}">
                    <a16:rowId xmlns:a16="http://schemas.microsoft.com/office/drawing/2014/main" val="10000"/>
                  </a:ext>
                </a:extLst>
              </a:tr>
              <a:tr h="1494959">
                <a:tc>
                  <a:txBody>
                    <a:bodyPr/>
                    <a:lstStyle/>
                    <a:p>
                      <a:r>
                        <a:rPr lang="en-US" sz="2200" b="1" dirty="0" err="1">
                          <a:latin typeface="Calibri" pitchFamily="34" charset="0"/>
                        </a:rPr>
                        <a:t>2</a:t>
                      </a:r>
                      <a:r>
                        <a:rPr lang="en-US" sz="2200" b="1" baseline="30000" dirty="0" err="1">
                          <a:latin typeface="Calibri" pitchFamily="34" charset="0"/>
                        </a:rPr>
                        <a:t>da</a:t>
                      </a:r>
                      <a:r>
                        <a:rPr lang="en-US" sz="2200" b="1" dirty="0">
                          <a:latin typeface="Calibri" pitchFamily="34" charset="0"/>
                        </a:rPr>
                        <a:t> Forma Normal</a:t>
                      </a:r>
                      <a:endParaRPr lang="es-ES" sz="2200" b="1" dirty="0">
                        <a:latin typeface="Calibri" pitchFamily="34" charset="0"/>
                      </a:endParaRPr>
                    </a:p>
                  </a:txBody>
                  <a:tcPr/>
                </a:tc>
                <a:tc>
                  <a:txBody>
                    <a:bodyPr/>
                    <a:lstStyle/>
                    <a:p>
                      <a:r>
                        <a:rPr lang="es-ES" sz="2200" b="1" i="0" u="none" strike="noStrike" kern="1200" baseline="0" dirty="0">
                          <a:solidFill>
                            <a:schemeClr val="dk1"/>
                          </a:solidFill>
                          <a:latin typeface="Calibri" pitchFamily="34" charset="0"/>
                          <a:ea typeface="+mn-ea"/>
                          <a:cs typeface="+mn-cs"/>
                        </a:rPr>
                        <a:t>Evitar dependencia incompleta de atributos con la clave: crear relación entre entidades. Se obtiene separando en una nueva tabla los atributos con dependencia incompleta, es decir, que no dependen de toda la clave.</a:t>
                      </a:r>
                      <a:endParaRPr lang="es-ES" sz="2200" b="1" dirty="0">
                        <a:latin typeface="Calibri" pitchFamily="34" charset="0"/>
                      </a:endParaRPr>
                    </a:p>
                  </a:txBody>
                  <a:tcPr/>
                </a:tc>
                <a:extLst>
                  <a:ext uri="{0D108BD9-81ED-4DB2-BD59-A6C34878D82A}">
                    <a16:rowId xmlns:a16="http://schemas.microsoft.com/office/drawing/2014/main" val="10001"/>
                  </a:ext>
                </a:extLst>
              </a:tr>
              <a:tr h="14949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b="1" dirty="0" err="1">
                          <a:latin typeface="Calibri" pitchFamily="34" charset="0"/>
                        </a:rPr>
                        <a:t>3</a:t>
                      </a:r>
                      <a:r>
                        <a:rPr lang="en-US" sz="2200" b="1" baseline="30000" dirty="0" err="1">
                          <a:latin typeface="Calibri" pitchFamily="34" charset="0"/>
                        </a:rPr>
                        <a:t>ra</a:t>
                      </a:r>
                      <a:r>
                        <a:rPr lang="en-US" sz="2200" b="1" baseline="0" dirty="0">
                          <a:latin typeface="Calibri" pitchFamily="34" charset="0"/>
                        </a:rPr>
                        <a:t> Forma Normal</a:t>
                      </a:r>
                      <a:endParaRPr lang="es-ES" sz="2200" b="1" dirty="0">
                        <a:latin typeface="Calibri" pitchFamily="34" charset="0"/>
                      </a:endParaRPr>
                    </a:p>
                  </a:txBody>
                  <a:tcPr/>
                </a:tc>
                <a:tc>
                  <a:txBody>
                    <a:bodyPr/>
                    <a:lstStyle/>
                    <a:p>
                      <a:r>
                        <a:rPr lang="es-ES" sz="2200" b="1" i="0" u="none" strike="noStrike" kern="1200" baseline="0" dirty="0">
                          <a:solidFill>
                            <a:schemeClr val="dk1"/>
                          </a:solidFill>
                          <a:latin typeface="Calibri" pitchFamily="34" charset="0"/>
                          <a:ea typeface="+mn-ea"/>
                          <a:cs typeface="+mn-cs"/>
                        </a:rPr>
                        <a:t>Evitar dependencia de atributos con atributos no claves: eliminar dependencias transitivas. Se obtiene eliminando dependencias transitivas, es decir, separando en una nueva tabla los atributos que dependen de otro atributo no clave.</a:t>
                      </a:r>
                      <a:endParaRPr lang="es-ES" sz="2200" b="1" dirty="0">
                        <a:latin typeface="Calibri" pitchFamily="34" charset="0"/>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09642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s-ES" sz="3200" b="1" dirty="0">
                <a:latin typeface="Calibri" pitchFamily="34" charset="0"/>
                <a:cs typeface="Arial" pitchFamily="34" charset="0"/>
              </a:rPr>
              <a:t>Diseño de Bases de Datos </a:t>
            </a:r>
            <a:r>
              <a:rPr lang="es-ES" sz="3200" b="1" dirty="0" smtClean="0">
                <a:latin typeface="Calibri" pitchFamily="34" charset="0"/>
                <a:cs typeface="Arial" pitchFamily="34" charset="0"/>
              </a:rPr>
              <a:t>– Ejemplo</a:t>
            </a:r>
            <a:br>
              <a:rPr lang="es-ES" sz="3200" b="1" dirty="0" smtClean="0">
                <a:latin typeface="Calibri" pitchFamily="34" charset="0"/>
                <a:cs typeface="Arial" pitchFamily="34" charset="0"/>
              </a:rPr>
            </a:br>
            <a:r>
              <a:rPr lang="es-ES" sz="3200" b="1" dirty="0" smtClean="0">
                <a:latin typeface="Calibri" pitchFamily="34" charset="0"/>
                <a:cs typeface="Arial" pitchFamily="34" charset="0"/>
              </a:rPr>
              <a:t>Requerimientos </a:t>
            </a:r>
            <a:r>
              <a:rPr lang="es-ES" sz="3200" b="1" dirty="0">
                <a:latin typeface="Calibri" pitchFamily="34" charset="0"/>
                <a:cs typeface="Arial" pitchFamily="34" charset="0"/>
              </a:rPr>
              <a:t>de la base de datos</a:t>
            </a:r>
          </a:p>
        </p:txBody>
      </p:sp>
      <p:sp>
        <p:nvSpPr>
          <p:cNvPr id="70659" name="Rectangle 3"/>
          <p:cNvSpPr>
            <a:spLocks noGrp="1" noChangeArrowheads="1"/>
          </p:cNvSpPr>
          <p:nvPr>
            <p:ph idx="1"/>
          </p:nvPr>
        </p:nvSpPr>
        <p:spPr/>
        <p:txBody>
          <a:bodyPr/>
          <a:lstStyle/>
          <a:p>
            <a:pPr marL="0" indent="0">
              <a:buNone/>
            </a:pPr>
            <a:r>
              <a:rPr lang="es-ES" sz="2800" b="1" dirty="0">
                <a:latin typeface="Calibri" pitchFamily="34" charset="0"/>
              </a:rPr>
              <a:t>Ud. es un bróker del mercado de acciones de la Bolsa de Comercio. Esto le exige llevar un control de las operaciones realizadas por sus clientes y conocer los montos involucrados en las operaciones de compra.</a:t>
            </a:r>
          </a:p>
          <a:p>
            <a:pPr marL="0" indent="0">
              <a:buNone/>
            </a:pPr>
            <a:r>
              <a:rPr lang="en-US" sz="2800" b="1" dirty="0">
                <a:latin typeface="Calibri" pitchFamily="34" charset="0"/>
              </a:rPr>
              <a:t>En </a:t>
            </a:r>
            <a:r>
              <a:rPr lang="es-ES" sz="2800" b="1" dirty="0">
                <a:latin typeface="Calibri" pitchFamily="34" charset="0"/>
              </a:rPr>
              <a:t>cada operación, el cliente puede comprar más de una acción y con distintos montos </a:t>
            </a:r>
            <a:r>
              <a:rPr lang="es-ES" sz="2800" b="1" dirty="0" smtClean="0">
                <a:latin typeface="Calibri" pitchFamily="34" charset="0"/>
              </a:rPr>
              <a:t>invertidos en cada una de ellas</a:t>
            </a:r>
            <a:r>
              <a:rPr lang="en-US" sz="2800" b="1" dirty="0" smtClean="0">
                <a:latin typeface="Calibri" pitchFamily="34" charset="0"/>
              </a:rPr>
              <a:t>.</a:t>
            </a:r>
            <a:endParaRPr lang="es-ES" sz="2800" b="1" dirty="0">
              <a:latin typeface="Calibri" pitchFamily="34" charset="0"/>
            </a:endParaRPr>
          </a:p>
          <a:p>
            <a:pPr marL="0" indent="0">
              <a:buNone/>
            </a:pPr>
            <a:endParaRPr lang="es-ES" sz="2800" b="1" dirty="0">
              <a:latin typeface="Calibri" pitchFamily="34" charset="0"/>
            </a:endParaRPr>
          </a:p>
        </p:txBody>
      </p:sp>
      <p:sp>
        <p:nvSpPr>
          <p:cNvPr id="5" name="4 Marcador de número de diapositiva"/>
          <p:cNvSpPr>
            <a:spLocks noGrp="1"/>
          </p:cNvSpPr>
          <p:nvPr>
            <p:ph type="sldNum" sz="quarter" idx="12"/>
          </p:nvPr>
        </p:nvSpPr>
        <p:spPr/>
        <p:txBody>
          <a:bodyPr/>
          <a:lstStyle/>
          <a:p>
            <a:fld id="{E788CA5B-2E47-4FF4-9C35-26D3713D0A48}" type="slidenum">
              <a:rPr lang="es-ES"/>
              <a:pPr/>
              <a:t>39</a:t>
            </a:fld>
            <a:endParaRPr lang="es-ES"/>
          </a:p>
        </p:txBody>
      </p:sp>
    </p:spTree>
    <p:extLst>
      <p:ext uri="{BB962C8B-B14F-4D97-AF65-F5344CB8AC3E}">
        <p14:creationId xmlns:p14="http://schemas.microsoft.com/office/powerpoint/2010/main" val="843441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6"/>
          <p:cNvSpPr>
            <a:spLocks noGrp="1" noChangeArrowheads="1"/>
          </p:cNvSpPr>
          <p:nvPr>
            <p:ph type="title"/>
          </p:nvPr>
        </p:nvSpPr>
        <p:spPr/>
        <p:txBody>
          <a:bodyPr/>
          <a:lstStyle/>
          <a:p>
            <a:r>
              <a:rPr lang="es-ES" sz="3200" b="1" dirty="0">
                <a:latin typeface="Calibri" pitchFamily="34" charset="0"/>
                <a:cs typeface="Arial" pitchFamily="34" charset="0"/>
              </a:rPr>
              <a:t>Archivos  </a:t>
            </a:r>
            <a:r>
              <a:rPr lang="es-ES" sz="3200" b="1" dirty="0" smtClean="0">
                <a:latin typeface="Calibri" pitchFamily="34" charset="0"/>
                <a:cs typeface="Arial" pitchFamily="34" charset="0"/>
              </a:rPr>
              <a:t>Convencionales</a:t>
            </a:r>
            <a:br>
              <a:rPr lang="es-ES" sz="3200" b="1" dirty="0" smtClean="0">
                <a:latin typeface="Calibri" pitchFamily="34" charset="0"/>
                <a:cs typeface="Arial" pitchFamily="34" charset="0"/>
              </a:rPr>
            </a:br>
            <a:r>
              <a:rPr lang="es-ES" sz="3200" b="1" dirty="0" smtClean="0">
                <a:latin typeface="Calibri" pitchFamily="34" charset="0"/>
              </a:rPr>
              <a:t>La </a:t>
            </a:r>
            <a:r>
              <a:rPr lang="es-ES" sz="3200" b="1" dirty="0">
                <a:latin typeface="Calibri" pitchFamily="34" charset="0"/>
              </a:rPr>
              <a:t>Jerarquía de Datos - Entorno Tradicional</a:t>
            </a:r>
          </a:p>
        </p:txBody>
      </p:sp>
      <p:sp>
        <p:nvSpPr>
          <p:cNvPr id="19" name="3 Marcador de número de diapositiva"/>
          <p:cNvSpPr>
            <a:spLocks noGrp="1"/>
          </p:cNvSpPr>
          <p:nvPr>
            <p:ph type="sldNum" sz="quarter" idx="12"/>
          </p:nvPr>
        </p:nvSpPr>
        <p:spPr/>
        <p:txBody>
          <a:bodyPr/>
          <a:lstStyle/>
          <a:p>
            <a:fld id="{E4F0CEC1-B1A0-4371-B598-7247A38C0465}" type="slidenum">
              <a:rPr lang="es-ES"/>
              <a:pPr/>
              <a:t>4</a:t>
            </a:fld>
            <a:endParaRPr lang="es-ES"/>
          </a:p>
        </p:txBody>
      </p:sp>
      <p:sp>
        <p:nvSpPr>
          <p:cNvPr id="10247" name="AutoShape 7"/>
          <p:cNvSpPr>
            <a:spLocks noChangeArrowheads="1"/>
          </p:cNvSpPr>
          <p:nvPr/>
        </p:nvSpPr>
        <p:spPr bwMode="auto">
          <a:xfrm>
            <a:off x="1485900" y="4800600"/>
            <a:ext cx="2393950" cy="533400"/>
          </a:xfrm>
          <a:prstGeom prst="flowChartProcess">
            <a:avLst/>
          </a:prstGeom>
          <a:solidFill>
            <a:schemeClr val="accent1"/>
          </a:solidFill>
          <a:ln w="9525">
            <a:solidFill>
              <a:schemeClr val="tx1"/>
            </a:solidFill>
            <a:miter lim="800000"/>
            <a:headEnd/>
            <a:tailEnd/>
          </a:ln>
          <a:effectLst/>
        </p:spPr>
        <p:txBody>
          <a:bodyPr wrap="none" anchor="ctr"/>
          <a:lstStyle/>
          <a:p>
            <a:pPr algn="ctr"/>
            <a:r>
              <a:rPr lang="es-ES" sz="2000" b="1">
                <a:solidFill>
                  <a:schemeClr val="bg1"/>
                </a:solidFill>
                <a:latin typeface="Calibri" pitchFamily="34" charset="0"/>
              </a:rPr>
              <a:t>Byte</a:t>
            </a:r>
          </a:p>
        </p:txBody>
      </p:sp>
      <p:sp>
        <p:nvSpPr>
          <p:cNvPr id="10248" name="AutoShape 8"/>
          <p:cNvSpPr>
            <a:spLocks noChangeArrowheads="1"/>
          </p:cNvSpPr>
          <p:nvPr/>
        </p:nvSpPr>
        <p:spPr bwMode="auto">
          <a:xfrm>
            <a:off x="1485900" y="2743200"/>
            <a:ext cx="2393950" cy="533400"/>
          </a:xfrm>
          <a:prstGeom prst="flowChartProcess">
            <a:avLst/>
          </a:prstGeom>
          <a:solidFill>
            <a:schemeClr val="accent1"/>
          </a:solidFill>
          <a:ln w="9525">
            <a:solidFill>
              <a:schemeClr val="tx1"/>
            </a:solidFill>
            <a:miter lim="800000"/>
            <a:headEnd/>
            <a:tailEnd/>
          </a:ln>
          <a:effectLst/>
        </p:spPr>
        <p:txBody>
          <a:bodyPr wrap="none" anchor="ctr"/>
          <a:lstStyle/>
          <a:p>
            <a:pPr algn="ctr"/>
            <a:r>
              <a:rPr lang="es-ES" sz="2000" b="1" dirty="0">
                <a:solidFill>
                  <a:schemeClr val="bg1"/>
                </a:solidFill>
                <a:latin typeface="Calibri" pitchFamily="34" charset="0"/>
              </a:rPr>
              <a:t>Archivo</a:t>
            </a:r>
          </a:p>
        </p:txBody>
      </p:sp>
      <p:sp>
        <p:nvSpPr>
          <p:cNvPr id="10249" name="AutoShape 9"/>
          <p:cNvSpPr>
            <a:spLocks noChangeArrowheads="1"/>
          </p:cNvSpPr>
          <p:nvPr/>
        </p:nvSpPr>
        <p:spPr bwMode="auto">
          <a:xfrm>
            <a:off x="1485900" y="3429000"/>
            <a:ext cx="2393950" cy="533400"/>
          </a:xfrm>
          <a:prstGeom prst="flowChartProcess">
            <a:avLst/>
          </a:prstGeom>
          <a:solidFill>
            <a:schemeClr val="accent1"/>
          </a:solidFill>
          <a:ln w="9525">
            <a:solidFill>
              <a:schemeClr val="tx1"/>
            </a:solidFill>
            <a:miter lim="800000"/>
            <a:headEnd/>
            <a:tailEnd/>
          </a:ln>
          <a:effectLst/>
        </p:spPr>
        <p:txBody>
          <a:bodyPr wrap="none" anchor="ctr"/>
          <a:lstStyle/>
          <a:p>
            <a:pPr algn="ctr"/>
            <a:r>
              <a:rPr lang="es-ES" sz="2000" b="1" dirty="0">
                <a:solidFill>
                  <a:schemeClr val="bg1"/>
                </a:solidFill>
                <a:latin typeface="Calibri" pitchFamily="34" charset="0"/>
              </a:rPr>
              <a:t>Registro</a:t>
            </a:r>
          </a:p>
        </p:txBody>
      </p:sp>
      <p:sp>
        <p:nvSpPr>
          <p:cNvPr id="10250" name="AutoShape 10"/>
          <p:cNvSpPr>
            <a:spLocks noChangeArrowheads="1"/>
          </p:cNvSpPr>
          <p:nvPr/>
        </p:nvSpPr>
        <p:spPr bwMode="auto">
          <a:xfrm>
            <a:off x="1485900" y="4114800"/>
            <a:ext cx="2393950" cy="533400"/>
          </a:xfrm>
          <a:prstGeom prst="flowChartProcess">
            <a:avLst/>
          </a:prstGeom>
          <a:solidFill>
            <a:schemeClr val="accent1"/>
          </a:solidFill>
          <a:ln w="9525">
            <a:solidFill>
              <a:schemeClr val="tx1"/>
            </a:solidFill>
            <a:miter lim="800000"/>
            <a:headEnd/>
            <a:tailEnd/>
          </a:ln>
          <a:effectLst/>
        </p:spPr>
        <p:txBody>
          <a:bodyPr wrap="none" anchor="ctr"/>
          <a:lstStyle/>
          <a:p>
            <a:pPr algn="ctr"/>
            <a:r>
              <a:rPr lang="es-ES" sz="2000" b="1">
                <a:solidFill>
                  <a:schemeClr val="bg1"/>
                </a:solidFill>
                <a:latin typeface="Calibri" pitchFamily="34" charset="0"/>
              </a:rPr>
              <a:t>Campo</a:t>
            </a:r>
          </a:p>
        </p:txBody>
      </p:sp>
      <p:sp>
        <p:nvSpPr>
          <p:cNvPr id="10251" name="AutoShape 11"/>
          <p:cNvSpPr>
            <a:spLocks noChangeArrowheads="1"/>
          </p:cNvSpPr>
          <p:nvPr/>
        </p:nvSpPr>
        <p:spPr bwMode="auto">
          <a:xfrm>
            <a:off x="1485900" y="5486400"/>
            <a:ext cx="2393950" cy="533400"/>
          </a:xfrm>
          <a:prstGeom prst="flowChartProcess">
            <a:avLst/>
          </a:prstGeom>
          <a:solidFill>
            <a:schemeClr val="accent1"/>
          </a:solidFill>
          <a:ln w="9525">
            <a:solidFill>
              <a:schemeClr val="tx1"/>
            </a:solidFill>
            <a:miter lim="800000"/>
            <a:headEnd/>
            <a:tailEnd/>
          </a:ln>
          <a:effectLst/>
        </p:spPr>
        <p:txBody>
          <a:bodyPr wrap="none" anchor="ctr"/>
          <a:lstStyle/>
          <a:p>
            <a:pPr algn="ctr"/>
            <a:r>
              <a:rPr lang="es-ES" sz="2000" b="1">
                <a:solidFill>
                  <a:schemeClr val="bg1"/>
                </a:solidFill>
                <a:latin typeface="Calibri" pitchFamily="34" charset="0"/>
              </a:rPr>
              <a:t>Bit</a:t>
            </a:r>
          </a:p>
        </p:txBody>
      </p:sp>
      <p:sp>
        <p:nvSpPr>
          <p:cNvPr id="10252" name="AutoShape 12"/>
          <p:cNvSpPr>
            <a:spLocks noChangeArrowheads="1"/>
          </p:cNvSpPr>
          <p:nvPr/>
        </p:nvSpPr>
        <p:spPr bwMode="auto">
          <a:xfrm>
            <a:off x="1485900" y="2057400"/>
            <a:ext cx="2393950" cy="533400"/>
          </a:xfrm>
          <a:prstGeom prst="flowChartProcess">
            <a:avLst/>
          </a:prstGeom>
          <a:solidFill>
            <a:schemeClr val="accent1"/>
          </a:solidFill>
          <a:ln w="9525">
            <a:solidFill>
              <a:schemeClr val="tx1"/>
            </a:solidFill>
            <a:miter lim="800000"/>
            <a:headEnd/>
            <a:tailEnd/>
          </a:ln>
          <a:effectLst/>
        </p:spPr>
        <p:txBody>
          <a:bodyPr wrap="none" anchor="ctr"/>
          <a:lstStyle/>
          <a:p>
            <a:pPr algn="ctr"/>
            <a:r>
              <a:rPr lang="es-ES" sz="2000" b="1" dirty="0">
                <a:solidFill>
                  <a:schemeClr val="bg1"/>
                </a:solidFill>
                <a:latin typeface="Calibri" pitchFamily="34" charset="0"/>
              </a:rPr>
              <a:t>Base de Datos</a:t>
            </a:r>
          </a:p>
        </p:txBody>
      </p:sp>
      <p:sp>
        <p:nvSpPr>
          <p:cNvPr id="10254" name="Line 14"/>
          <p:cNvSpPr>
            <a:spLocks noChangeShapeType="1"/>
          </p:cNvSpPr>
          <p:nvPr/>
        </p:nvSpPr>
        <p:spPr bwMode="auto">
          <a:xfrm flipV="1">
            <a:off x="2641600" y="5334000"/>
            <a:ext cx="0" cy="152400"/>
          </a:xfrm>
          <a:prstGeom prst="line">
            <a:avLst/>
          </a:prstGeom>
          <a:noFill/>
          <a:ln w="9525">
            <a:solidFill>
              <a:schemeClr val="tx1"/>
            </a:solidFill>
            <a:round/>
            <a:headEnd/>
            <a:tailEnd type="triangle" w="med" len="med"/>
          </a:ln>
          <a:effectLst/>
        </p:spPr>
        <p:txBody>
          <a:bodyPr/>
          <a:lstStyle/>
          <a:p>
            <a:endParaRPr lang="es-AR"/>
          </a:p>
        </p:txBody>
      </p:sp>
      <p:sp>
        <p:nvSpPr>
          <p:cNvPr id="10257" name="Line 17"/>
          <p:cNvSpPr>
            <a:spLocks noChangeShapeType="1"/>
          </p:cNvSpPr>
          <p:nvPr/>
        </p:nvSpPr>
        <p:spPr bwMode="auto">
          <a:xfrm flipV="1">
            <a:off x="2641600" y="2590800"/>
            <a:ext cx="0" cy="152400"/>
          </a:xfrm>
          <a:prstGeom prst="line">
            <a:avLst/>
          </a:prstGeom>
          <a:noFill/>
          <a:ln w="9525">
            <a:solidFill>
              <a:schemeClr val="tx1"/>
            </a:solidFill>
            <a:round/>
            <a:headEnd/>
            <a:tailEnd type="triangle" w="med" len="med"/>
          </a:ln>
          <a:effectLst/>
        </p:spPr>
        <p:txBody>
          <a:bodyPr/>
          <a:lstStyle/>
          <a:p>
            <a:endParaRPr lang="es-AR"/>
          </a:p>
        </p:txBody>
      </p:sp>
      <p:sp>
        <p:nvSpPr>
          <p:cNvPr id="10258" name="Line 18"/>
          <p:cNvSpPr>
            <a:spLocks noChangeShapeType="1"/>
          </p:cNvSpPr>
          <p:nvPr/>
        </p:nvSpPr>
        <p:spPr bwMode="auto">
          <a:xfrm flipV="1">
            <a:off x="2641600" y="3276600"/>
            <a:ext cx="0" cy="152400"/>
          </a:xfrm>
          <a:prstGeom prst="line">
            <a:avLst/>
          </a:prstGeom>
          <a:noFill/>
          <a:ln w="9525">
            <a:solidFill>
              <a:schemeClr val="tx1"/>
            </a:solidFill>
            <a:round/>
            <a:headEnd/>
            <a:tailEnd type="triangle" w="med" len="med"/>
          </a:ln>
          <a:effectLst/>
        </p:spPr>
        <p:txBody>
          <a:bodyPr/>
          <a:lstStyle/>
          <a:p>
            <a:endParaRPr lang="es-AR"/>
          </a:p>
        </p:txBody>
      </p:sp>
      <p:sp>
        <p:nvSpPr>
          <p:cNvPr id="10259" name="Line 19"/>
          <p:cNvSpPr>
            <a:spLocks noChangeShapeType="1"/>
          </p:cNvSpPr>
          <p:nvPr/>
        </p:nvSpPr>
        <p:spPr bwMode="auto">
          <a:xfrm flipV="1">
            <a:off x="2641600" y="3962400"/>
            <a:ext cx="0" cy="152400"/>
          </a:xfrm>
          <a:prstGeom prst="line">
            <a:avLst/>
          </a:prstGeom>
          <a:noFill/>
          <a:ln w="9525">
            <a:solidFill>
              <a:schemeClr val="tx1"/>
            </a:solidFill>
            <a:round/>
            <a:headEnd/>
            <a:tailEnd type="triangle" w="med" len="med"/>
          </a:ln>
          <a:effectLst/>
        </p:spPr>
        <p:txBody>
          <a:bodyPr/>
          <a:lstStyle/>
          <a:p>
            <a:endParaRPr lang="es-AR"/>
          </a:p>
        </p:txBody>
      </p:sp>
      <p:sp>
        <p:nvSpPr>
          <p:cNvPr id="10260" name="Line 20"/>
          <p:cNvSpPr>
            <a:spLocks noChangeShapeType="1"/>
          </p:cNvSpPr>
          <p:nvPr/>
        </p:nvSpPr>
        <p:spPr bwMode="auto">
          <a:xfrm flipV="1">
            <a:off x="2641600" y="4648200"/>
            <a:ext cx="0" cy="152400"/>
          </a:xfrm>
          <a:prstGeom prst="line">
            <a:avLst/>
          </a:prstGeom>
          <a:noFill/>
          <a:ln w="9525">
            <a:solidFill>
              <a:schemeClr val="tx1"/>
            </a:solidFill>
            <a:round/>
            <a:headEnd/>
            <a:tailEnd type="triangle" w="med" len="med"/>
          </a:ln>
          <a:effectLst/>
        </p:spPr>
        <p:txBody>
          <a:bodyPr/>
          <a:lstStyle/>
          <a:p>
            <a:endParaRPr lang="es-AR"/>
          </a:p>
        </p:txBody>
      </p:sp>
      <p:sp>
        <p:nvSpPr>
          <p:cNvPr id="10283" name="Text Box 43"/>
          <p:cNvSpPr txBox="1">
            <a:spLocks noChangeArrowheads="1"/>
          </p:cNvSpPr>
          <p:nvPr/>
        </p:nvSpPr>
        <p:spPr bwMode="auto">
          <a:xfrm>
            <a:off x="4210050" y="4114801"/>
            <a:ext cx="5294168" cy="400110"/>
          </a:xfrm>
          <a:prstGeom prst="rect">
            <a:avLst/>
          </a:prstGeom>
          <a:noFill/>
          <a:ln w="9525" algn="ctr">
            <a:noFill/>
            <a:miter lim="800000"/>
            <a:headEnd/>
            <a:tailEnd/>
          </a:ln>
          <a:effectLst/>
        </p:spPr>
        <p:txBody>
          <a:bodyPr wrap="square">
            <a:spAutoFit/>
          </a:bodyPr>
          <a:lstStyle/>
          <a:p>
            <a:pPr>
              <a:spcBef>
                <a:spcPct val="50000"/>
              </a:spcBef>
            </a:pPr>
            <a:r>
              <a:rPr lang="es-ES" sz="2000" b="1" dirty="0">
                <a:latin typeface="Calibri" pitchFamily="34" charset="0"/>
              </a:rPr>
              <a:t>Ej.: Edad ó DNI ó Lugar de </a:t>
            </a:r>
            <a:r>
              <a:rPr lang="es-ES" sz="2000" b="1" dirty="0" err="1">
                <a:latin typeface="Calibri" pitchFamily="34" charset="0"/>
              </a:rPr>
              <a:t>Nac</a:t>
            </a:r>
            <a:r>
              <a:rPr lang="es-ES" sz="2000" b="1" dirty="0">
                <a:latin typeface="Calibri" pitchFamily="34" charset="0"/>
              </a:rPr>
              <a:t>. ó Domicilio ó…</a:t>
            </a:r>
            <a:endParaRPr lang="en-US" sz="2000" b="1" dirty="0">
              <a:latin typeface="Calibri" pitchFamily="34" charset="0"/>
            </a:endParaRPr>
          </a:p>
        </p:txBody>
      </p:sp>
      <p:sp>
        <p:nvSpPr>
          <p:cNvPr id="10285" name="Text Box 45"/>
          <p:cNvSpPr txBox="1">
            <a:spLocks noChangeArrowheads="1"/>
          </p:cNvSpPr>
          <p:nvPr/>
        </p:nvSpPr>
        <p:spPr bwMode="auto">
          <a:xfrm>
            <a:off x="4210050" y="3505201"/>
            <a:ext cx="5294168" cy="400110"/>
          </a:xfrm>
          <a:prstGeom prst="rect">
            <a:avLst/>
          </a:prstGeom>
          <a:noFill/>
          <a:ln w="9525" algn="ctr">
            <a:noFill/>
            <a:miter lim="800000"/>
            <a:headEnd/>
            <a:tailEnd/>
          </a:ln>
          <a:effectLst/>
        </p:spPr>
        <p:txBody>
          <a:bodyPr wrap="square">
            <a:spAutoFit/>
          </a:bodyPr>
          <a:lstStyle/>
          <a:p>
            <a:pPr>
              <a:spcBef>
                <a:spcPct val="50000"/>
              </a:spcBef>
            </a:pPr>
            <a:r>
              <a:rPr lang="es-ES" sz="2000" b="1" dirty="0">
                <a:latin typeface="Calibri" pitchFamily="34" charset="0"/>
              </a:rPr>
              <a:t>Ej.: Edad + DNI + Lugar de </a:t>
            </a:r>
            <a:r>
              <a:rPr lang="es-ES" sz="2000" b="1" dirty="0" err="1">
                <a:latin typeface="Calibri" pitchFamily="34" charset="0"/>
              </a:rPr>
              <a:t>Nac</a:t>
            </a:r>
            <a:r>
              <a:rPr lang="es-ES" sz="2000" b="1" dirty="0">
                <a:latin typeface="Calibri" pitchFamily="34" charset="0"/>
              </a:rPr>
              <a:t>. + Domicilio +…</a:t>
            </a:r>
            <a:endParaRPr lang="en-US" sz="2000" b="1" dirty="0">
              <a:latin typeface="Calibri" pitchFamily="34" charset="0"/>
            </a:endParaRPr>
          </a:p>
        </p:txBody>
      </p:sp>
      <p:sp>
        <p:nvSpPr>
          <p:cNvPr id="10287" name="Text Box 47"/>
          <p:cNvSpPr txBox="1">
            <a:spLocks noChangeArrowheads="1"/>
          </p:cNvSpPr>
          <p:nvPr/>
        </p:nvSpPr>
        <p:spPr bwMode="auto">
          <a:xfrm>
            <a:off x="4210050" y="2819401"/>
            <a:ext cx="4705350" cy="400110"/>
          </a:xfrm>
          <a:prstGeom prst="rect">
            <a:avLst/>
          </a:prstGeom>
          <a:noFill/>
          <a:ln w="9525" algn="ctr">
            <a:noFill/>
            <a:miter lim="800000"/>
            <a:headEnd/>
            <a:tailEnd/>
          </a:ln>
          <a:effectLst/>
        </p:spPr>
        <p:txBody>
          <a:bodyPr>
            <a:spAutoFit/>
          </a:bodyPr>
          <a:lstStyle/>
          <a:p>
            <a:pPr>
              <a:spcBef>
                <a:spcPct val="50000"/>
              </a:spcBef>
            </a:pPr>
            <a:r>
              <a:rPr lang="es-ES" sz="2000" b="1" dirty="0">
                <a:latin typeface="Calibri" pitchFamily="34" charset="0"/>
              </a:rPr>
              <a:t>Ej.: Archivo de Alumnos</a:t>
            </a:r>
            <a:endParaRPr lang="en-US" sz="2000" b="1" dirty="0">
              <a:latin typeface="Calibri" pitchFamily="34" charset="0"/>
            </a:endParaRPr>
          </a:p>
        </p:txBody>
      </p:sp>
      <p:sp>
        <p:nvSpPr>
          <p:cNvPr id="10289" name="Text Box 49"/>
          <p:cNvSpPr txBox="1">
            <a:spLocks noChangeArrowheads="1"/>
          </p:cNvSpPr>
          <p:nvPr/>
        </p:nvSpPr>
        <p:spPr bwMode="auto">
          <a:xfrm>
            <a:off x="4210050" y="2133601"/>
            <a:ext cx="4953000" cy="400110"/>
          </a:xfrm>
          <a:prstGeom prst="rect">
            <a:avLst/>
          </a:prstGeom>
          <a:noFill/>
          <a:ln w="9525" algn="ctr">
            <a:noFill/>
            <a:miter lim="800000"/>
            <a:headEnd/>
            <a:tailEnd/>
          </a:ln>
          <a:effectLst/>
        </p:spPr>
        <p:txBody>
          <a:bodyPr>
            <a:spAutoFit/>
          </a:bodyPr>
          <a:lstStyle/>
          <a:p>
            <a:pPr>
              <a:spcBef>
                <a:spcPct val="50000"/>
              </a:spcBef>
            </a:pPr>
            <a:r>
              <a:rPr lang="es-ES" sz="2000" b="1" dirty="0">
                <a:latin typeface="Calibri" pitchFamily="34" charset="0"/>
              </a:rPr>
              <a:t>Ej.: Alumnos + Profesores + Materias + …</a:t>
            </a:r>
            <a:endParaRPr lang="en-US" sz="2000" b="1" dirty="0">
              <a:latin typeface="Calibri" pitchFamily="34" charset="0"/>
            </a:endParaRPr>
          </a:p>
        </p:txBody>
      </p:sp>
      <p:sp>
        <p:nvSpPr>
          <p:cNvPr id="20" name="Text Box 43"/>
          <p:cNvSpPr txBox="1">
            <a:spLocks noChangeArrowheads="1"/>
          </p:cNvSpPr>
          <p:nvPr/>
        </p:nvSpPr>
        <p:spPr bwMode="auto">
          <a:xfrm>
            <a:off x="4210050" y="4800600"/>
            <a:ext cx="5294168" cy="400110"/>
          </a:xfrm>
          <a:prstGeom prst="rect">
            <a:avLst/>
          </a:prstGeom>
          <a:noFill/>
          <a:ln w="9525" algn="ctr">
            <a:noFill/>
            <a:miter lim="800000"/>
            <a:headEnd/>
            <a:tailEnd/>
          </a:ln>
          <a:effectLst/>
        </p:spPr>
        <p:txBody>
          <a:bodyPr wrap="square">
            <a:spAutoFit/>
          </a:bodyPr>
          <a:lstStyle/>
          <a:p>
            <a:pPr>
              <a:spcBef>
                <a:spcPct val="50000"/>
              </a:spcBef>
            </a:pPr>
            <a:r>
              <a:rPr lang="es-ES" sz="2000" b="1" dirty="0">
                <a:latin typeface="Calibri" pitchFamily="34" charset="0"/>
              </a:rPr>
              <a:t>Ej.: 00000011, 00001011,…</a:t>
            </a:r>
            <a:endParaRPr lang="en-US" sz="2000" b="1" dirty="0">
              <a:latin typeface="Calibri" pitchFamily="34" charset="0"/>
            </a:endParaRPr>
          </a:p>
        </p:txBody>
      </p:sp>
      <p:sp>
        <p:nvSpPr>
          <p:cNvPr id="21" name="Text Box 43"/>
          <p:cNvSpPr txBox="1">
            <a:spLocks noChangeArrowheads="1"/>
          </p:cNvSpPr>
          <p:nvPr/>
        </p:nvSpPr>
        <p:spPr bwMode="auto">
          <a:xfrm>
            <a:off x="4210050" y="5486400"/>
            <a:ext cx="5294168" cy="400110"/>
          </a:xfrm>
          <a:prstGeom prst="rect">
            <a:avLst/>
          </a:prstGeom>
          <a:noFill/>
          <a:ln w="9525" algn="ctr">
            <a:noFill/>
            <a:miter lim="800000"/>
            <a:headEnd/>
            <a:tailEnd/>
          </a:ln>
          <a:effectLst/>
        </p:spPr>
        <p:txBody>
          <a:bodyPr wrap="square">
            <a:spAutoFit/>
          </a:bodyPr>
          <a:lstStyle/>
          <a:p>
            <a:pPr>
              <a:spcBef>
                <a:spcPct val="50000"/>
              </a:spcBef>
            </a:pPr>
            <a:r>
              <a:rPr lang="es-ES" sz="2000" b="1" dirty="0">
                <a:latin typeface="Calibri" pitchFamily="34" charset="0"/>
              </a:rPr>
              <a:t>0 </a:t>
            </a:r>
            <a:r>
              <a:rPr lang="es-ES" sz="2000" b="1" dirty="0" err="1">
                <a:latin typeface="Calibri" pitchFamily="34" charset="0"/>
              </a:rPr>
              <a:t>ó</a:t>
            </a:r>
            <a:r>
              <a:rPr lang="es-ES" sz="2000" b="1" dirty="0">
                <a:latin typeface="Calibri" pitchFamily="34" charset="0"/>
              </a:rPr>
              <a:t> 1</a:t>
            </a:r>
            <a:endParaRPr lang="en-US" sz="2000" b="1" dirty="0">
              <a:latin typeface="Calibri" pitchFamily="34" charset="0"/>
            </a:endParaRPr>
          </a:p>
        </p:txBody>
      </p:sp>
    </p:spTree>
    <p:extLst>
      <p:ext uri="{BB962C8B-B14F-4D97-AF65-F5344CB8AC3E}">
        <p14:creationId xmlns:p14="http://schemas.microsoft.com/office/powerpoint/2010/main" val="403604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5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6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25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28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25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24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28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25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24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028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025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025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02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animBg="1"/>
      <p:bldP spid="10248" grpId="0" animBg="1"/>
      <p:bldP spid="10249" grpId="0" animBg="1"/>
      <p:bldP spid="10250" grpId="0" animBg="1"/>
      <p:bldP spid="10251" grpId="0" animBg="1"/>
      <p:bldP spid="10252" grpId="0" animBg="1"/>
      <p:bldP spid="10254" grpId="0" animBg="1"/>
      <p:bldP spid="10257" grpId="0" animBg="1"/>
      <p:bldP spid="10258" grpId="0" animBg="1"/>
      <p:bldP spid="10259" grpId="0" animBg="1"/>
      <p:bldP spid="10260" grpId="0" animBg="1"/>
      <p:bldP spid="10283" grpId="0"/>
      <p:bldP spid="10285" grpId="0"/>
      <p:bldP spid="10287" grpId="0"/>
      <p:bldP spid="10289" grpId="0"/>
      <p:bldP spid="20" grpId="0"/>
      <p:bldP spid="21"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s-ES" sz="3200" b="1" dirty="0">
                <a:latin typeface="Calibri" pitchFamily="34" charset="0"/>
                <a:cs typeface="Arial" pitchFamily="34" charset="0"/>
              </a:rPr>
              <a:t>Requerimientos de la base de datos</a:t>
            </a:r>
          </a:p>
        </p:txBody>
      </p:sp>
      <p:sp>
        <p:nvSpPr>
          <p:cNvPr id="70659" name="Rectangle 3"/>
          <p:cNvSpPr>
            <a:spLocks noGrp="1" noChangeArrowheads="1"/>
          </p:cNvSpPr>
          <p:nvPr>
            <p:ph idx="1"/>
          </p:nvPr>
        </p:nvSpPr>
        <p:spPr/>
        <p:txBody>
          <a:bodyPr/>
          <a:lstStyle/>
          <a:p>
            <a:pPr marL="0" indent="0">
              <a:buNone/>
            </a:pPr>
            <a:r>
              <a:rPr lang="es-ES" sz="2800" b="1" dirty="0">
                <a:latin typeface="Calibri" pitchFamily="34" charset="0"/>
              </a:rPr>
              <a:t>Actualmente lleva el control de las operaciones en un archivo convencional (hoja de datos) pero se ha dado cuenta que no es suficiente para las consultas que debe realizar. Ud. lo ayudará a resolver sus problemas aconsejándole crear una Base de Datos.</a:t>
            </a:r>
          </a:p>
          <a:p>
            <a:pPr marL="0" indent="0">
              <a:buNone/>
            </a:pPr>
            <a:r>
              <a:rPr lang="es-ES" sz="2800" b="1" dirty="0">
                <a:latin typeface="Calibri" pitchFamily="34" charset="0"/>
              </a:rPr>
              <a:t>Los datos que debe almacenar como </a:t>
            </a:r>
            <a:r>
              <a:rPr lang="es-ES" sz="2800" b="1" dirty="0" smtClean="0">
                <a:latin typeface="Calibri" pitchFamily="34" charset="0"/>
              </a:rPr>
              <a:t>mínimo </a:t>
            </a:r>
            <a:r>
              <a:rPr lang="es-ES" sz="2800" b="1" dirty="0">
                <a:latin typeface="Calibri" pitchFamily="34" charset="0"/>
              </a:rPr>
              <a:t>son los siguientes: número de operación, nombre y código del cliente, monto invertido, precio de la acción al momento de la inversión y fecha de la operación.</a:t>
            </a:r>
          </a:p>
          <a:p>
            <a:pPr marL="0" indent="0">
              <a:buNone/>
            </a:pPr>
            <a:endParaRPr lang="es-ES" sz="2800" b="1" dirty="0">
              <a:latin typeface="Calibri" pitchFamily="34" charset="0"/>
            </a:endParaRPr>
          </a:p>
        </p:txBody>
      </p:sp>
      <p:sp>
        <p:nvSpPr>
          <p:cNvPr id="5" name="4 Marcador de número de diapositiva"/>
          <p:cNvSpPr>
            <a:spLocks noGrp="1"/>
          </p:cNvSpPr>
          <p:nvPr>
            <p:ph type="sldNum" sz="quarter" idx="12"/>
          </p:nvPr>
        </p:nvSpPr>
        <p:spPr/>
        <p:txBody>
          <a:bodyPr/>
          <a:lstStyle/>
          <a:p>
            <a:fld id="{E788CA5B-2E47-4FF4-9C35-26D3713D0A48}" type="slidenum">
              <a:rPr lang="es-ES"/>
              <a:pPr/>
              <a:t>40</a:t>
            </a:fld>
            <a:endParaRPr lang="es-ES"/>
          </a:p>
        </p:txBody>
      </p:sp>
    </p:spTree>
    <p:extLst>
      <p:ext uri="{BB962C8B-B14F-4D97-AF65-F5344CB8AC3E}">
        <p14:creationId xmlns:p14="http://schemas.microsoft.com/office/powerpoint/2010/main" val="4099629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s-ES" sz="3200" b="1" dirty="0">
                <a:latin typeface="Calibri" pitchFamily="34" charset="0"/>
                <a:cs typeface="Arial" pitchFamily="34" charset="0"/>
              </a:rPr>
              <a:t>Tabla sin normalizar – Situación actual</a:t>
            </a:r>
          </a:p>
        </p:txBody>
      </p:sp>
      <p:sp>
        <p:nvSpPr>
          <p:cNvPr id="5" name="4 Marcador de número de diapositiva"/>
          <p:cNvSpPr>
            <a:spLocks noGrp="1"/>
          </p:cNvSpPr>
          <p:nvPr>
            <p:ph type="sldNum" sz="quarter" idx="12"/>
          </p:nvPr>
        </p:nvSpPr>
        <p:spPr/>
        <p:txBody>
          <a:bodyPr/>
          <a:lstStyle/>
          <a:p>
            <a:fld id="{80C32E19-F5DC-4FF3-9E7D-8B75510A2F86}" type="slidenum">
              <a:rPr lang="es-ES"/>
              <a:pPr/>
              <a:t>41</a:t>
            </a:fld>
            <a:endParaRPr lang="es-ES"/>
          </a:p>
        </p:txBody>
      </p:sp>
      <p:pic>
        <p:nvPicPr>
          <p:cNvPr id="1026" name="Picture 2"/>
          <p:cNvPicPr>
            <a:picLocks noChangeAspect="1" noChangeArrowheads="1"/>
          </p:cNvPicPr>
          <p:nvPr/>
        </p:nvPicPr>
        <p:blipFill>
          <a:blip r:embed="rId2" cstate="print"/>
          <a:srcRect/>
          <a:stretch>
            <a:fillRect/>
          </a:stretch>
        </p:blipFill>
        <p:spPr bwMode="auto">
          <a:xfrm>
            <a:off x="757565" y="2119745"/>
            <a:ext cx="8573114" cy="3394363"/>
          </a:xfrm>
          <a:prstGeom prst="rect">
            <a:avLst/>
          </a:prstGeom>
          <a:noFill/>
          <a:ln w="9525">
            <a:noFill/>
            <a:miter lim="800000"/>
            <a:headEnd/>
            <a:tailEnd/>
          </a:ln>
        </p:spPr>
      </p:pic>
    </p:spTree>
    <p:extLst>
      <p:ext uri="{BB962C8B-B14F-4D97-AF65-F5344CB8AC3E}">
        <p14:creationId xmlns:p14="http://schemas.microsoft.com/office/powerpoint/2010/main" val="18006588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s-ES" sz="3200" b="1" dirty="0">
                <a:latin typeface="Calibri" pitchFamily="34" charset="0"/>
                <a:cs typeface="Arial" pitchFamily="34" charset="0"/>
              </a:rPr>
              <a:t>Ejemplo: </a:t>
            </a:r>
            <a:r>
              <a:rPr lang="es-ES" sz="3200" b="1" dirty="0" err="1">
                <a:latin typeface="Calibri" pitchFamily="34" charset="0"/>
                <a:cs typeface="Arial" pitchFamily="34" charset="0"/>
              </a:rPr>
              <a:t>1</a:t>
            </a:r>
            <a:r>
              <a:rPr lang="es-ES" sz="3200" b="1" baseline="30000" dirty="0" err="1">
                <a:latin typeface="Calibri" pitchFamily="34" charset="0"/>
                <a:cs typeface="Arial" pitchFamily="34" charset="0"/>
              </a:rPr>
              <a:t>ra</a:t>
            </a:r>
            <a:r>
              <a:rPr lang="es-ES" sz="3200" b="1" dirty="0">
                <a:latin typeface="Calibri" pitchFamily="34" charset="0"/>
                <a:cs typeface="Arial" pitchFamily="34" charset="0"/>
              </a:rPr>
              <a:t> Forma Normal</a:t>
            </a:r>
          </a:p>
        </p:txBody>
      </p:sp>
      <p:sp>
        <p:nvSpPr>
          <p:cNvPr id="5" name="4 Marcador de número de diapositiva"/>
          <p:cNvSpPr>
            <a:spLocks noGrp="1"/>
          </p:cNvSpPr>
          <p:nvPr>
            <p:ph type="sldNum" sz="quarter" idx="12"/>
          </p:nvPr>
        </p:nvSpPr>
        <p:spPr/>
        <p:txBody>
          <a:bodyPr/>
          <a:lstStyle/>
          <a:p>
            <a:fld id="{80C32E19-F5DC-4FF3-9E7D-8B75510A2F86}" type="slidenum">
              <a:rPr lang="es-ES"/>
              <a:pPr/>
              <a:t>42</a:t>
            </a:fld>
            <a:endParaRPr lang="es-ES"/>
          </a:p>
        </p:txBody>
      </p:sp>
      <p:pic>
        <p:nvPicPr>
          <p:cNvPr id="2054" name="Picture 6"/>
          <p:cNvPicPr>
            <a:picLocks noChangeAspect="1" noChangeArrowheads="1"/>
          </p:cNvPicPr>
          <p:nvPr/>
        </p:nvPicPr>
        <p:blipFill>
          <a:blip r:embed="rId2" cstate="print"/>
          <a:srcRect/>
          <a:stretch>
            <a:fillRect/>
          </a:stretch>
        </p:blipFill>
        <p:spPr bwMode="auto">
          <a:xfrm>
            <a:off x="3495242" y="2417619"/>
            <a:ext cx="5753560" cy="3636818"/>
          </a:xfrm>
          <a:prstGeom prst="rect">
            <a:avLst/>
          </a:prstGeom>
          <a:noFill/>
          <a:ln w="9525">
            <a:noFill/>
            <a:miter lim="800000"/>
            <a:headEnd/>
            <a:tailEnd/>
          </a:ln>
        </p:spPr>
      </p:pic>
      <p:pic>
        <p:nvPicPr>
          <p:cNvPr id="2052" name="Picture 4"/>
          <p:cNvPicPr>
            <a:picLocks noChangeAspect="1" noChangeArrowheads="1"/>
          </p:cNvPicPr>
          <p:nvPr/>
        </p:nvPicPr>
        <p:blipFill>
          <a:blip r:embed="rId3" cstate="print"/>
          <a:srcRect/>
          <a:stretch>
            <a:fillRect/>
          </a:stretch>
        </p:blipFill>
        <p:spPr bwMode="auto">
          <a:xfrm>
            <a:off x="663039" y="1782434"/>
            <a:ext cx="4397622" cy="1692418"/>
          </a:xfrm>
          <a:prstGeom prst="rect">
            <a:avLst/>
          </a:prstGeom>
          <a:noFill/>
          <a:ln w="9525">
            <a:noFill/>
            <a:miter lim="800000"/>
            <a:headEnd/>
            <a:tailEnd/>
          </a:ln>
        </p:spPr>
      </p:pic>
    </p:spTree>
    <p:extLst>
      <p:ext uri="{BB962C8B-B14F-4D97-AF65-F5344CB8AC3E}">
        <p14:creationId xmlns:p14="http://schemas.microsoft.com/office/powerpoint/2010/main" val="38499415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s-ES" sz="3200" b="1" dirty="0">
                <a:latin typeface="Calibri" pitchFamily="34" charset="0"/>
                <a:cs typeface="Arial" pitchFamily="34" charset="0"/>
              </a:rPr>
              <a:t>Ejemplo: </a:t>
            </a:r>
            <a:r>
              <a:rPr lang="es-ES" sz="3200" b="1" dirty="0" err="1">
                <a:latin typeface="Calibri" pitchFamily="34" charset="0"/>
                <a:cs typeface="Arial" pitchFamily="34" charset="0"/>
              </a:rPr>
              <a:t>2</a:t>
            </a:r>
            <a:r>
              <a:rPr lang="es-ES" sz="3200" b="1" baseline="30000" dirty="0" err="1">
                <a:latin typeface="Calibri" pitchFamily="34" charset="0"/>
                <a:cs typeface="Arial" pitchFamily="34" charset="0"/>
              </a:rPr>
              <a:t>da</a:t>
            </a:r>
            <a:r>
              <a:rPr lang="es-ES" sz="3200" b="1" dirty="0">
                <a:latin typeface="Calibri" pitchFamily="34" charset="0"/>
                <a:cs typeface="Arial" pitchFamily="34" charset="0"/>
              </a:rPr>
              <a:t> Forma Normal</a:t>
            </a:r>
          </a:p>
        </p:txBody>
      </p:sp>
      <p:sp>
        <p:nvSpPr>
          <p:cNvPr id="5" name="4 Marcador de número de diapositiva"/>
          <p:cNvSpPr>
            <a:spLocks noGrp="1"/>
          </p:cNvSpPr>
          <p:nvPr>
            <p:ph type="sldNum" sz="quarter" idx="12"/>
          </p:nvPr>
        </p:nvSpPr>
        <p:spPr/>
        <p:txBody>
          <a:bodyPr/>
          <a:lstStyle/>
          <a:p>
            <a:fld id="{80C32E19-F5DC-4FF3-9E7D-8B75510A2F86}" type="slidenum">
              <a:rPr lang="es-ES"/>
              <a:pPr/>
              <a:t>43</a:t>
            </a:fld>
            <a:endParaRPr lang="es-ES"/>
          </a:p>
        </p:txBody>
      </p:sp>
      <p:pic>
        <p:nvPicPr>
          <p:cNvPr id="3076" name="Picture 4"/>
          <p:cNvPicPr>
            <a:picLocks noChangeAspect="1" noChangeArrowheads="1"/>
          </p:cNvPicPr>
          <p:nvPr/>
        </p:nvPicPr>
        <p:blipFill>
          <a:blip r:embed="rId2" cstate="print"/>
          <a:srcRect/>
          <a:stretch>
            <a:fillRect/>
          </a:stretch>
        </p:blipFill>
        <p:spPr bwMode="auto">
          <a:xfrm>
            <a:off x="6170902" y="2336657"/>
            <a:ext cx="2460480" cy="2576952"/>
          </a:xfrm>
          <a:prstGeom prst="rect">
            <a:avLst/>
          </a:prstGeom>
          <a:noFill/>
          <a:ln w="9525">
            <a:noFill/>
            <a:miter lim="800000"/>
            <a:headEnd/>
            <a:tailEnd/>
          </a:ln>
        </p:spPr>
      </p:pic>
      <p:pic>
        <p:nvPicPr>
          <p:cNvPr id="3077" name="Picture 5"/>
          <p:cNvPicPr>
            <a:picLocks noChangeAspect="1" noChangeArrowheads="1"/>
          </p:cNvPicPr>
          <p:nvPr/>
        </p:nvPicPr>
        <p:blipFill>
          <a:blip r:embed="rId3" cstate="print"/>
          <a:srcRect/>
          <a:stretch>
            <a:fillRect/>
          </a:stretch>
        </p:blipFill>
        <p:spPr bwMode="auto">
          <a:xfrm>
            <a:off x="689262" y="1992890"/>
            <a:ext cx="4644738" cy="3611000"/>
          </a:xfrm>
          <a:prstGeom prst="rect">
            <a:avLst/>
          </a:prstGeom>
          <a:noFill/>
          <a:ln w="9525">
            <a:noFill/>
            <a:miter lim="800000"/>
            <a:headEnd/>
            <a:tailEnd/>
          </a:ln>
        </p:spPr>
      </p:pic>
    </p:spTree>
    <p:extLst>
      <p:ext uri="{BB962C8B-B14F-4D97-AF65-F5344CB8AC3E}">
        <p14:creationId xmlns:p14="http://schemas.microsoft.com/office/powerpoint/2010/main" val="16364905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s-ES" sz="3200" b="1" dirty="0">
                <a:latin typeface="Calibri" pitchFamily="34" charset="0"/>
                <a:cs typeface="Arial" pitchFamily="34" charset="0"/>
              </a:rPr>
              <a:t>Ejemplo: </a:t>
            </a:r>
            <a:r>
              <a:rPr lang="es-ES" sz="3200" b="1" dirty="0" err="1">
                <a:latin typeface="Calibri" pitchFamily="34" charset="0"/>
                <a:cs typeface="Arial" pitchFamily="34" charset="0"/>
              </a:rPr>
              <a:t>3</a:t>
            </a:r>
            <a:r>
              <a:rPr lang="es-ES" sz="3200" b="1" baseline="30000" dirty="0" err="1">
                <a:latin typeface="Calibri" pitchFamily="34" charset="0"/>
                <a:cs typeface="Arial" pitchFamily="34" charset="0"/>
              </a:rPr>
              <a:t>ra</a:t>
            </a:r>
            <a:r>
              <a:rPr lang="es-ES" sz="3200" b="1" dirty="0">
                <a:latin typeface="Calibri" pitchFamily="34" charset="0"/>
                <a:cs typeface="Arial" pitchFamily="34" charset="0"/>
              </a:rPr>
              <a:t> Forma Normal</a:t>
            </a:r>
          </a:p>
        </p:txBody>
      </p:sp>
      <p:sp>
        <p:nvSpPr>
          <p:cNvPr id="5" name="4 Marcador de número de diapositiva"/>
          <p:cNvSpPr>
            <a:spLocks noGrp="1"/>
          </p:cNvSpPr>
          <p:nvPr>
            <p:ph type="sldNum" sz="quarter" idx="12"/>
          </p:nvPr>
        </p:nvSpPr>
        <p:spPr/>
        <p:txBody>
          <a:bodyPr/>
          <a:lstStyle/>
          <a:p>
            <a:fld id="{80C32E19-F5DC-4FF3-9E7D-8B75510A2F86}" type="slidenum">
              <a:rPr lang="es-ES"/>
              <a:pPr/>
              <a:t>44</a:t>
            </a:fld>
            <a:endParaRPr lang="es-ES"/>
          </a:p>
        </p:txBody>
      </p:sp>
      <p:pic>
        <p:nvPicPr>
          <p:cNvPr id="4098" name="Picture 2"/>
          <p:cNvPicPr>
            <a:picLocks noChangeAspect="1" noChangeArrowheads="1"/>
          </p:cNvPicPr>
          <p:nvPr/>
        </p:nvPicPr>
        <p:blipFill>
          <a:blip r:embed="rId2" cstate="print"/>
          <a:srcRect/>
          <a:stretch>
            <a:fillRect/>
          </a:stretch>
        </p:blipFill>
        <p:spPr bwMode="auto">
          <a:xfrm>
            <a:off x="906174" y="2038783"/>
            <a:ext cx="2919400" cy="2228417"/>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5073795" y="3604779"/>
            <a:ext cx="3748307" cy="1881620"/>
          </a:xfrm>
          <a:prstGeom prst="rect">
            <a:avLst/>
          </a:prstGeom>
          <a:noFill/>
          <a:ln w="9525">
            <a:noFill/>
            <a:miter lim="800000"/>
            <a:headEnd/>
            <a:tailEnd/>
          </a:ln>
        </p:spPr>
      </p:pic>
    </p:spTree>
    <p:extLst>
      <p:ext uri="{BB962C8B-B14F-4D97-AF65-F5344CB8AC3E}">
        <p14:creationId xmlns:p14="http://schemas.microsoft.com/office/powerpoint/2010/main" val="419795186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p:cNvPicPr>
            <a:picLocks noChangeAspect="1" noChangeArrowheads="1"/>
          </p:cNvPicPr>
          <p:nvPr/>
        </p:nvPicPr>
        <p:blipFill>
          <a:blip r:embed="rId2" cstate="print"/>
          <a:srcRect/>
          <a:stretch>
            <a:fillRect/>
          </a:stretch>
        </p:blipFill>
        <p:spPr bwMode="auto">
          <a:xfrm>
            <a:off x="757565" y="2119745"/>
            <a:ext cx="8573114" cy="3394363"/>
          </a:xfrm>
          <a:prstGeom prst="rect">
            <a:avLst/>
          </a:prstGeom>
          <a:noFill/>
          <a:ln w="9525">
            <a:noFill/>
            <a:miter lim="800000"/>
            <a:headEnd/>
            <a:tailEnd/>
          </a:ln>
        </p:spPr>
      </p:pic>
      <p:sp>
        <p:nvSpPr>
          <p:cNvPr id="18" name="17 Rectángulo"/>
          <p:cNvSpPr/>
          <p:nvPr/>
        </p:nvSpPr>
        <p:spPr bwMode="auto">
          <a:xfrm>
            <a:off x="762000" y="2146300"/>
            <a:ext cx="8636000" cy="3390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0" i="0" u="none" strike="noStrike" cap="none" normalizeH="0" baseline="0" smtClean="0">
              <a:ln>
                <a:noFill/>
              </a:ln>
              <a:solidFill>
                <a:schemeClr val="tx1"/>
              </a:solidFill>
              <a:effectLst/>
              <a:latin typeface="Tahoma" pitchFamily="34" charset="0"/>
            </a:endParaRPr>
          </a:p>
        </p:txBody>
      </p:sp>
      <p:sp>
        <p:nvSpPr>
          <p:cNvPr id="10246" name="Rectangle 6"/>
          <p:cNvSpPr>
            <a:spLocks noGrp="1" noChangeArrowheads="1"/>
          </p:cNvSpPr>
          <p:nvPr>
            <p:ph type="title"/>
          </p:nvPr>
        </p:nvSpPr>
        <p:spPr/>
        <p:txBody>
          <a:bodyPr/>
          <a:lstStyle/>
          <a:p>
            <a:r>
              <a:rPr lang="es-ES" sz="3200" b="1" dirty="0">
                <a:latin typeface="Calibri" pitchFamily="34" charset="0"/>
              </a:rPr>
              <a:t>Ejemplo – Situación Final - Tablas</a:t>
            </a:r>
          </a:p>
        </p:txBody>
      </p:sp>
      <p:sp>
        <p:nvSpPr>
          <p:cNvPr id="19" name="3 Marcador de número de diapositiva"/>
          <p:cNvSpPr>
            <a:spLocks noGrp="1"/>
          </p:cNvSpPr>
          <p:nvPr>
            <p:ph type="sldNum" sz="quarter" idx="12"/>
          </p:nvPr>
        </p:nvSpPr>
        <p:spPr/>
        <p:txBody>
          <a:bodyPr/>
          <a:lstStyle/>
          <a:p>
            <a:fld id="{E4F0CEC1-B1A0-4371-B598-7247A38C0465}" type="slidenum">
              <a:rPr lang="es-ES"/>
              <a:pPr/>
              <a:t>45</a:t>
            </a:fld>
            <a:endParaRPr lang="es-ES"/>
          </a:p>
        </p:txBody>
      </p:sp>
      <p:pic>
        <p:nvPicPr>
          <p:cNvPr id="5126" name="Picture 6"/>
          <p:cNvPicPr>
            <a:picLocks noChangeAspect="1" noChangeArrowheads="1"/>
          </p:cNvPicPr>
          <p:nvPr/>
        </p:nvPicPr>
        <p:blipFill>
          <a:blip r:embed="rId3" cstate="print"/>
          <a:srcRect/>
          <a:stretch>
            <a:fillRect/>
          </a:stretch>
        </p:blipFill>
        <p:spPr bwMode="auto">
          <a:xfrm>
            <a:off x="769503" y="1938338"/>
            <a:ext cx="3644585" cy="1310553"/>
          </a:xfrm>
          <a:prstGeom prst="rect">
            <a:avLst/>
          </a:prstGeom>
          <a:noFill/>
          <a:ln w="9525">
            <a:noFill/>
            <a:miter lim="800000"/>
            <a:headEnd/>
            <a:tailEnd/>
          </a:ln>
        </p:spPr>
      </p:pic>
      <p:pic>
        <p:nvPicPr>
          <p:cNvPr id="5127" name="Picture 7"/>
          <p:cNvPicPr>
            <a:picLocks noChangeAspect="1" noChangeArrowheads="1"/>
          </p:cNvPicPr>
          <p:nvPr/>
        </p:nvPicPr>
        <p:blipFill>
          <a:blip r:embed="rId4" cstate="print"/>
          <a:srcRect/>
          <a:stretch>
            <a:fillRect/>
          </a:stretch>
        </p:blipFill>
        <p:spPr bwMode="auto">
          <a:xfrm>
            <a:off x="4697991" y="1741777"/>
            <a:ext cx="4168918" cy="1874101"/>
          </a:xfrm>
          <a:prstGeom prst="rect">
            <a:avLst/>
          </a:prstGeom>
          <a:noFill/>
          <a:ln w="9525">
            <a:noFill/>
            <a:miter lim="800000"/>
            <a:headEnd/>
            <a:tailEnd/>
          </a:ln>
        </p:spPr>
      </p:pic>
      <p:pic>
        <p:nvPicPr>
          <p:cNvPr id="5128" name="Picture 8"/>
          <p:cNvPicPr>
            <a:picLocks noChangeAspect="1" noChangeArrowheads="1"/>
          </p:cNvPicPr>
          <p:nvPr/>
        </p:nvPicPr>
        <p:blipFill>
          <a:blip r:embed="rId5" cstate="print"/>
          <a:srcRect/>
          <a:stretch>
            <a:fillRect/>
          </a:stretch>
        </p:blipFill>
        <p:spPr bwMode="auto">
          <a:xfrm>
            <a:off x="621685" y="3552968"/>
            <a:ext cx="5801051" cy="2431039"/>
          </a:xfrm>
          <a:prstGeom prst="rect">
            <a:avLst/>
          </a:prstGeom>
          <a:noFill/>
          <a:ln w="9525">
            <a:noFill/>
            <a:miter lim="800000"/>
            <a:headEnd/>
            <a:tailEnd/>
          </a:ln>
        </p:spPr>
      </p:pic>
      <p:pic>
        <p:nvPicPr>
          <p:cNvPr id="5125" name="Picture 5"/>
          <p:cNvPicPr>
            <a:picLocks noChangeAspect="1" noChangeArrowheads="1"/>
          </p:cNvPicPr>
          <p:nvPr/>
        </p:nvPicPr>
        <p:blipFill>
          <a:blip r:embed="rId6" cstate="print"/>
          <a:srcRect/>
          <a:stretch>
            <a:fillRect/>
          </a:stretch>
        </p:blipFill>
        <p:spPr bwMode="auto">
          <a:xfrm>
            <a:off x="5524499" y="3662217"/>
            <a:ext cx="4030871" cy="1278081"/>
          </a:xfrm>
          <a:prstGeom prst="rect">
            <a:avLst/>
          </a:prstGeom>
          <a:noFill/>
          <a:ln w="9525">
            <a:noFill/>
            <a:miter lim="800000"/>
            <a:headEnd/>
            <a:tailEnd/>
          </a:ln>
        </p:spPr>
      </p:pic>
    </p:spTree>
    <p:extLst>
      <p:ext uri="{BB962C8B-B14F-4D97-AF65-F5344CB8AC3E}">
        <p14:creationId xmlns:p14="http://schemas.microsoft.com/office/powerpoint/2010/main" val="374495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ox(in)">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ox(in)">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126"/>
                                        </p:tgtEl>
                                        <p:attrNameLst>
                                          <p:attrName>style.visibility</p:attrName>
                                        </p:attrNameLst>
                                      </p:cBhvr>
                                      <p:to>
                                        <p:strVal val="visible"/>
                                      </p:to>
                                    </p:set>
                                    <p:animEffect transition="in" filter="box(in)">
                                      <p:cBhvr>
                                        <p:cTn id="17" dur="500"/>
                                        <p:tgtEl>
                                          <p:spTgt spid="512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127"/>
                                        </p:tgtEl>
                                        <p:attrNameLst>
                                          <p:attrName>style.visibility</p:attrName>
                                        </p:attrNameLst>
                                      </p:cBhvr>
                                      <p:to>
                                        <p:strVal val="visible"/>
                                      </p:to>
                                    </p:set>
                                    <p:animEffect transition="in" filter="box(in)">
                                      <p:cBhvr>
                                        <p:cTn id="22" dur="500"/>
                                        <p:tgtEl>
                                          <p:spTgt spid="512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125"/>
                                        </p:tgtEl>
                                        <p:attrNameLst>
                                          <p:attrName>style.visibility</p:attrName>
                                        </p:attrNameLst>
                                      </p:cBhvr>
                                      <p:to>
                                        <p:strVal val="visible"/>
                                      </p:to>
                                    </p:set>
                                    <p:animEffect transition="in" filter="box(in)">
                                      <p:cBhvr>
                                        <p:cTn id="27" dur="500"/>
                                        <p:tgtEl>
                                          <p:spTgt spid="5125"/>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128"/>
                                        </p:tgtEl>
                                        <p:attrNameLst>
                                          <p:attrName>style.visibility</p:attrName>
                                        </p:attrNameLst>
                                      </p:cBhvr>
                                      <p:to>
                                        <p:strVal val="visible"/>
                                      </p:to>
                                    </p:set>
                                    <p:animEffect transition="in" filter="box(in)">
                                      <p:cBhvr>
                                        <p:cTn id="32" dur="500"/>
                                        <p:tgtEl>
                                          <p:spTgt spid="5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6"/>
          <p:cNvSpPr>
            <a:spLocks noGrp="1" noChangeArrowheads="1"/>
          </p:cNvSpPr>
          <p:nvPr>
            <p:ph type="title"/>
          </p:nvPr>
        </p:nvSpPr>
        <p:spPr/>
        <p:txBody>
          <a:bodyPr/>
          <a:lstStyle/>
          <a:p>
            <a:r>
              <a:rPr lang="es-ES" sz="3200" b="1" dirty="0">
                <a:latin typeface="Calibri" pitchFamily="34" charset="0"/>
              </a:rPr>
              <a:t>Ejemplo – Situación Final </a:t>
            </a:r>
            <a:r>
              <a:rPr lang="es-ES" sz="3200" b="1" dirty="0" smtClean="0">
                <a:latin typeface="Calibri" pitchFamily="34" charset="0"/>
              </a:rPr>
              <a:t>- Atributos</a:t>
            </a:r>
            <a:endParaRPr lang="es-ES" sz="3200" b="1" dirty="0">
              <a:latin typeface="Calibri" pitchFamily="34" charset="0"/>
            </a:endParaRPr>
          </a:p>
        </p:txBody>
      </p:sp>
      <p:sp>
        <p:nvSpPr>
          <p:cNvPr id="19" name="3 Marcador de número de diapositiva"/>
          <p:cNvSpPr>
            <a:spLocks noGrp="1"/>
          </p:cNvSpPr>
          <p:nvPr>
            <p:ph type="sldNum" sz="quarter" idx="12"/>
          </p:nvPr>
        </p:nvSpPr>
        <p:spPr/>
        <p:txBody>
          <a:bodyPr/>
          <a:lstStyle/>
          <a:p>
            <a:fld id="{E4F0CEC1-B1A0-4371-B598-7247A38C0465}" type="slidenum">
              <a:rPr lang="es-ES"/>
              <a:pPr/>
              <a:t>46</a:t>
            </a:fld>
            <a:endParaRPr lang="es-ES"/>
          </a:p>
        </p:txBody>
      </p:sp>
      <p:pic>
        <p:nvPicPr>
          <p:cNvPr id="6147" name="Picture 3"/>
          <p:cNvPicPr>
            <a:picLocks noChangeAspect="1" noChangeArrowheads="1"/>
          </p:cNvPicPr>
          <p:nvPr/>
        </p:nvPicPr>
        <p:blipFill>
          <a:blip r:embed="rId2" cstate="print"/>
          <a:srcRect/>
          <a:stretch>
            <a:fillRect/>
          </a:stretch>
        </p:blipFill>
        <p:spPr bwMode="auto">
          <a:xfrm>
            <a:off x="1638299" y="1733550"/>
            <a:ext cx="5767009" cy="946150"/>
          </a:xfrm>
          <a:prstGeom prst="rect">
            <a:avLst/>
          </a:prstGeom>
          <a:noFill/>
          <a:ln w="9525">
            <a:noFill/>
            <a:miter lim="800000"/>
            <a:headEnd/>
            <a:tailEnd/>
          </a:ln>
        </p:spPr>
      </p:pic>
      <p:pic>
        <p:nvPicPr>
          <p:cNvPr id="6148" name="Picture 4"/>
          <p:cNvPicPr>
            <a:picLocks noChangeAspect="1" noChangeArrowheads="1"/>
          </p:cNvPicPr>
          <p:nvPr/>
        </p:nvPicPr>
        <p:blipFill>
          <a:blip r:embed="rId3" cstate="print"/>
          <a:srcRect/>
          <a:stretch>
            <a:fillRect/>
          </a:stretch>
        </p:blipFill>
        <p:spPr bwMode="auto">
          <a:xfrm>
            <a:off x="1619250" y="2677817"/>
            <a:ext cx="5746750" cy="968929"/>
          </a:xfrm>
          <a:prstGeom prst="rect">
            <a:avLst/>
          </a:prstGeom>
          <a:noFill/>
          <a:ln w="9525">
            <a:noFill/>
            <a:miter lim="800000"/>
            <a:headEnd/>
            <a:tailEnd/>
          </a:ln>
        </p:spPr>
      </p:pic>
      <p:pic>
        <p:nvPicPr>
          <p:cNvPr id="6149" name="Picture 5"/>
          <p:cNvPicPr>
            <a:picLocks noChangeAspect="1" noChangeArrowheads="1"/>
          </p:cNvPicPr>
          <p:nvPr/>
        </p:nvPicPr>
        <p:blipFill>
          <a:blip r:embed="rId4" cstate="print"/>
          <a:srcRect/>
          <a:stretch>
            <a:fillRect/>
          </a:stretch>
        </p:blipFill>
        <p:spPr bwMode="auto">
          <a:xfrm>
            <a:off x="1611313" y="3662364"/>
            <a:ext cx="5665787" cy="1115824"/>
          </a:xfrm>
          <a:prstGeom prst="rect">
            <a:avLst/>
          </a:prstGeom>
          <a:noFill/>
          <a:ln w="9525">
            <a:noFill/>
            <a:miter lim="800000"/>
            <a:headEnd/>
            <a:tailEnd/>
          </a:ln>
        </p:spPr>
      </p:pic>
      <p:pic>
        <p:nvPicPr>
          <p:cNvPr id="6150" name="Picture 6"/>
          <p:cNvPicPr>
            <a:picLocks noChangeAspect="1" noChangeArrowheads="1"/>
          </p:cNvPicPr>
          <p:nvPr/>
        </p:nvPicPr>
        <p:blipFill>
          <a:blip r:embed="rId5" cstate="print"/>
          <a:srcRect/>
          <a:stretch>
            <a:fillRect/>
          </a:stretch>
        </p:blipFill>
        <p:spPr bwMode="auto">
          <a:xfrm>
            <a:off x="1581150" y="4768850"/>
            <a:ext cx="5681202" cy="1365250"/>
          </a:xfrm>
          <a:prstGeom prst="rect">
            <a:avLst/>
          </a:prstGeom>
          <a:noFill/>
          <a:ln w="9525">
            <a:noFill/>
            <a:miter lim="800000"/>
            <a:headEnd/>
            <a:tailEnd/>
          </a:ln>
        </p:spPr>
      </p:pic>
    </p:spTree>
    <p:extLst>
      <p:ext uri="{BB962C8B-B14F-4D97-AF65-F5344CB8AC3E}">
        <p14:creationId xmlns:p14="http://schemas.microsoft.com/office/powerpoint/2010/main" val="10658822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6"/>
          <p:cNvSpPr>
            <a:spLocks noGrp="1" noChangeArrowheads="1"/>
          </p:cNvSpPr>
          <p:nvPr>
            <p:ph type="title"/>
          </p:nvPr>
        </p:nvSpPr>
        <p:spPr/>
        <p:txBody>
          <a:bodyPr/>
          <a:lstStyle/>
          <a:p>
            <a:r>
              <a:rPr lang="es-ES" sz="3200" b="1" dirty="0">
                <a:latin typeface="Calibri" pitchFamily="34" charset="0"/>
              </a:rPr>
              <a:t>Ejemplo – Situación Final - Relaciones</a:t>
            </a:r>
          </a:p>
        </p:txBody>
      </p:sp>
      <p:sp>
        <p:nvSpPr>
          <p:cNvPr id="19" name="3 Marcador de número de diapositiva"/>
          <p:cNvSpPr>
            <a:spLocks noGrp="1"/>
          </p:cNvSpPr>
          <p:nvPr>
            <p:ph type="sldNum" sz="quarter" idx="12"/>
          </p:nvPr>
        </p:nvSpPr>
        <p:spPr/>
        <p:txBody>
          <a:bodyPr/>
          <a:lstStyle/>
          <a:p>
            <a:fld id="{E4F0CEC1-B1A0-4371-B598-7247A38C0465}" type="slidenum">
              <a:rPr lang="es-ES"/>
              <a:pPr/>
              <a:t>47</a:t>
            </a:fld>
            <a:endParaRPr lang="es-ES"/>
          </a:p>
        </p:txBody>
      </p:sp>
      <p:pic>
        <p:nvPicPr>
          <p:cNvPr id="6146" name="Picture 2"/>
          <p:cNvPicPr>
            <a:picLocks noChangeAspect="1" noChangeArrowheads="1"/>
          </p:cNvPicPr>
          <p:nvPr/>
        </p:nvPicPr>
        <p:blipFill>
          <a:blip r:embed="rId2" cstate="print"/>
          <a:srcRect/>
          <a:stretch>
            <a:fillRect/>
          </a:stretch>
        </p:blipFill>
        <p:spPr bwMode="auto">
          <a:xfrm>
            <a:off x="722601" y="2283401"/>
            <a:ext cx="8502499" cy="3078308"/>
          </a:xfrm>
          <a:prstGeom prst="rect">
            <a:avLst/>
          </a:prstGeom>
          <a:noFill/>
          <a:ln w="9525">
            <a:noFill/>
            <a:miter lim="800000"/>
            <a:headEnd/>
            <a:tailEnd/>
          </a:ln>
        </p:spPr>
      </p:pic>
    </p:spTree>
    <p:extLst>
      <p:ext uri="{BB962C8B-B14F-4D97-AF65-F5344CB8AC3E}">
        <p14:creationId xmlns:p14="http://schemas.microsoft.com/office/powerpoint/2010/main" val="1065882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4"/>
          <p:cNvSpPr>
            <a:spLocks noGrp="1" noChangeArrowheads="1"/>
          </p:cNvSpPr>
          <p:nvPr>
            <p:ph type="title"/>
          </p:nvPr>
        </p:nvSpPr>
        <p:spPr/>
        <p:txBody>
          <a:bodyPr/>
          <a:lstStyle/>
          <a:p>
            <a:r>
              <a:rPr lang="es-ES" sz="3200" b="1" dirty="0">
                <a:latin typeface="Calibri" pitchFamily="34" charset="0"/>
              </a:rPr>
              <a:t>Procesamiento Tradicional de Archivos</a:t>
            </a:r>
            <a:endParaRPr lang="en-US" sz="3200" b="1" dirty="0">
              <a:latin typeface="Calibri" pitchFamily="34" charset="0"/>
            </a:endParaRPr>
          </a:p>
        </p:txBody>
      </p:sp>
      <p:sp>
        <p:nvSpPr>
          <p:cNvPr id="59" name="3 Marcador de número de diapositiva"/>
          <p:cNvSpPr>
            <a:spLocks noGrp="1"/>
          </p:cNvSpPr>
          <p:nvPr>
            <p:ph type="sldNum" sz="quarter" idx="12"/>
          </p:nvPr>
        </p:nvSpPr>
        <p:spPr/>
        <p:txBody>
          <a:bodyPr/>
          <a:lstStyle/>
          <a:p>
            <a:fld id="{046117A1-56EE-4BC4-B54E-4F105AF4F815}" type="slidenum">
              <a:rPr lang="es-ES"/>
              <a:pPr/>
              <a:t>5</a:t>
            </a:fld>
            <a:endParaRPr lang="es-ES"/>
          </a:p>
        </p:txBody>
      </p:sp>
      <p:grpSp>
        <p:nvGrpSpPr>
          <p:cNvPr id="2" name="Group 59"/>
          <p:cNvGrpSpPr>
            <a:grpSpLocks/>
          </p:cNvGrpSpPr>
          <p:nvPr/>
        </p:nvGrpSpPr>
        <p:grpSpPr bwMode="auto">
          <a:xfrm>
            <a:off x="61912" y="2679703"/>
            <a:ext cx="8853488" cy="725489"/>
            <a:chOff x="179" y="1603"/>
            <a:chExt cx="5148" cy="457"/>
          </a:xfrm>
        </p:grpSpPr>
        <p:sp>
          <p:nvSpPr>
            <p:cNvPr id="72709" name="AutoShape 5"/>
            <p:cNvSpPr>
              <a:spLocks noChangeArrowheads="1"/>
            </p:cNvSpPr>
            <p:nvPr/>
          </p:nvSpPr>
          <p:spPr bwMode="auto">
            <a:xfrm>
              <a:off x="1573" y="1627"/>
              <a:ext cx="347" cy="320"/>
            </a:xfrm>
            <a:prstGeom prst="triangle">
              <a:avLst>
                <a:gd name="adj" fmla="val 50000"/>
              </a:avLst>
            </a:prstGeom>
            <a:solidFill>
              <a:schemeClr val="accent1"/>
            </a:solidFill>
            <a:ln w="9525" algn="ctr">
              <a:solidFill>
                <a:schemeClr val="tx1"/>
              </a:solidFill>
              <a:miter lim="800000"/>
              <a:headEnd/>
              <a:tailEnd/>
            </a:ln>
            <a:effectLst/>
          </p:spPr>
          <p:txBody>
            <a:bodyPr wrap="none" anchor="ctr"/>
            <a:lstStyle/>
            <a:p>
              <a:pPr algn="ctr"/>
              <a:r>
                <a:rPr lang="es-ES" sz="2000" b="1">
                  <a:solidFill>
                    <a:schemeClr val="bg1"/>
                  </a:solidFill>
                  <a:latin typeface="Calibri" pitchFamily="34" charset="0"/>
                </a:rPr>
                <a:t>U</a:t>
              </a:r>
              <a:endParaRPr lang="en-US" sz="2000" b="1">
                <a:solidFill>
                  <a:schemeClr val="bg1"/>
                </a:solidFill>
                <a:latin typeface="Calibri" pitchFamily="34" charset="0"/>
              </a:endParaRPr>
            </a:p>
          </p:txBody>
        </p:sp>
        <p:sp>
          <p:nvSpPr>
            <p:cNvPr id="72710" name="Rectangle 6"/>
            <p:cNvSpPr>
              <a:spLocks noChangeArrowheads="1"/>
            </p:cNvSpPr>
            <p:nvPr/>
          </p:nvSpPr>
          <p:spPr bwMode="auto">
            <a:xfrm>
              <a:off x="2389" y="1611"/>
              <a:ext cx="891" cy="336"/>
            </a:xfrm>
            <a:prstGeom prst="rect">
              <a:avLst/>
            </a:prstGeom>
            <a:solidFill>
              <a:schemeClr val="accent1"/>
            </a:solidFill>
            <a:ln w="9525" algn="ctr">
              <a:solidFill>
                <a:schemeClr val="tx1"/>
              </a:solidFill>
              <a:miter lim="800000"/>
              <a:headEnd/>
              <a:tailEnd/>
            </a:ln>
            <a:effectLst/>
          </p:spPr>
          <p:txBody>
            <a:bodyPr wrap="none" anchor="ctr"/>
            <a:lstStyle/>
            <a:p>
              <a:pPr algn="ctr"/>
              <a:r>
                <a:rPr lang="es-ES" sz="2000" b="1">
                  <a:solidFill>
                    <a:schemeClr val="bg1"/>
                  </a:solidFill>
                  <a:latin typeface="Calibri" pitchFamily="34" charset="0"/>
                </a:rPr>
                <a:t>Aplicación 1</a:t>
              </a:r>
              <a:endParaRPr lang="en-US" sz="2000" b="1">
                <a:solidFill>
                  <a:schemeClr val="bg1"/>
                </a:solidFill>
                <a:latin typeface="Calibri" pitchFamily="34" charset="0"/>
              </a:endParaRPr>
            </a:p>
          </p:txBody>
        </p:sp>
        <p:grpSp>
          <p:nvGrpSpPr>
            <p:cNvPr id="3" name="Group 13"/>
            <p:cNvGrpSpPr>
              <a:grpSpLocks/>
            </p:cNvGrpSpPr>
            <p:nvPr/>
          </p:nvGrpSpPr>
          <p:grpSpPr bwMode="auto">
            <a:xfrm>
              <a:off x="3803" y="1603"/>
              <a:ext cx="1524" cy="336"/>
              <a:chOff x="3001" y="1192"/>
              <a:chExt cx="1524" cy="336"/>
            </a:xfrm>
          </p:grpSpPr>
          <p:sp>
            <p:nvSpPr>
              <p:cNvPr id="72711" name="Rectangle 7"/>
              <p:cNvSpPr>
                <a:spLocks noChangeArrowheads="1"/>
              </p:cNvSpPr>
              <p:nvPr/>
            </p:nvSpPr>
            <p:spPr bwMode="auto">
              <a:xfrm>
                <a:off x="3001" y="1192"/>
                <a:ext cx="1524" cy="336"/>
              </a:xfrm>
              <a:prstGeom prst="rect">
                <a:avLst/>
              </a:prstGeom>
              <a:solidFill>
                <a:schemeClr val="accent1"/>
              </a:solidFill>
              <a:ln w="9525" algn="ctr">
                <a:solidFill>
                  <a:schemeClr val="tx1"/>
                </a:solidFill>
                <a:miter lim="800000"/>
                <a:headEnd/>
                <a:tailEnd/>
              </a:ln>
              <a:effectLst/>
            </p:spPr>
            <p:txBody>
              <a:bodyPr wrap="none" anchor="ctr"/>
              <a:lstStyle/>
              <a:p>
                <a:endParaRPr lang="es-AR" sz="2000" b="1">
                  <a:latin typeface="Calibri" pitchFamily="34" charset="0"/>
                </a:endParaRPr>
              </a:p>
            </p:txBody>
          </p:sp>
          <p:sp>
            <p:nvSpPr>
              <p:cNvPr id="72713" name="Oval 9"/>
              <p:cNvSpPr>
                <a:spLocks noChangeArrowheads="1"/>
              </p:cNvSpPr>
              <p:nvPr/>
            </p:nvSpPr>
            <p:spPr bwMode="auto">
              <a:xfrm>
                <a:off x="3146" y="1265"/>
                <a:ext cx="218" cy="193"/>
              </a:xfrm>
              <a:prstGeom prst="ellipse">
                <a:avLst/>
              </a:prstGeom>
              <a:solidFill>
                <a:schemeClr val="bg1"/>
              </a:solidFill>
              <a:ln w="9525" algn="ctr">
                <a:solidFill>
                  <a:schemeClr val="tx1"/>
                </a:solidFill>
                <a:round/>
                <a:headEnd/>
                <a:tailEnd/>
              </a:ln>
              <a:effectLst/>
            </p:spPr>
            <p:txBody>
              <a:bodyPr wrap="none" anchor="ctr"/>
              <a:lstStyle/>
              <a:p>
                <a:endParaRPr lang="es-AR" sz="2000" b="1">
                  <a:latin typeface="Calibri" pitchFamily="34" charset="0"/>
                </a:endParaRPr>
              </a:p>
            </p:txBody>
          </p:sp>
          <p:sp>
            <p:nvSpPr>
              <p:cNvPr id="72714" name="Oval 10"/>
              <p:cNvSpPr>
                <a:spLocks noChangeArrowheads="1"/>
              </p:cNvSpPr>
              <p:nvPr/>
            </p:nvSpPr>
            <p:spPr bwMode="auto">
              <a:xfrm>
                <a:off x="3461" y="1265"/>
                <a:ext cx="218" cy="193"/>
              </a:xfrm>
              <a:prstGeom prst="ellipse">
                <a:avLst/>
              </a:prstGeom>
              <a:solidFill>
                <a:schemeClr val="bg1"/>
              </a:solidFill>
              <a:ln w="9525" algn="ctr">
                <a:solidFill>
                  <a:schemeClr val="tx1"/>
                </a:solidFill>
                <a:round/>
                <a:headEnd/>
                <a:tailEnd/>
              </a:ln>
              <a:effectLst/>
            </p:spPr>
            <p:txBody>
              <a:bodyPr wrap="none" anchor="ctr"/>
              <a:lstStyle/>
              <a:p>
                <a:endParaRPr lang="es-AR" sz="2000" b="1">
                  <a:latin typeface="Calibri" pitchFamily="34" charset="0"/>
                </a:endParaRPr>
              </a:p>
            </p:txBody>
          </p:sp>
          <p:sp>
            <p:nvSpPr>
              <p:cNvPr id="72715" name="Oval 11"/>
              <p:cNvSpPr>
                <a:spLocks noChangeArrowheads="1"/>
              </p:cNvSpPr>
              <p:nvPr/>
            </p:nvSpPr>
            <p:spPr bwMode="auto">
              <a:xfrm>
                <a:off x="3775" y="1265"/>
                <a:ext cx="218" cy="193"/>
              </a:xfrm>
              <a:prstGeom prst="ellipse">
                <a:avLst/>
              </a:prstGeom>
              <a:solidFill>
                <a:schemeClr val="bg1"/>
              </a:solidFill>
              <a:ln w="9525" algn="ctr">
                <a:solidFill>
                  <a:schemeClr val="tx1"/>
                </a:solidFill>
                <a:round/>
                <a:headEnd/>
                <a:tailEnd/>
              </a:ln>
              <a:effectLst/>
            </p:spPr>
            <p:txBody>
              <a:bodyPr wrap="none" anchor="ctr"/>
              <a:lstStyle/>
              <a:p>
                <a:endParaRPr lang="es-AR" sz="2000" b="1">
                  <a:latin typeface="Calibri" pitchFamily="34" charset="0"/>
                </a:endParaRPr>
              </a:p>
            </p:txBody>
          </p:sp>
          <p:sp>
            <p:nvSpPr>
              <p:cNvPr id="72716" name="Oval 12"/>
              <p:cNvSpPr>
                <a:spLocks noChangeArrowheads="1"/>
              </p:cNvSpPr>
              <p:nvPr/>
            </p:nvSpPr>
            <p:spPr bwMode="auto">
              <a:xfrm>
                <a:off x="4114" y="1265"/>
                <a:ext cx="218" cy="193"/>
              </a:xfrm>
              <a:prstGeom prst="ellipse">
                <a:avLst/>
              </a:prstGeom>
              <a:solidFill>
                <a:schemeClr val="bg1"/>
              </a:solidFill>
              <a:ln w="9525" algn="ctr">
                <a:solidFill>
                  <a:schemeClr val="tx1"/>
                </a:solidFill>
                <a:round/>
                <a:headEnd/>
                <a:tailEnd/>
              </a:ln>
              <a:effectLst/>
            </p:spPr>
            <p:txBody>
              <a:bodyPr wrap="none" anchor="ctr"/>
              <a:lstStyle/>
              <a:p>
                <a:endParaRPr lang="es-AR" sz="2000" b="1">
                  <a:latin typeface="Calibri" pitchFamily="34" charset="0"/>
                </a:endParaRPr>
              </a:p>
            </p:txBody>
          </p:sp>
        </p:grpSp>
        <p:sp>
          <p:nvSpPr>
            <p:cNvPr id="72747" name="AutoShape 43"/>
            <p:cNvSpPr>
              <a:spLocks noChangeArrowheads="1"/>
            </p:cNvSpPr>
            <p:nvPr/>
          </p:nvSpPr>
          <p:spPr bwMode="auto">
            <a:xfrm>
              <a:off x="1983" y="1719"/>
              <a:ext cx="274" cy="142"/>
            </a:xfrm>
            <a:prstGeom prst="rightArrow">
              <a:avLst>
                <a:gd name="adj1" fmla="val 50000"/>
                <a:gd name="adj2" fmla="val 48239"/>
              </a:avLst>
            </a:prstGeom>
            <a:noFill/>
            <a:ln w="9525" algn="ctr">
              <a:solidFill>
                <a:schemeClr val="tx1"/>
              </a:solidFill>
              <a:miter lim="800000"/>
              <a:headEnd/>
              <a:tailEnd/>
            </a:ln>
            <a:effectLst/>
          </p:spPr>
          <p:txBody>
            <a:bodyPr wrap="none" anchor="ctr"/>
            <a:lstStyle/>
            <a:p>
              <a:endParaRPr lang="es-AR" sz="2000" b="1">
                <a:latin typeface="Calibri" pitchFamily="34" charset="0"/>
              </a:endParaRPr>
            </a:p>
          </p:txBody>
        </p:sp>
        <p:sp>
          <p:nvSpPr>
            <p:cNvPr id="72748" name="AutoShape 44"/>
            <p:cNvSpPr>
              <a:spLocks noChangeArrowheads="1"/>
            </p:cNvSpPr>
            <p:nvPr/>
          </p:nvSpPr>
          <p:spPr bwMode="auto">
            <a:xfrm>
              <a:off x="3401" y="1722"/>
              <a:ext cx="274" cy="142"/>
            </a:xfrm>
            <a:prstGeom prst="rightArrow">
              <a:avLst>
                <a:gd name="adj1" fmla="val 50000"/>
                <a:gd name="adj2" fmla="val 48239"/>
              </a:avLst>
            </a:prstGeom>
            <a:noFill/>
            <a:ln w="9525" algn="ctr">
              <a:solidFill>
                <a:schemeClr val="tx1"/>
              </a:solidFill>
              <a:miter lim="800000"/>
              <a:headEnd/>
              <a:tailEnd/>
            </a:ln>
            <a:effectLst/>
          </p:spPr>
          <p:txBody>
            <a:bodyPr wrap="none" anchor="ctr"/>
            <a:lstStyle/>
            <a:p>
              <a:endParaRPr lang="es-AR" sz="2000" b="1">
                <a:latin typeface="Calibri" pitchFamily="34" charset="0"/>
              </a:endParaRPr>
            </a:p>
          </p:txBody>
        </p:sp>
        <p:sp>
          <p:nvSpPr>
            <p:cNvPr id="72755" name="Text Box 51"/>
            <p:cNvSpPr txBox="1">
              <a:spLocks noChangeArrowheads="1"/>
            </p:cNvSpPr>
            <p:nvPr/>
          </p:nvSpPr>
          <p:spPr bwMode="auto">
            <a:xfrm>
              <a:off x="179" y="1614"/>
              <a:ext cx="1209" cy="446"/>
            </a:xfrm>
            <a:prstGeom prst="rect">
              <a:avLst/>
            </a:prstGeom>
            <a:noFill/>
            <a:ln w="9525" algn="ctr">
              <a:noFill/>
              <a:miter lim="800000"/>
              <a:headEnd/>
              <a:tailEnd/>
            </a:ln>
            <a:effectLst/>
          </p:spPr>
          <p:txBody>
            <a:bodyPr>
              <a:spAutoFit/>
            </a:bodyPr>
            <a:lstStyle/>
            <a:p>
              <a:pPr algn="r">
                <a:spcBef>
                  <a:spcPct val="50000"/>
                </a:spcBef>
              </a:pPr>
              <a:r>
                <a:rPr lang="es-ES" sz="2000" b="1" dirty="0">
                  <a:latin typeface="Calibri" pitchFamily="34" charset="0"/>
                </a:rPr>
                <a:t>Contabilidad y Finanzas</a:t>
              </a:r>
              <a:endParaRPr lang="en-US" sz="2000" b="1" dirty="0">
                <a:latin typeface="Calibri" pitchFamily="34" charset="0"/>
              </a:endParaRPr>
            </a:p>
          </p:txBody>
        </p:sp>
      </p:grpSp>
      <p:grpSp>
        <p:nvGrpSpPr>
          <p:cNvPr id="4" name="Group 56"/>
          <p:cNvGrpSpPr>
            <a:grpSpLocks/>
          </p:cNvGrpSpPr>
          <p:nvPr/>
        </p:nvGrpSpPr>
        <p:grpSpPr bwMode="auto">
          <a:xfrm>
            <a:off x="0" y="3632200"/>
            <a:ext cx="8874125" cy="546100"/>
            <a:chOff x="143" y="2203"/>
            <a:chExt cx="5160" cy="344"/>
          </a:xfrm>
        </p:grpSpPr>
        <p:sp>
          <p:nvSpPr>
            <p:cNvPr id="72720" name="AutoShape 16"/>
            <p:cNvSpPr>
              <a:spLocks noChangeArrowheads="1"/>
            </p:cNvSpPr>
            <p:nvPr/>
          </p:nvSpPr>
          <p:spPr bwMode="auto">
            <a:xfrm>
              <a:off x="1549" y="2227"/>
              <a:ext cx="347" cy="320"/>
            </a:xfrm>
            <a:prstGeom prst="triangle">
              <a:avLst>
                <a:gd name="adj" fmla="val 50000"/>
              </a:avLst>
            </a:prstGeom>
            <a:solidFill>
              <a:srgbClr val="00FF00"/>
            </a:solidFill>
            <a:ln w="9525" algn="ctr">
              <a:solidFill>
                <a:schemeClr val="tx1"/>
              </a:solidFill>
              <a:miter lim="800000"/>
              <a:headEnd/>
              <a:tailEnd/>
            </a:ln>
            <a:effectLst/>
          </p:spPr>
          <p:txBody>
            <a:bodyPr wrap="none" anchor="ctr"/>
            <a:lstStyle/>
            <a:p>
              <a:pPr algn="ctr"/>
              <a:r>
                <a:rPr lang="es-ES" sz="2000" b="1">
                  <a:solidFill>
                    <a:schemeClr val="bg1"/>
                  </a:solidFill>
                  <a:latin typeface="Calibri" pitchFamily="34" charset="0"/>
                </a:rPr>
                <a:t>U</a:t>
              </a:r>
              <a:endParaRPr lang="en-US" sz="2000" b="1">
                <a:solidFill>
                  <a:schemeClr val="bg1"/>
                </a:solidFill>
                <a:latin typeface="Calibri" pitchFamily="34" charset="0"/>
              </a:endParaRPr>
            </a:p>
          </p:txBody>
        </p:sp>
        <p:sp>
          <p:nvSpPr>
            <p:cNvPr id="72721" name="Rectangle 17"/>
            <p:cNvSpPr>
              <a:spLocks noChangeArrowheads="1"/>
            </p:cNvSpPr>
            <p:nvPr/>
          </p:nvSpPr>
          <p:spPr bwMode="auto">
            <a:xfrm>
              <a:off x="2365" y="2211"/>
              <a:ext cx="891" cy="336"/>
            </a:xfrm>
            <a:prstGeom prst="rect">
              <a:avLst/>
            </a:prstGeom>
            <a:solidFill>
              <a:srgbClr val="00FF00"/>
            </a:solidFill>
            <a:ln w="9525" algn="ctr">
              <a:solidFill>
                <a:schemeClr val="tx1"/>
              </a:solidFill>
              <a:miter lim="800000"/>
              <a:headEnd/>
              <a:tailEnd/>
            </a:ln>
            <a:effectLst/>
          </p:spPr>
          <p:txBody>
            <a:bodyPr wrap="none" anchor="ctr"/>
            <a:lstStyle/>
            <a:p>
              <a:pPr algn="ctr"/>
              <a:r>
                <a:rPr lang="es-ES" sz="2000" b="1">
                  <a:solidFill>
                    <a:schemeClr val="bg1"/>
                  </a:solidFill>
                  <a:latin typeface="Calibri" pitchFamily="34" charset="0"/>
                </a:rPr>
                <a:t>Aplicación 2</a:t>
              </a:r>
              <a:endParaRPr lang="en-US" sz="2000" b="1">
                <a:solidFill>
                  <a:schemeClr val="bg1"/>
                </a:solidFill>
                <a:latin typeface="Calibri" pitchFamily="34" charset="0"/>
              </a:endParaRPr>
            </a:p>
          </p:txBody>
        </p:sp>
        <p:grpSp>
          <p:nvGrpSpPr>
            <p:cNvPr id="5" name="Group 18"/>
            <p:cNvGrpSpPr>
              <a:grpSpLocks/>
            </p:cNvGrpSpPr>
            <p:nvPr/>
          </p:nvGrpSpPr>
          <p:grpSpPr bwMode="auto">
            <a:xfrm>
              <a:off x="3779" y="2203"/>
              <a:ext cx="1524" cy="336"/>
              <a:chOff x="3001" y="1192"/>
              <a:chExt cx="1524" cy="336"/>
            </a:xfrm>
          </p:grpSpPr>
          <p:sp>
            <p:nvSpPr>
              <p:cNvPr id="72723" name="Rectangle 19"/>
              <p:cNvSpPr>
                <a:spLocks noChangeArrowheads="1"/>
              </p:cNvSpPr>
              <p:nvPr/>
            </p:nvSpPr>
            <p:spPr bwMode="auto">
              <a:xfrm>
                <a:off x="3001" y="1192"/>
                <a:ext cx="1524" cy="336"/>
              </a:xfrm>
              <a:prstGeom prst="rect">
                <a:avLst/>
              </a:prstGeom>
              <a:solidFill>
                <a:srgbClr val="00FF00"/>
              </a:solidFill>
              <a:ln w="9525" algn="ctr">
                <a:solidFill>
                  <a:schemeClr val="tx1"/>
                </a:solidFill>
                <a:miter lim="800000"/>
                <a:headEnd/>
                <a:tailEnd/>
              </a:ln>
              <a:effectLst/>
            </p:spPr>
            <p:txBody>
              <a:bodyPr wrap="none" anchor="ctr"/>
              <a:lstStyle/>
              <a:p>
                <a:endParaRPr lang="es-AR" sz="2000" b="1">
                  <a:latin typeface="Calibri" pitchFamily="34" charset="0"/>
                </a:endParaRPr>
              </a:p>
            </p:txBody>
          </p:sp>
          <p:sp>
            <p:nvSpPr>
              <p:cNvPr id="72724" name="Oval 20"/>
              <p:cNvSpPr>
                <a:spLocks noChangeArrowheads="1"/>
              </p:cNvSpPr>
              <p:nvPr/>
            </p:nvSpPr>
            <p:spPr bwMode="auto">
              <a:xfrm>
                <a:off x="3146" y="1265"/>
                <a:ext cx="218" cy="193"/>
              </a:xfrm>
              <a:prstGeom prst="ellipse">
                <a:avLst/>
              </a:prstGeom>
              <a:solidFill>
                <a:schemeClr val="bg1"/>
              </a:solidFill>
              <a:ln w="9525" algn="ctr">
                <a:solidFill>
                  <a:schemeClr val="tx1"/>
                </a:solidFill>
                <a:round/>
                <a:headEnd/>
                <a:tailEnd/>
              </a:ln>
              <a:effectLst/>
            </p:spPr>
            <p:txBody>
              <a:bodyPr wrap="none" anchor="ctr"/>
              <a:lstStyle/>
              <a:p>
                <a:endParaRPr lang="es-AR" sz="2000" b="1">
                  <a:latin typeface="Calibri" pitchFamily="34" charset="0"/>
                </a:endParaRPr>
              </a:p>
            </p:txBody>
          </p:sp>
          <p:sp>
            <p:nvSpPr>
              <p:cNvPr id="72725" name="Oval 21"/>
              <p:cNvSpPr>
                <a:spLocks noChangeArrowheads="1"/>
              </p:cNvSpPr>
              <p:nvPr/>
            </p:nvSpPr>
            <p:spPr bwMode="auto">
              <a:xfrm>
                <a:off x="3461" y="1265"/>
                <a:ext cx="218" cy="193"/>
              </a:xfrm>
              <a:prstGeom prst="ellipse">
                <a:avLst/>
              </a:prstGeom>
              <a:solidFill>
                <a:schemeClr val="bg1"/>
              </a:solidFill>
              <a:ln w="9525" algn="ctr">
                <a:solidFill>
                  <a:schemeClr val="tx1"/>
                </a:solidFill>
                <a:round/>
                <a:headEnd/>
                <a:tailEnd/>
              </a:ln>
              <a:effectLst/>
            </p:spPr>
            <p:txBody>
              <a:bodyPr wrap="none" anchor="ctr"/>
              <a:lstStyle/>
              <a:p>
                <a:endParaRPr lang="es-AR" sz="2000" b="1">
                  <a:latin typeface="Calibri" pitchFamily="34" charset="0"/>
                </a:endParaRPr>
              </a:p>
            </p:txBody>
          </p:sp>
          <p:sp>
            <p:nvSpPr>
              <p:cNvPr id="72726" name="Oval 22"/>
              <p:cNvSpPr>
                <a:spLocks noChangeArrowheads="1"/>
              </p:cNvSpPr>
              <p:nvPr/>
            </p:nvSpPr>
            <p:spPr bwMode="auto">
              <a:xfrm>
                <a:off x="3775" y="1265"/>
                <a:ext cx="218" cy="193"/>
              </a:xfrm>
              <a:prstGeom prst="ellipse">
                <a:avLst/>
              </a:prstGeom>
              <a:solidFill>
                <a:schemeClr val="bg1"/>
              </a:solidFill>
              <a:ln w="9525" algn="ctr">
                <a:solidFill>
                  <a:schemeClr val="tx1"/>
                </a:solidFill>
                <a:round/>
                <a:headEnd/>
                <a:tailEnd/>
              </a:ln>
              <a:effectLst/>
            </p:spPr>
            <p:txBody>
              <a:bodyPr wrap="none" anchor="ctr"/>
              <a:lstStyle/>
              <a:p>
                <a:endParaRPr lang="es-AR" sz="2000" b="1">
                  <a:latin typeface="Calibri" pitchFamily="34" charset="0"/>
                </a:endParaRPr>
              </a:p>
            </p:txBody>
          </p:sp>
          <p:sp>
            <p:nvSpPr>
              <p:cNvPr id="72727" name="Oval 23"/>
              <p:cNvSpPr>
                <a:spLocks noChangeArrowheads="1"/>
              </p:cNvSpPr>
              <p:nvPr/>
            </p:nvSpPr>
            <p:spPr bwMode="auto">
              <a:xfrm>
                <a:off x="4114" y="1265"/>
                <a:ext cx="218" cy="193"/>
              </a:xfrm>
              <a:prstGeom prst="ellipse">
                <a:avLst/>
              </a:prstGeom>
              <a:solidFill>
                <a:schemeClr val="bg1"/>
              </a:solidFill>
              <a:ln w="9525" algn="ctr">
                <a:solidFill>
                  <a:schemeClr val="tx1"/>
                </a:solidFill>
                <a:round/>
                <a:headEnd/>
                <a:tailEnd/>
              </a:ln>
              <a:effectLst/>
            </p:spPr>
            <p:txBody>
              <a:bodyPr wrap="none" anchor="ctr"/>
              <a:lstStyle/>
              <a:p>
                <a:endParaRPr lang="es-AR" sz="2000" b="1">
                  <a:latin typeface="Calibri" pitchFamily="34" charset="0"/>
                </a:endParaRPr>
              </a:p>
            </p:txBody>
          </p:sp>
        </p:grpSp>
        <p:sp>
          <p:nvSpPr>
            <p:cNvPr id="72751" name="AutoShape 47"/>
            <p:cNvSpPr>
              <a:spLocks noChangeArrowheads="1"/>
            </p:cNvSpPr>
            <p:nvPr/>
          </p:nvSpPr>
          <p:spPr bwMode="auto">
            <a:xfrm>
              <a:off x="2012" y="2333"/>
              <a:ext cx="274" cy="142"/>
            </a:xfrm>
            <a:prstGeom prst="rightArrow">
              <a:avLst>
                <a:gd name="adj1" fmla="val 50000"/>
                <a:gd name="adj2" fmla="val 48239"/>
              </a:avLst>
            </a:prstGeom>
            <a:noFill/>
            <a:ln w="9525" algn="ctr">
              <a:solidFill>
                <a:schemeClr val="tx1"/>
              </a:solidFill>
              <a:miter lim="800000"/>
              <a:headEnd/>
              <a:tailEnd/>
            </a:ln>
            <a:effectLst/>
          </p:spPr>
          <p:txBody>
            <a:bodyPr wrap="none" anchor="ctr"/>
            <a:lstStyle/>
            <a:p>
              <a:endParaRPr lang="es-AR" sz="2000" b="1">
                <a:latin typeface="Calibri" pitchFamily="34" charset="0"/>
              </a:endParaRPr>
            </a:p>
          </p:txBody>
        </p:sp>
        <p:sp>
          <p:nvSpPr>
            <p:cNvPr id="72754" name="AutoShape 50"/>
            <p:cNvSpPr>
              <a:spLocks noChangeArrowheads="1"/>
            </p:cNvSpPr>
            <p:nvPr/>
          </p:nvSpPr>
          <p:spPr bwMode="auto">
            <a:xfrm>
              <a:off x="3371" y="2325"/>
              <a:ext cx="274" cy="142"/>
            </a:xfrm>
            <a:prstGeom prst="rightArrow">
              <a:avLst>
                <a:gd name="adj1" fmla="val 50000"/>
                <a:gd name="adj2" fmla="val 48239"/>
              </a:avLst>
            </a:prstGeom>
            <a:noFill/>
            <a:ln w="9525" algn="ctr">
              <a:solidFill>
                <a:schemeClr val="tx1"/>
              </a:solidFill>
              <a:miter lim="800000"/>
              <a:headEnd/>
              <a:tailEnd/>
            </a:ln>
            <a:effectLst/>
          </p:spPr>
          <p:txBody>
            <a:bodyPr wrap="none" anchor="ctr"/>
            <a:lstStyle/>
            <a:p>
              <a:endParaRPr lang="es-AR" sz="2000" b="1">
                <a:latin typeface="Calibri" pitchFamily="34" charset="0"/>
              </a:endParaRPr>
            </a:p>
          </p:txBody>
        </p:sp>
        <p:sp>
          <p:nvSpPr>
            <p:cNvPr id="72756" name="Text Box 52"/>
            <p:cNvSpPr txBox="1">
              <a:spLocks noChangeArrowheads="1"/>
            </p:cNvSpPr>
            <p:nvPr/>
          </p:nvSpPr>
          <p:spPr bwMode="auto">
            <a:xfrm>
              <a:off x="143" y="2273"/>
              <a:ext cx="1209" cy="252"/>
            </a:xfrm>
            <a:prstGeom prst="rect">
              <a:avLst/>
            </a:prstGeom>
            <a:noFill/>
            <a:ln w="9525" algn="ctr">
              <a:noFill/>
              <a:miter lim="800000"/>
              <a:headEnd/>
              <a:tailEnd/>
            </a:ln>
            <a:effectLst/>
          </p:spPr>
          <p:txBody>
            <a:bodyPr>
              <a:spAutoFit/>
            </a:bodyPr>
            <a:lstStyle/>
            <a:p>
              <a:pPr algn="r">
                <a:spcBef>
                  <a:spcPct val="50000"/>
                </a:spcBef>
              </a:pPr>
              <a:r>
                <a:rPr lang="es-ES" sz="2000" b="1">
                  <a:latin typeface="Calibri" pitchFamily="34" charset="0"/>
                </a:rPr>
                <a:t>RRHH</a:t>
              </a:r>
              <a:endParaRPr lang="en-US" sz="2000" b="1">
                <a:latin typeface="Calibri" pitchFamily="34" charset="0"/>
              </a:endParaRPr>
            </a:p>
          </p:txBody>
        </p:sp>
      </p:grpSp>
      <p:grpSp>
        <p:nvGrpSpPr>
          <p:cNvPr id="6" name="Group 57"/>
          <p:cNvGrpSpPr>
            <a:grpSpLocks/>
          </p:cNvGrpSpPr>
          <p:nvPr/>
        </p:nvGrpSpPr>
        <p:grpSpPr bwMode="auto">
          <a:xfrm>
            <a:off x="118666" y="4524375"/>
            <a:ext cx="8755459" cy="717550"/>
            <a:chOff x="212" y="2765"/>
            <a:chExt cx="5091" cy="452"/>
          </a:xfrm>
        </p:grpSpPr>
        <p:sp>
          <p:nvSpPr>
            <p:cNvPr id="72729" name="AutoShape 25"/>
            <p:cNvSpPr>
              <a:spLocks noChangeArrowheads="1"/>
            </p:cNvSpPr>
            <p:nvPr/>
          </p:nvSpPr>
          <p:spPr bwMode="auto">
            <a:xfrm>
              <a:off x="1549" y="2789"/>
              <a:ext cx="347" cy="320"/>
            </a:xfrm>
            <a:prstGeom prst="triangle">
              <a:avLst>
                <a:gd name="adj" fmla="val 50000"/>
              </a:avLst>
            </a:prstGeom>
            <a:solidFill>
              <a:srgbClr val="FF9900"/>
            </a:solidFill>
            <a:ln w="9525" algn="ctr">
              <a:solidFill>
                <a:schemeClr val="tx1"/>
              </a:solidFill>
              <a:miter lim="800000"/>
              <a:headEnd/>
              <a:tailEnd/>
            </a:ln>
            <a:effectLst/>
          </p:spPr>
          <p:txBody>
            <a:bodyPr wrap="none" anchor="ctr"/>
            <a:lstStyle/>
            <a:p>
              <a:pPr algn="ctr"/>
              <a:r>
                <a:rPr lang="es-ES" sz="2000" b="1">
                  <a:solidFill>
                    <a:schemeClr val="bg1"/>
                  </a:solidFill>
                  <a:latin typeface="Calibri" pitchFamily="34" charset="0"/>
                </a:rPr>
                <a:t>U</a:t>
              </a:r>
              <a:endParaRPr lang="en-US" sz="2000" b="1">
                <a:solidFill>
                  <a:schemeClr val="bg1"/>
                </a:solidFill>
                <a:latin typeface="Calibri" pitchFamily="34" charset="0"/>
              </a:endParaRPr>
            </a:p>
          </p:txBody>
        </p:sp>
        <p:sp>
          <p:nvSpPr>
            <p:cNvPr id="72730" name="Rectangle 26"/>
            <p:cNvSpPr>
              <a:spLocks noChangeArrowheads="1"/>
            </p:cNvSpPr>
            <p:nvPr/>
          </p:nvSpPr>
          <p:spPr bwMode="auto">
            <a:xfrm>
              <a:off x="2365" y="2773"/>
              <a:ext cx="891" cy="336"/>
            </a:xfrm>
            <a:prstGeom prst="rect">
              <a:avLst/>
            </a:prstGeom>
            <a:solidFill>
              <a:srgbClr val="FF9900"/>
            </a:solidFill>
            <a:ln w="9525" algn="ctr">
              <a:solidFill>
                <a:schemeClr val="tx1"/>
              </a:solidFill>
              <a:miter lim="800000"/>
              <a:headEnd/>
              <a:tailEnd/>
            </a:ln>
            <a:effectLst/>
          </p:spPr>
          <p:txBody>
            <a:bodyPr wrap="none" anchor="ctr"/>
            <a:lstStyle/>
            <a:p>
              <a:pPr algn="ctr"/>
              <a:r>
                <a:rPr lang="es-ES" sz="2000" b="1" dirty="0">
                  <a:solidFill>
                    <a:schemeClr val="bg1"/>
                  </a:solidFill>
                  <a:latin typeface="Calibri" pitchFamily="34" charset="0"/>
                </a:rPr>
                <a:t>Aplicación 3</a:t>
              </a:r>
              <a:endParaRPr lang="en-US" sz="2000" b="1" dirty="0">
                <a:solidFill>
                  <a:schemeClr val="bg1"/>
                </a:solidFill>
                <a:latin typeface="Calibri" pitchFamily="34" charset="0"/>
              </a:endParaRPr>
            </a:p>
          </p:txBody>
        </p:sp>
        <p:grpSp>
          <p:nvGrpSpPr>
            <p:cNvPr id="7" name="Group 27"/>
            <p:cNvGrpSpPr>
              <a:grpSpLocks/>
            </p:cNvGrpSpPr>
            <p:nvPr/>
          </p:nvGrpSpPr>
          <p:grpSpPr bwMode="auto">
            <a:xfrm>
              <a:off x="3779" y="2765"/>
              <a:ext cx="1524" cy="336"/>
              <a:chOff x="3001" y="1192"/>
              <a:chExt cx="1524" cy="336"/>
            </a:xfrm>
          </p:grpSpPr>
          <p:sp>
            <p:nvSpPr>
              <p:cNvPr id="72732" name="Rectangle 28"/>
              <p:cNvSpPr>
                <a:spLocks noChangeArrowheads="1"/>
              </p:cNvSpPr>
              <p:nvPr/>
            </p:nvSpPr>
            <p:spPr bwMode="auto">
              <a:xfrm>
                <a:off x="3001" y="1192"/>
                <a:ext cx="1524" cy="336"/>
              </a:xfrm>
              <a:prstGeom prst="rect">
                <a:avLst/>
              </a:prstGeom>
              <a:solidFill>
                <a:srgbClr val="FF9900"/>
              </a:solidFill>
              <a:ln w="9525" algn="ctr">
                <a:solidFill>
                  <a:schemeClr val="tx1"/>
                </a:solidFill>
                <a:miter lim="800000"/>
                <a:headEnd/>
                <a:tailEnd/>
              </a:ln>
              <a:effectLst/>
            </p:spPr>
            <p:txBody>
              <a:bodyPr wrap="none" anchor="ctr"/>
              <a:lstStyle/>
              <a:p>
                <a:endParaRPr lang="es-AR" sz="2000" b="1">
                  <a:latin typeface="Calibri" pitchFamily="34" charset="0"/>
                </a:endParaRPr>
              </a:p>
            </p:txBody>
          </p:sp>
          <p:sp>
            <p:nvSpPr>
              <p:cNvPr id="72733" name="Oval 29"/>
              <p:cNvSpPr>
                <a:spLocks noChangeArrowheads="1"/>
              </p:cNvSpPr>
              <p:nvPr/>
            </p:nvSpPr>
            <p:spPr bwMode="auto">
              <a:xfrm>
                <a:off x="3146" y="1265"/>
                <a:ext cx="218" cy="193"/>
              </a:xfrm>
              <a:prstGeom prst="ellipse">
                <a:avLst/>
              </a:prstGeom>
              <a:solidFill>
                <a:schemeClr val="bg1"/>
              </a:solidFill>
              <a:ln w="9525" algn="ctr">
                <a:solidFill>
                  <a:schemeClr val="tx1"/>
                </a:solidFill>
                <a:round/>
                <a:headEnd/>
                <a:tailEnd/>
              </a:ln>
              <a:effectLst/>
            </p:spPr>
            <p:txBody>
              <a:bodyPr wrap="none" anchor="ctr"/>
              <a:lstStyle/>
              <a:p>
                <a:endParaRPr lang="es-AR" sz="2000" b="1">
                  <a:latin typeface="Calibri" pitchFamily="34" charset="0"/>
                </a:endParaRPr>
              </a:p>
            </p:txBody>
          </p:sp>
          <p:sp>
            <p:nvSpPr>
              <p:cNvPr id="72734" name="Oval 30"/>
              <p:cNvSpPr>
                <a:spLocks noChangeArrowheads="1"/>
              </p:cNvSpPr>
              <p:nvPr/>
            </p:nvSpPr>
            <p:spPr bwMode="auto">
              <a:xfrm>
                <a:off x="3461" y="1265"/>
                <a:ext cx="218" cy="193"/>
              </a:xfrm>
              <a:prstGeom prst="ellipse">
                <a:avLst/>
              </a:prstGeom>
              <a:solidFill>
                <a:schemeClr val="bg1"/>
              </a:solidFill>
              <a:ln w="9525" algn="ctr">
                <a:solidFill>
                  <a:schemeClr val="tx1"/>
                </a:solidFill>
                <a:round/>
                <a:headEnd/>
                <a:tailEnd/>
              </a:ln>
              <a:effectLst/>
            </p:spPr>
            <p:txBody>
              <a:bodyPr wrap="none" anchor="ctr"/>
              <a:lstStyle/>
              <a:p>
                <a:endParaRPr lang="es-AR" sz="2000" b="1">
                  <a:latin typeface="Calibri" pitchFamily="34" charset="0"/>
                </a:endParaRPr>
              </a:p>
            </p:txBody>
          </p:sp>
          <p:sp>
            <p:nvSpPr>
              <p:cNvPr id="72735" name="Oval 31"/>
              <p:cNvSpPr>
                <a:spLocks noChangeArrowheads="1"/>
              </p:cNvSpPr>
              <p:nvPr/>
            </p:nvSpPr>
            <p:spPr bwMode="auto">
              <a:xfrm>
                <a:off x="3775" y="1265"/>
                <a:ext cx="218" cy="193"/>
              </a:xfrm>
              <a:prstGeom prst="ellipse">
                <a:avLst/>
              </a:prstGeom>
              <a:solidFill>
                <a:schemeClr val="bg1"/>
              </a:solidFill>
              <a:ln w="9525" algn="ctr">
                <a:solidFill>
                  <a:schemeClr val="tx1"/>
                </a:solidFill>
                <a:round/>
                <a:headEnd/>
                <a:tailEnd/>
              </a:ln>
              <a:effectLst/>
            </p:spPr>
            <p:txBody>
              <a:bodyPr wrap="none" anchor="ctr"/>
              <a:lstStyle/>
              <a:p>
                <a:endParaRPr lang="es-AR" sz="2000" b="1">
                  <a:latin typeface="Calibri" pitchFamily="34" charset="0"/>
                </a:endParaRPr>
              </a:p>
            </p:txBody>
          </p:sp>
          <p:sp>
            <p:nvSpPr>
              <p:cNvPr id="72736" name="Oval 32"/>
              <p:cNvSpPr>
                <a:spLocks noChangeArrowheads="1"/>
              </p:cNvSpPr>
              <p:nvPr/>
            </p:nvSpPr>
            <p:spPr bwMode="auto">
              <a:xfrm>
                <a:off x="4114" y="1265"/>
                <a:ext cx="218" cy="193"/>
              </a:xfrm>
              <a:prstGeom prst="ellipse">
                <a:avLst/>
              </a:prstGeom>
              <a:solidFill>
                <a:schemeClr val="bg1"/>
              </a:solidFill>
              <a:ln w="9525" algn="ctr">
                <a:solidFill>
                  <a:schemeClr val="tx1"/>
                </a:solidFill>
                <a:round/>
                <a:headEnd/>
                <a:tailEnd/>
              </a:ln>
              <a:effectLst/>
            </p:spPr>
            <p:txBody>
              <a:bodyPr wrap="none" anchor="ctr"/>
              <a:lstStyle/>
              <a:p>
                <a:endParaRPr lang="es-AR" sz="2000" b="1">
                  <a:latin typeface="Calibri" pitchFamily="34" charset="0"/>
                </a:endParaRPr>
              </a:p>
            </p:txBody>
          </p:sp>
        </p:grpSp>
        <p:sp>
          <p:nvSpPr>
            <p:cNvPr id="72750" name="AutoShape 46"/>
            <p:cNvSpPr>
              <a:spLocks noChangeArrowheads="1"/>
            </p:cNvSpPr>
            <p:nvPr/>
          </p:nvSpPr>
          <p:spPr bwMode="auto">
            <a:xfrm>
              <a:off x="2010" y="2898"/>
              <a:ext cx="274" cy="142"/>
            </a:xfrm>
            <a:prstGeom prst="rightArrow">
              <a:avLst>
                <a:gd name="adj1" fmla="val 50000"/>
                <a:gd name="adj2" fmla="val 48239"/>
              </a:avLst>
            </a:prstGeom>
            <a:noFill/>
            <a:ln w="9525" algn="ctr">
              <a:solidFill>
                <a:schemeClr val="tx1"/>
              </a:solidFill>
              <a:miter lim="800000"/>
              <a:headEnd/>
              <a:tailEnd/>
            </a:ln>
            <a:effectLst/>
          </p:spPr>
          <p:txBody>
            <a:bodyPr wrap="none" anchor="ctr"/>
            <a:lstStyle/>
            <a:p>
              <a:endParaRPr lang="es-AR" sz="2000" b="1">
                <a:latin typeface="Calibri" pitchFamily="34" charset="0"/>
              </a:endParaRPr>
            </a:p>
          </p:txBody>
        </p:sp>
        <p:sp>
          <p:nvSpPr>
            <p:cNvPr id="72753" name="AutoShape 49"/>
            <p:cNvSpPr>
              <a:spLocks noChangeArrowheads="1"/>
            </p:cNvSpPr>
            <p:nvPr/>
          </p:nvSpPr>
          <p:spPr bwMode="auto">
            <a:xfrm>
              <a:off x="3368" y="2861"/>
              <a:ext cx="274" cy="142"/>
            </a:xfrm>
            <a:prstGeom prst="rightArrow">
              <a:avLst>
                <a:gd name="adj1" fmla="val 50000"/>
                <a:gd name="adj2" fmla="val 48239"/>
              </a:avLst>
            </a:prstGeom>
            <a:noFill/>
            <a:ln w="9525" algn="ctr">
              <a:solidFill>
                <a:schemeClr val="tx1"/>
              </a:solidFill>
              <a:miter lim="800000"/>
              <a:headEnd/>
              <a:tailEnd/>
            </a:ln>
            <a:effectLst/>
          </p:spPr>
          <p:txBody>
            <a:bodyPr wrap="none" anchor="ctr"/>
            <a:lstStyle/>
            <a:p>
              <a:endParaRPr lang="es-AR" sz="2000" b="1">
                <a:latin typeface="Calibri" pitchFamily="34" charset="0"/>
              </a:endParaRPr>
            </a:p>
          </p:txBody>
        </p:sp>
        <p:sp>
          <p:nvSpPr>
            <p:cNvPr id="72757" name="Text Box 53"/>
            <p:cNvSpPr txBox="1">
              <a:spLocks noChangeArrowheads="1"/>
            </p:cNvSpPr>
            <p:nvPr/>
          </p:nvSpPr>
          <p:spPr bwMode="auto">
            <a:xfrm>
              <a:off x="212" y="2771"/>
              <a:ext cx="1209" cy="446"/>
            </a:xfrm>
            <a:prstGeom prst="rect">
              <a:avLst/>
            </a:prstGeom>
            <a:noFill/>
            <a:ln w="9525" algn="ctr">
              <a:noFill/>
              <a:miter lim="800000"/>
              <a:headEnd/>
              <a:tailEnd/>
            </a:ln>
            <a:effectLst/>
          </p:spPr>
          <p:txBody>
            <a:bodyPr>
              <a:spAutoFit/>
            </a:bodyPr>
            <a:lstStyle/>
            <a:p>
              <a:pPr algn="r">
                <a:spcBef>
                  <a:spcPct val="50000"/>
                </a:spcBef>
              </a:pPr>
              <a:r>
                <a:rPr lang="es-ES" sz="2000" b="1">
                  <a:latin typeface="Calibri" pitchFamily="34" charset="0"/>
                </a:rPr>
                <a:t>Ventas y Marketing</a:t>
              </a:r>
              <a:endParaRPr lang="en-US" sz="2000" b="1">
                <a:latin typeface="Calibri" pitchFamily="34" charset="0"/>
              </a:endParaRPr>
            </a:p>
          </p:txBody>
        </p:sp>
      </p:grpSp>
      <p:grpSp>
        <p:nvGrpSpPr>
          <p:cNvPr id="8" name="Group 60"/>
          <p:cNvGrpSpPr>
            <a:grpSpLocks/>
          </p:cNvGrpSpPr>
          <p:nvPr/>
        </p:nvGrpSpPr>
        <p:grpSpPr bwMode="auto">
          <a:xfrm>
            <a:off x="123825" y="5484813"/>
            <a:ext cx="8750300" cy="546100"/>
            <a:chOff x="215" y="3370"/>
            <a:chExt cx="5088" cy="344"/>
          </a:xfrm>
        </p:grpSpPr>
        <p:grpSp>
          <p:nvGrpSpPr>
            <p:cNvPr id="9" name="Group 58"/>
            <p:cNvGrpSpPr>
              <a:grpSpLocks/>
            </p:cNvGrpSpPr>
            <p:nvPr/>
          </p:nvGrpSpPr>
          <p:grpSpPr bwMode="auto">
            <a:xfrm>
              <a:off x="1549" y="3370"/>
              <a:ext cx="3754" cy="344"/>
              <a:chOff x="1549" y="3370"/>
              <a:chExt cx="3754" cy="344"/>
            </a:xfrm>
          </p:grpSpPr>
          <p:sp>
            <p:nvSpPr>
              <p:cNvPr id="72738" name="AutoShape 34"/>
              <p:cNvSpPr>
                <a:spLocks noChangeArrowheads="1"/>
              </p:cNvSpPr>
              <p:nvPr/>
            </p:nvSpPr>
            <p:spPr bwMode="auto">
              <a:xfrm>
                <a:off x="1549" y="3394"/>
                <a:ext cx="347" cy="320"/>
              </a:xfrm>
              <a:prstGeom prst="triangle">
                <a:avLst>
                  <a:gd name="adj" fmla="val 50000"/>
                </a:avLst>
              </a:prstGeom>
              <a:solidFill>
                <a:srgbClr val="969696"/>
              </a:solidFill>
              <a:ln w="9525" algn="ctr">
                <a:solidFill>
                  <a:schemeClr val="tx1"/>
                </a:solidFill>
                <a:miter lim="800000"/>
                <a:headEnd/>
                <a:tailEnd/>
              </a:ln>
              <a:effectLst/>
            </p:spPr>
            <p:txBody>
              <a:bodyPr wrap="none" anchor="ctr"/>
              <a:lstStyle/>
              <a:p>
                <a:pPr algn="ctr"/>
                <a:r>
                  <a:rPr lang="es-ES" sz="2000" b="1" dirty="0">
                    <a:solidFill>
                      <a:schemeClr val="bg1"/>
                    </a:solidFill>
                    <a:latin typeface="Calibri" pitchFamily="34" charset="0"/>
                  </a:rPr>
                  <a:t>U</a:t>
                </a:r>
                <a:endParaRPr lang="en-US" sz="2000" b="1" dirty="0">
                  <a:solidFill>
                    <a:schemeClr val="bg1"/>
                  </a:solidFill>
                  <a:latin typeface="Calibri" pitchFamily="34" charset="0"/>
                </a:endParaRPr>
              </a:p>
            </p:txBody>
          </p:sp>
          <p:sp>
            <p:nvSpPr>
              <p:cNvPr id="72739" name="Rectangle 35"/>
              <p:cNvSpPr>
                <a:spLocks noChangeArrowheads="1"/>
              </p:cNvSpPr>
              <p:nvPr/>
            </p:nvSpPr>
            <p:spPr bwMode="auto">
              <a:xfrm>
                <a:off x="2365" y="3378"/>
                <a:ext cx="891" cy="336"/>
              </a:xfrm>
              <a:prstGeom prst="rect">
                <a:avLst/>
              </a:prstGeom>
              <a:solidFill>
                <a:srgbClr val="969696"/>
              </a:solidFill>
              <a:ln w="9525" algn="ctr">
                <a:solidFill>
                  <a:schemeClr val="tx1"/>
                </a:solidFill>
                <a:miter lim="800000"/>
                <a:headEnd/>
                <a:tailEnd/>
              </a:ln>
              <a:effectLst/>
            </p:spPr>
            <p:txBody>
              <a:bodyPr wrap="none" anchor="ctr"/>
              <a:lstStyle/>
              <a:p>
                <a:pPr algn="ctr"/>
                <a:r>
                  <a:rPr lang="es-ES" sz="2000" b="1">
                    <a:solidFill>
                      <a:schemeClr val="bg1"/>
                    </a:solidFill>
                    <a:latin typeface="Calibri" pitchFamily="34" charset="0"/>
                  </a:rPr>
                  <a:t>Aplicación 4</a:t>
                </a:r>
                <a:endParaRPr lang="en-US" sz="2000" b="1">
                  <a:solidFill>
                    <a:schemeClr val="bg1"/>
                  </a:solidFill>
                  <a:latin typeface="Calibri" pitchFamily="34" charset="0"/>
                </a:endParaRPr>
              </a:p>
            </p:txBody>
          </p:sp>
          <p:grpSp>
            <p:nvGrpSpPr>
              <p:cNvPr id="10" name="Group 36"/>
              <p:cNvGrpSpPr>
                <a:grpSpLocks/>
              </p:cNvGrpSpPr>
              <p:nvPr/>
            </p:nvGrpSpPr>
            <p:grpSpPr bwMode="auto">
              <a:xfrm>
                <a:off x="3779" y="3370"/>
                <a:ext cx="1524" cy="336"/>
                <a:chOff x="3001" y="1192"/>
                <a:chExt cx="1524" cy="336"/>
              </a:xfrm>
            </p:grpSpPr>
            <p:sp>
              <p:nvSpPr>
                <p:cNvPr id="72741" name="Rectangle 37"/>
                <p:cNvSpPr>
                  <a:spLocks noChangeArrowheads="1"/>
                </p:cNvSpPr>
                <p:nvPr/>
              </p:nvSpPr>
              <p:spPr bwMode="auto">
                <a:xfrm>
                  <a:off x="3001" y="1192"/>
                  <a:ext cx="1524" cy="336"/>
                </a:xfrm>
                <a:prstGeom prst="rect">
                  <a:avLst/>
                </a:prstGeom>
                <a:solidFill>
                  <a:srgbClr val="969696"/>
                </a:solidFill>
                <a:ln w="9525" algn="ctr">
                  <a:solidFill>
                    <a:schemeClr val="tx1"/>
                  </a:solidFill>
                  <a:miter lim="800000"/>
                  <a:headEnd/>
                  <a:tailEnd/>
                </a:ln>
                <a:effectLst/>
              </p:spPr>
              <p:txBody>
                <a:bodyPr wrap="none" anchor="ctr"/>
                <a:lstStyle/>
                <a:p>
                  <a:endParaRPr lang="es-AR" sz="2000" b="1">
                    <a:latin typeface="Calibri" pitchFamily="34" charset="0"/>
                  </a:endParaRPr>
                </a:p>
              </p:txBody>
            </p:sp>
            <p:sp>
              <p:nvSpPr>
                <p:cNvPr id="72742" name="Oval 38"/>
                <p:cNvSpPr>
                  <a:spLocks noChangeArrowheads="1"/>
                </p:cNvSpPr>
                <p:nvPr/>
              </p:nvSpPr>
              <p:spPr bwMode="auto">
                <a:xfrm>
                  <a:off x="3146" y="1265"/>
                  <a:ext cx="218" cy="193"/>
                </a:xfrm>
                <a:prstGeom prst="ellipse">
                  <a:avLst/>
                </a:prstGeom>
                <a:solidFill>
                  <a:schemeClr val="bg1"/>
                </a:solidFill>
                <a:ln w="9525" algn="ctr">
                  <a:solidFill>
                    <a:schemeClr val="tx1"/>
                  </a:solidFill>
                  <a:round/>
                  <a:headEnd/>
                  <a:tailEnd/>
                </a:ln>
                <a:effectLst/>
              </p:spPr>
              <p:txBody>
                <a:bodyPr wrap="none" anchor="ctr"/>
                <a:lstStyle/>
                <a:p>
                  <a:endParaRPr lang="es-AR" sz="2000" b="1">
                    <a:latin typeface="Calibri" pitchFamily="34" charset="0"/>
                  </a:endParaRPr>
                </a:p>
              </p:txBody>
            </p:sp>
            <p:sp>
              <p:nvSpPr>
                <p:cNvPr id="72743" name="Oval 39"/>
                <p:cNvSpPr>
                  <a:spLocks noChangeArrowheads="1"/>
                </p:cNvSpPr>
                <p:nvPr/>
              </p:nvSpPr>
              <p:spPr bwMode="auto">
                <a:xfrm>
                  <a:off x="3461" y="1265"/>
                  <a:ext cx="218" cy="193"/>
                </a:xfrm>
                <a:prstGeom prst="ellipse">
                  <a:avLst/>
                </a:prstGeom>
                <a:solidFill>
                  <a:schemeClr val="bg1"/>
                </a:solidFill>
                <a:ln w="9525" algn="ctr">
                  <a:solidFill>
                    <a:schemeClr val="tx1"/>
                  </a:solidFill>
                  <a:round/>
                  <a:headEnd/>
                  <a:tailEnd/>
                </a:ln>
                <a:effectLst/>
              </p:spPr>
              <p:txBody>
                <a:bodyPr wrap="none" anchor="ctr"/>
                <a:lstStyle/>
                <a:p>
                  <a:endParaRPr lang="es-AR" sz="2000" b="1">
                    <a:latin typeface="Calibri" pitchFamily="34" charset="0"/>
                  </a:endParaRPr>
                </a:p>
              </p:txBody>
            </p:sp>
            <p:sp>
              <p:nvSpPr>
                <p:cNvPr id="72744" name="Oval 40"/>
                <p:cNvSpPr>
                  <a:spLocks noChangeArrowheads="1"/>
                </p:cNvSpPr>
                <p:nvPr/>
              </p:nvSpPr>
              <p:spPr bwMode="auto">
                <a:xfrm>
                  <a:off x="3775" y="1265"/>
                  <a:ext cx="218" cy="193"/>
                </a:xfrm>
                <a:prstGeom prst="ellipse">
                  <a:avLst/>
                </a:prstGeom>
                <a:solidFill>
                  <a:schemeClr val="bg1"/>
                </a:solidFill>
                <a:ln w="9525" algn="ctr">
                  <a:solidFill>
                    <a:schemeClr val="tx1"/>
                  </a:solidFill>
                  <a:round/>
                  <a:headEnd/>
                  <a:tailEnd/>
                </a:ln>
                <a:effectLst/>
              </p:spPr>
              <p:txBody>
                <a:bodyPr wrap="none" anchor="ctr"/>
                <a:lstStyle/>
                <a:p>
                  <a:endParaRPr lang="es-AR" sz="2000" b="1">
                    <a:latin typeface="Calibri" pitchFamily="34" charset="0"/>
                  </a:endParaRPr>
                </a:p>
              </p:txBody>
            </p:sp>
            <p:sp>
              <p:nvSpPr>
                <p:cNvPr id="72745" name="Oval 41"/>
                <p:cNvSpPr>
                  <a:spLocks noChangeArrowheads="1"/>
                </p:cNvSpPr>
                <p:nvPr/>
              </p:nvSpPr>
              <p:spPr bwMode="auto">
                <a:xfrm>
                  <a:off x="4114" y="1265"/>
                  <a:ext cx="218" cy="193"/>
                </a:xfrm>
                <a:prstGeom prst="ellipse">
                  <a:avLst/>
                </a:prstGeom>
                <a:solidFill>
                  <a:schemeClr val="bg1"/>
                </a:solidFill>
                <a:ln w="9525" algn="ctr">
                  <a:solidFill>
                    <a:schemeClr val="tx1"/>
                  </a:solidFill>
                  <a:round/>
                  <a:headEnd/>
                  <a:tailEnd/>
                </a:ln>
                <a:effectLst/>
              </p:spPr>
              <p:txBody>
                <a:bodyPr wrap="none" anchor="ctr"/>
                <a:lstStyle/>
                <a:p>
                  <a:endParaRPr lang="es-AR" sz="2000" b="1">
                    <a:latin typeface="Calibri" pitchFamily="34" charset="0"/>
                  </a:endParaRPr>
                </a:p>
              </p:txBody>
            </p:sp>
          </p:grpSp>
          <p:sp>
            <p:nvSpPr>
              <p:cNvPr id="72749" name="AutoShape 45"/>
              <p:cNvSpPr>
                <a:spLocks noChangeArrowheads="1"/>
              </p:cNvSpPr>
              <p:nvPr/>
            </p:nvSpPr>
            <p:spPr bwMode="auto">
              <a:xfrm>
                <a:off x="2007" y="3499"/>
                <a:ext cx="274" cy="142"/>
              </a:xfrm>
              <a:prstGeom prst="rightArrow">
                <a:avLst>
                  <a:gd name="adj1" fmla="val 50000"/>
                  <a:gd name="adj2" fmla="val 48239"/>
                </a:avLst>
              </a:prstGeom>
              <a:noFill/>
              <a:ln w="9525" algn="ctr">
                <a:solidFill>
                  <a:schemeClr val="tx1"/>
                </a:solidFill>
                <a:miter lim="800000"/>
                <a:headEnd/>
                <a:tailEnd/>
              </a:ln>
              <a:effectLst/>
            </p:spPr>
            <p:txBody>
              <a:bodyPr wrap="none" anchor="ctr"/>
              <a:lstStyle/>
              <a:p>
                <a:endParaRPr lang="es-AR" sz="2000" b="1">
                  <a:latin typeface="Calibri" pitchFamily="34" charset="0"/>
                </a:endParaRPr>
              </a:p>
            </p:txBody>
          </p:sp>
          <p:sp>
            <p:nvSpPr>
              <p:cNvPr id="72752" name="AutoShape 48"/>
              <p:cNvSpPr>
                <a:spLocks noChangeArrowheads="1"/>
              </p:cNvSpPr>
              <p:nvPr/>
            </p:nvSpPr>
            <p:spPr bwMode="auto">
              <a:xfrm>
                <a:off x="3366" y="3471"/>
                <a:ext cx="274" cy="142"/>
              </a:xfrm>
              <a:prstGeom prst="rightArrow">
                <a:avLst>
                  <a:gd name="adj1" fmla="val 50000"/>
                  <a:gd name="adj2" fmla="val 48239"/>
                </a:avLst>
              </a:prstGeom>
              <a:noFill/>
              <a:ln w="9525" algn="ctr">
                <a:solidFill>
                  <a:schemeClr val="tx1"/>
                </a:solidFill>
                <a:miter lim="800000"/>
                <a:headEnd/>
                <a:tailEnd/>
              </a:ln>
              <a:effectLst/>
            </p:spPr>
            <p:txBody>
              <a:bodyPr wrap="none" anchor="ctr"/>
              <a:lstStyle/>
              <a:p>
                <a:endParaRPr lang="es-AR" sz="2000" b="1">
                  <a:latin typeface="Calibri" pitchFamily="34" charset="0"/>
                </a:endParaRPr>
              </a:p>
            </p:txBody>
          </p:sp>
        </p:grpSp>
        <p:sp>
          <p:nvSpPr>
            <p:cNvPr id="72758" name="Text Box 54"/>
            <p:cNvSpPr txBox="1">
              <a:spLocks noChangeArrowheads="1"/>
            </p:cNvSpPr>
            <p:nvPr/>
          </p:nvSpPr>
          <p:spPr bwMode="auto">
            <a:xfrm>
              <a:off x="215" y="3416"/>
              <a:ext cx="1209" cy="252"/>
            </a:xfrm>
            <a:prstGeom prst="rect">
              <a:avLst/>
            </a:prstGeom>
            <a:noFill/>
            <a:ln w="9525" algn="ctr">
              <a:noFill/>
              <a:miter lim="800000"/>
              <a:headEnd/>
              <a:tailEnd/>
            </a:ln>
            <a:effectLst/>
          </p:spPr>
          <p:txBody>
            <a:bodyPr>
              <a:spAutoFit/>
            </a:bodyPr>
            <a:lstStyle/>
            <a:p>
              <a:pPr algn="r">
                <a:spcBef>
                  <a:spcPct val="50000"/>
                </a:spcBef>
              </a:pPr>
              <a:r>
                <a:rPr lang="es-ES" sz="2000" b="1">
                  <a:latin typeface="Calibri" pitchFamily="34" charset="0"/>
                </a:rPr>
                <a:t>Producción</a:t>
              </a:r>
              <a:endParaRPr lang="en-US" sz="2000" b="1">
                <a:latin typeface="Calibri" pitchFamily="34" charset="0"/>
              </a:endParaRPr>
            </a:p>
          </p:txBody>
        </p:sp>
      </p:grpSp>
      <p:grpSp>
        <p:nvGrpSpPr>
          <p:cNvPr id="11" name="Group 65"/>
          <p:cNvGrpSpPr>
            <a:grpSpLocks/>
          </p:cNvGrpSpPr>
          <p:nvPr/>
        </p:nvGrpSpPr>
        <p:grpSpPr bwMode="auto">
          <a:xfrm>
            <a:off x="6574764" y="1631950"/>
            <a:ext cx="2715551" cy="725488"/>
            <a:chOff x="3823" y="1028"/>
            <a:chExt cx="1579" cy="457"/>
          </a:xfrm>
        </p:grpSpPr>
        <p:sp>
          <p:nvSpPr>
            <p:cNvPr id="72765" name="AutoShape 61"/>
            <p:cNvSpPr>
              <a:spLocks noChangeArrowheads="1"/>
            </p:cNvSpPr>
            <p:nvPr/>
          </p:nvSpPr>
          <p:spPr bwMode="auto">
            <a:xfrm>
              <a:off x="3823" y="1028"/>
              <a:ext cx="605" cy="453"/>
            </a:xfrm>
            <a:prstGeom prst="can">
              <a:avLst>
                <a:gd name="adj" fmla="val 25000"/>
              </a:avLst>
            </a:prstGeom>
            <a:noFill/>
            <a:ln w="19050">
              <a:solidFill>
                <a:schemeClr val="tx1"/>
              </a:solidFill>
              <a:round/>
              <a:headEnd/>
              <a:tailEnd/>
            </a:ln>
            <a:effectLst/>
          </p:spPr>
          <p:txBody>
            <a:bodyPr wrap="none" anchor="ctr"/>
            <a:lstStyle/>
            <a:p>
              <a:endParaRPr lang="es-AR" sz="2000" b="1">
                <a:latin typeface="Calibri" pitchFamily="34" charset="0"/>
              </a:endParaRPr>
            </a:p>
          </p:txBody>
        </p:sp>
        <p:sp>
          <p:nvSpPr>
            <p:cNvPr id="72768" name="Text Box 64"/>
            <p:cNvSpPr txBox="1">
              <a:spLocks noChangeArrowheads="1"/>
            </p:cNvSpPr>
            <p:nvPr/>
          </p:nvSpPr>
          <p:spPr bwMode="auto">
            <a:xfrm>
              <a:off x="4562" y="1039"/>
              <a:ext cx="840" cy="446"/>
            </a:xfrm>
            <a:prstGeom prst="rect">
              <a:avLst/>
            </a:prstGeom>
            <a:noFill/>
            <a:ln w="9525" algn="ctr">
              <a:noFill/>
              <a:miter lim="800000"/>
              <a:headEnd/>
              <a:tailEnd/>
            </a:ln>
            <a:effectLst/>
          </p:spPr>
          <p:txBody>
            <a:bodyPr>
              <a:spAutoFit/>
            </a:bodyPr>
            <a:lstStyle/>
            <a:p>
              <a:pPr>
                <a:spcBef>
                  <a:spcPct val="50000"/>
                </a:spcBef>
              </a:pPr>
              <a:r>
                <a:rPr lang="es-ES" sz="2000" b="1" dirty="0">
                  <a:latin typeface="Calibri" pitchFamily="34" charset="0"/>
                </a:rPr>
                <a:t>Archivo Maestro</a:t>
              </a:r>
              <a:endParaRPr lang="en-US" sz="2000" b="1" dirty="0">
                <a:latin typeface="Calibri" pitchFamily="34" charset="0"/>
              </a:endParaRPr>
            </a:p>
          </p:txBody>
        </p:sp>
      </p:grpSp>
      <p:grpSp>
        <p:nvGrpSpPr>
          <p:cNvPr id="12" name="Group 68"/>
          <p:cNvGrpSpPr>
            <a:grpSpLocks/>
          </p:cNvGrpSpPr>
          <p:nvPr/>
        </p:nvGrpSpPr>
        <p:grpSpPr bwMode="auto">
          <a:xfrm>
            <a:off x="9078787" y="2351088"/>
            <a:ext cx="643438" cy="3630612"/>
            <a:chOff x="5279" y="1700"/>
            <a:chExt cx="465" cy="2068"/>
          </a:xfrm>
        </p:grpSpPr>
        <p:sp>
          <p:nvSpPr>
            <p:cNvPr id="72770" name="AutoShape 66"/>
            <p:cNvSpPr>
              <a:spLocks/>
            </p:cNvSpPr>
            <p:nvPr/>
          </p:nvSpPr>
          <p:spPr bwMode="auto">
            <a:xfrm>
              <a:off x="5288" y="1700"/>
              <a:ext cx="66" cy="2068"/>
            </a:xfrm>
            <a:prstGeom prst="rightBrace">
              <a:avLst>
                <a:gd name="adj1" fmla="val 261111"/>
                <a:gd name="adj2" fmla="val 50000"/>
              </a:avLst>
            </a:prstGeom>
            <a:noFill/>
            <a:ln w="9525">
              <a:solidFill>
                <a:schemeClr val="tx1"/>
              </a:solidFill>
              <a:round/>
              <a:headEnd/>
              <a:tailEnd/>
            </a:ln>
            <a:effectLst/>
          </p:spPr>
          <p:txBody>
            <a:bodyPr wrap="none" anchor="ctr"/>
            <a:lstStyle/>
            <a:p>
              <a:endParaRPr lang="es-AR" sz="2000">
                <a:latin typeface="Calibri" pitchFamily="34" charset="0"/>
              </a:endParaRPr>
            </a:p>
          </p:txBody>
        </p:sp>
        <p:sp>
          <p:nvSpPr>
            <p:cNvPr id="72771" name="Text Box 67"/>
            <p:cNvSpPr txBox="1">
              <a:spLocks noChangeArrowheads="1"/>
            </p:cNvSpPr>
            <p:nvPr/>
          </p:nvSpPr>
          <p:spPr bwMode="auto">
            <a:xfrm rot="10800000">
              <a:off x="5279" y="2059"/>
              <a:ext cx="465" cy="1282"/>
            </a:xfrm>
            <a:prstGeom prst="rect">
              <a:avLst/>
            </a:prstGeom>
            <a:noFill/>
            <a:ln w="9525" algn="ctr">
              <a:noFill/>
              <a:miter lim="800000"/>
              <a:headEnd/>
              <a:tailEnd/>
            </a:ln>
            <a:effectLst/>
          </p:spPr>
          <p:txBody>
            <a:bodyPr vert="eaVert">
              <a:spAutoFit/>
            </a:bodyPr>
            <a:lstStyle/>
            <a:p>
              <a:pPr>
                <a:spcBef>
                  <a:spcPct val="50000"/>
                </a:spcBef>
              </a:pPr>
              <a:r>
                <a:rPr lang="es-ES" sz="2000" b="1" dirty="0">
                  <a:latin typeface="Calibri" pitchFamily="34" charset="0"/>
                </a:rPr>
                <a:t>Archivos derivados</a:t>
              </a:r>
              <a:endParaRPr lang="en-US" sz="2000" b="1" dirty="0">
                <a:latin typeface="Calibri" pitchFamily="34" charset="0"/>
              </a:endParaRPr>
            </a:p>
          </p:txBody>
        </p:sp>
      </p:grpSp>
    </p:spTree>
    <p:extLst>
      <p:ext uri="{BB962C8B-B14F-4D97-AF65-F5344CB8AC3E}">
        <p14:creationId xmlns:p14="http://schemas.microsoft.com/office/powerpoint/2010/main" val="319291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s-ES" sz="3200" b="1" dirty="0">
                <a:latin typeface="Calibri" pitchFamily="34" charset="0"/>
              </a:rPr>
              <a:t>Problemas con el entorno tradicional</a:t>
            </a:r>
          </a:p>
        </p:txBody>
      </p:sp>
      <p:sp>
        <p:nvSpPr>
          <p:cNvPr id="23555" name="Rectangle 3"/>
          <p:cNvSpPr>
            <a:spLocks noGrp="1" noChangeArrowheads="1"/>
          </p:cNvSpPr>
          <p:nvPr>
            <p:ph idx="1"/>
          </p:nvPr>
        </p:nvSpPr>
        <p:spPr/>
        <p:txBody>
          <a:bodyPr/>
          <a:lstStyle/>
          <a:p>
            <a:pPr>
              <a:buBlip>
                <a:blip r:embed="rId3"/>
              </a:buBlip>
            </a:pPr>
            <a:r>
              <a:rPr lang="es-ES" sz="2800" b="1" dirty="0">
                <a:latin typeface="Calibri" pitchFamily="34" charset="0"/>
              </a:rPr>
              <a:t>Redundancia e inconsistencia de datos.</a:t>
            </a:r>
          </a:p>
          <a:p>
            <a:pPr>
              <a:buBlip>
                <a:blip r:embed="rId3"/>
              </a:buBlip>
            </a:pPr>
            <a:r>
              <a:rPr lang="es-ES" sz="2800" b="1" dirty="0">
                <a:latin typeface="Calibri" pitchFamily="34" charset="0"/>
              </a:rPr>
              <a:t>Dependencia entre los programas y los datos.</a:t>
            </a:r>
          </a:p>
          <a:p>
            <a:pPr>
              <a:buBlip>
                <a:blip r:embed="rId3"/>
              </a:buBlip>
            </a:pPr>
            <a:r>
              <a:rPr lang="es-ES" sz="2800" b="1" dirty="0">
                <a:latin typeface="Calibri" pitchFamily="34" charset="0"/>
              </a:rPr>
              <a:t>Carencia de flexibilidad.</a:t>
            </a:r>
          </a:p>
          <a:p>
            <a:pPr>
              <a:buBlip>
                <a:blip r:embed="rId3"/>
              </a:buBlip>
            </a:pPr>
            <a:r>
              <a:rPr lang="es-ES" sz="2800" b="1" dirty="0">
                <a:latin typeface="Calibri" pitchFamily="34" charset="0"/>
              </a:rPr>
              <a:t>Seguridad escasa.</a:t>
            </a:r>
          </a:p>
          <a:p>
            <a:pPr>
              <a:buBlip>
                <a:blip r:embed="rId3"/>
              </a:buBlip>
            </a:pPr>
            <a:r>
              <a:rPr lang="es-ES" sz="2800" b="1" dirty="0">
                <a:latin typeface="Calibri" pitchFamily="34" charset="0"/>
              </a:rPr>
              <a:t>Carencia de compartición y disponibilidad de los datos.</a:t>
            </a:r>
          </a:p>
        </p:txBody>
      </p:sp>
      <p:sp>
        <p:nvSpPr>
          <p:cNvPr id="5" name="4 Marcador de número de diapositiva"/>
          <p:cNvSpPr>
            <a:spLocks noGrp="1"/>
          </p:cNvSpPr>
          <p:nvPr>
            <p:ph type="sldNum" sz="quarter" idx="12"/>
          </p:nvPr>
        </p:nvSpPr>
        <p:spPr/>
        <p:txBody>
          <a:bodyPr/>
          <a:lstStyle/>
          <a:p>
            <a:fld id="{38C1144D-7617-40CF-8CED-8A51374D031C}" type="slidenum">
              <a:rPr lang="es-ES"/>
              <a:pPr/>
              <a:t>6</a:t>
            </a:fld>
            <a:endParaRPr lang="es-ES"/>
          </a:p>
        </p:txBody>
      </p:sp>
    </p:spTree>
    <p:extLst>
      <p:ext uri="{BB962C8B-B14F-4D97-AF65-F5344CB8AC3E}">
        <p14:creationId xmlns:p14="http://schemas.microsoft.com/office/powerpoint/2010/main" val="674084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pPr>
              <a:defRPr/>
            </a:pPr>
            <a:fld id="{26C1BD80-6FCC-401C-ACB3-480B744F0F43}" type="slidenum">
              <a:rPr lang="es-ES" smtClean="0"/>
              <a:pPr>
                <a:defRPr/>
              </a:pPr>
              <a:t>7</a:t>
            </a:fld>
            <a:endParaRPr lang="es-ES"/>
          </a:p>
        </p:txBody>
      </p:sp>
      <p:sp>
        <p:nvSpPr>
          <p:cNvPr id="10" name="Rectangle 8"/>
          <p:cNvSpPr>
            <a:spLocks noChangeArrowheads="1"/>
          </p:cNvSpPr>
          <p:nvPr/>
        </p:nvSpPr>
        <p:spPr bwMode="auto">
          <a:xfrm>
            <a:off x="776288" y="715905"/>
            <a:ext cx="8497887" cy="1031051"/>
          </a:xfrm>
          <a:prstGeom prst="rect">
            <a:avLst/>
          </a:prstGeom>
          <a:noFill/>
          <a:ln w="12700">
            <a:noFill/>
            <a:miter lim="800000"/>
            <a:headEnd type="none" w="sm" len="sm"/>
            <a:tailEnd type="none" w="sm" len="sm"/>
          </a:ln>
        </p:spPr>
        <p:txBody>
          <a:bodyPr bIns="0" anchor="ctr">
            <a:spAutoFit/>
          </a:bodyPr>
          <a:lstStyle/>
          <a:p>
            <a:pPr>
              <a:tabLst>
                <a:tab pos="228600" algn="l"/>
              </a:tabLst>
            </a:pPr>
            <a:r>
              <a:rPr lang="es-ES" sz="3200" b="1" dirty="0">
                <a:latin typeface="Calibri" pitchFamily="34" charset="0"/>
              </a:rPr>
              <a:t>Archivos convencionales</a:t>
            </a:r>
          </a:p>
          <a:p>
            <a:pPr>
              <a:tabLst>
                <a:tab pos="228600" algn="l"/>
              </a:tabLst>
            </a:pPr>
            <a:endParaRPr lang="es-ES_tradnl" sz="3200" b="1" dirty="0">
              <a:latin typeface="Calibri" pitchFamily="34" charset="0"/>
            </a:endParaRPr>
          </a:p>
        </p:txBody>
      </p:sp>
      <p:graphicFrame>
        <p:nvGraphicFramePr>
          <p:cNvPr id="8" name="7 Tabla"/>
          <p:cNvGraphicFramePr>
            <a:graphicFrameLocks noGrp="1"/>
          </p:cNvGraphicFramePr>
          <p:nvPr>
            <p:extLst>
              <p:ext uri="{D42A27DB-BD31-4B8C-83A1-F6EECF244321}">
                <p14:modId xmlns:p14="http://schemas.microsoft.com/office/powerpoint/2010/main" val="3130290089"/>
              </p:ext>
            </p:extLst>
          </p:nvPr>
        </p:nvGraphicFramePr>
        <p:xfrm>
          <a:off x="678873" y="1828801"/>
          <a:ext cx="8492835" cy="3977163"/>
        </p:xfrm>
        <a:graphic>
          <a:graphicData uri="http://schemas.openxmlformats.org/drawingml/2006/table">
            <a:tbl>
              <a:tblPr/>
              <a:tblGrid>
                <a:gridCol w="1404031">
                  <a:extLst>
                    <a:ext uri="{9D8B030D-6E8A-4147-A177-3AD203B41FA5}">
                      <a16:colId xmlns:a16="http://schemas.microsoft.com/office/drawing/2014/main" val="20000"/>
                    </a:ext>
                  </a:extLst>
                </a:gridCol>
                <a:gridCol w="2071727">
                  <a:extLst>
                    <a:ext uri="{9D8B030D-6E8A-4147-A177-3AD203B41FA5}">
                      <a16:colId xmlns:a16="http://schemas.microsoft.com/office/drawing/2014/main" val="20001"/>
                    </a:ext>
                  </a:extLst>
                </a:gridCol>
                <a:gridCol w="1672359">
                  <a:extLst>
                    <a:ext uri="{9D8B030D-6E8A-4147-A177-3AD203B41FA5}">
                      <a16:colId xmlns:a16="http://schemas.microsoft.com/office/drawing/2014/main" val="20002"/>
                    </a:ext>
                  </a:extLst>
                </a:gridCol>
                <a:gridCol w="1672359">
                  <a:extLst>
                    <a:ext uri="{9D8B030D-6E8A-4147-A177-3AD203B41FA5}">
                      <a16:colId xmlns:a16="http://schemas.microsoft.com/office/drawing/2014/main" val="20003"/>
                    </a:ext>
                  </a:extLst>
                </a:gridCol>
                <a:gridCol w="1672359">
                  <a:extLst>
                    <a:ext uri="{9D8B030D-6E8A-4147-A177-3AD203B41FA5}">
                      <a16:colId xmlns:a16="http://schemas.microsoft.com/office/drawing/2014/main" val="20004"/>
                    </a:ext>
                  </a:extLst>
                </a:gridCol>
              </a:tblGrid>
              <a:tr h="706581">
                <a:tc gridSpan="5">
                  <a:txBody>
                    <a:bodyPr/>
                    <a:lstStyle/>
                    <a:p>
                      <a:pPr algn="ctr" fontAlgn="ctr"/>
                      <a:r>
                        <a:rPr lang="es-AR" sz="1800" b="1" i="0" u="none" strike="noStrike" dirty="0">
                          <a:solidFill>
                            <a:srgbClr val="000000"/>
                          </a:solidFill>
                          <a:latin typeface="Segoe UI"/>
                        </a:rPr>
                        <a:t>Archivo VENTAS </a:t>
                      </a:r>
                      <a:r>
                        <a:rPr lang="es-AR" sz="1800" b="1" i="0" u="none" strike="noStrike" dirty="0" smtClean="0">
                          <a:solidFill>
                            <a:srgbClr val="000000"/>
                          </a:solidFill>
                          <a:latin typeface="Segoe UI"/>
                        </a:rPr>
                        <a:t>HISTÓRICAS TRIENIO</a:t>
                      </a:r>
                      <a:endParaRPr lang="es-AR" sz="18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val="10000"/>
                  </a:ext>
                </a:extLst>
              </a:tr>
              <a:tr h="545097">
                <a:tc>
                  <a:txBody>
                    <a:bodyPr/>
                    <a:lstStyle/>
                    <a:p>
                      <a:pPr algn="ctr" fontAlgn="ctr"/>
                      <a:r>
                        <a:rPr lang="es-AR" sz="1800" b="1" i="0" u="none" strike="noStrike">
                          <a:solidFill>
                            <a:srgbClr val="000000"/>
                          </a:solidFill>
                          <a:latin typeface="Segoe UI"/>
                        </a:rPr>
                        <a:t>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Nombre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dirty="0" smtClean="0">
                          <a:solidFill>
                            <a:srgbClr val="000000"/>
                          </a:solidFill>
                          <a:latin typeface="Segoe UI"/>
                        </a:rPr>
                        <a:t>2017</a:t>
                      </a:r>
                      <a:endParaRPr lang="es-AR" sz="18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dirty="0" smtClean="0">
                          <a:solidFill>
                            <a:srgbClr val="000000"/>
                          </a:solidFill>
                          <a:latin typeface="Segoe UI"/>
                        </a:rPr>
                        <a:t>2018</a:t>
                      </a:r>
                      <a:endParaRPr lang="es-AR" sz="18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dirty="0" smtClean="0">
                          <a:solidFill>
                            <a:srgbClr val="000000"/>
                          </a:solidFill>
                          <a:latin typeface="Segoe UI"/>
                        </a:rPr>
                        <a:t>2019</a:t>
                      </a:r>
                      <a:endParaRPr lang="es-AR" sz="18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extLst>
                  <a:ext uri="{0D108BD9-81ED-4DB2-BD59-A6C34878D82A}">
                    <a16:rowId xmlns:a16="http://schemas.microsoft.com/office/drawing/2014/main" val="10001"/>
                  </a:ext>
                </a:extLst>
              </a:tr>
              <a:tr h="545097">
                <a:tc>
                  <a:txBody>
                    <a:bodyPr/>
                    <a:lstStyle/>
                    <a:p>
                      <a:pPr algn="ctr" fontAlgn="ctr"/>
                      <a:r>
                        <a:rPr lang="es-AR" sz="1800" b="1" i="0" u="none" strike="noStrike">
                          <a:solidFill>
                            <a:srgbClr val="000000"/>
                          </a:solidFill>
                          <a:latin typeface="Segoe UI"/>
                        </a:rPr>
                        <a:t>4001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Jose Perez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60.000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24.000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54.000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545097">
                <a:tc>
                  <a:txBody>
                    <a:bodyPr/>
                    <a:lstStyle/>
                    <a:p>
                      <a:pPr algn="ctr" fontAlgn="ctr"/>
                      <a:r>
                        <a:rPr lang="es-AR" sz="1800" b="1" i="0" u="none" strike="noStrike">
                          <a:solidFill>
                            <a:srgbClr val="000000"/>
                          </a:solidFill>
                          <a:latin typeface="Segoe UI"/>
                        </a:rPr>
                        <a:t>4005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Luis Gomez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30.000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60.000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66.000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545097">
                <a:tc>
                  <a:txBody>
                    <a:bodyPr/>
                    <a:lstStyle/>
                    <a:p>
                      <a:pPr algn="ctr" fontAlgn="ctr"/>
                      <a:r>
                        <a:rPr lang="es-AR" sz="1800" b="1" i="0" u="none" strike="noStrike">
                          <a:solidFill>
                            <a:srgbClr val="000000"/>
                          </a:solidFill>
                          <a:latin typeface="Segoe UI"/>
                        </a:rPr>
                        <a:t>4010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Pedro Marmol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42.000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60.000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63.000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545097">
                <a:tc>
                  <a:txBody>
                    <a:bodyPr/>
                    <a:lstStyle/>
                    <a:p>
                      <a:pPr algn="ctr" fontAlgn="ctr"/>
                      <a:r>
                        <a:rPr lang="es-AR" sz="1800" b="1" i="0" u="none" strike="noStrike">
                          <a:solidFill>
                            <a:srgbClr val="000000"/>
                          </a:solidFill>
                          <a:latin typeface="Segoe UI"/>
                        </a:rPr>
                        <a:t>4015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Ana Rodriguez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90.000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84.000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90.000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545097">
                <a:tc>
                  <a:txBody>
                    <a:bodyPr/>
                    <a:lstStyle/>
                    <a:p>
                      <a:pPr algn="ctr" fontAlgn="ctr"/>
                      <a:r>
                        <a:rPr lang="es-AR" sz="1800" b="1" i="0" u="none" strike="noStrike">
                          <a:solidFill>
                            <a:srgbClr val="000000"/>
                          </a:solidFill>
                          <a:latin typeface="Segoe UI"/>
                        </a:rPr>
                        <a:t>4016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dirty="0" smtClean="0">
                          <a:solidFill>
                            <a:srgbClr val="000000"/>
                          </a:solidFill>
                          <a:latin typeface="Segoe UI"/>
                        </a:rPr>
                        <a:t>Jorge Lopez</a:t>
                      </a:r>
                      <a:endParaRPr lang="es-AR" sz="18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dirty="0">
                          <a:solidFill>
                            <a:srgbClr val="000000"/>
                          </a:solidFill>
                          <a:latin typeface="Segoe UI"/>
                        </a:rPr>
                        <a:t> $ </a:t>
                      </a:r>
                      <a:r>
                        <a:rPr lang="es-AR" sz="1800" b="1" i="0" u="none" strike="noStrike" dirty="0" smtClean="0">
                          <a:solidFill>
                            <a:srgbClr val="000000"/>
                          </a:solidFill>
                          <a:latin typeface="Segoe UI"/>
                        </a:rPr>
                        <a:t>    </a:t>
                      </a:r>
                      <a:r>
                        <a:rPr lang="es-AR" sz="1800" b="1" i="0" u="none" strike="noStrike" dirty="0">
                          <a:solidFill>
                            <a:srgbClr val="000000"/>
                          </a:solidFill>
                          <a:latin typeface="Segoe UI"/>
                        </a:rPr>
                        <a:t>180.000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787639265"/>
      </p:ext>
    </p:extLst>
  </p:cSld>
  <p:clrMapOvr>
    <a:masterClrMapping/>
  </p:clrMapOvr>
  <p:transition spd="slow">
    <p:random/>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8"/>
          <p:cNvSpPr>
            <a:spLocks noChangeArrowheads="1"/>
          </p:cNvSpPr>
          <p:nvPr/>
        </p:nvSpPr>
        <p:spPr bwMode="auto">
          <a:xfrm>
            <a:off x="776288" y="715905"/>
            <a:ext cx="8497887" cy="1031051"/>
          </a:xfrm>
          <a:prstGeom prst="rect">
            <a:avLst/>
          </a:prstGeom>
          <a:noFill/>
          <a:ln w="12700">
            <a:noFill/>
            <a:miter lim="800000"/>
            <a:headEnd type="none" w="sm" len="sm"/>
            <a:tailEnd type="none" w="sm" len="sm"/>
          </a:ln>
        </p:spPr>
        <p:txBody>
          <a:bodyPr bIns="0" anchor="ctr">
            <a:spAutoFit/>
          </a:bodyPr>
          <a:lstStyle/>
          <a:p>
            <a:pPr>
              <a:tabLst>
                <a:tab pos="228600" algn="l"/>
              </a:tabLst>
            </a:pPr>
            <a:r>
              <a:rPr lang="es-ES" sz="3200" b="1" dirty="0">
                <a:latin typeface="Calibri" pitchFamily="34" charset="0"/>
              </a:rPr>
              <a:t>Archivos convencionales</a:t>
            </a:r>
          </a:p>
          <a:p>
            <a:pPr>
              <a:tabLst>
                <a:tab pos="228600" algn="l"/>
              </a:tabLst>
            </a:pPr>
            <a:endParaRPr lang="es-ES_tradnl" sz="3200" b="1" dirty="0">
              <a:latin typeface="Calibri" pitchFamily="34" charset="0"/>
            </a:endParaRPr>
          </a:p>
        </p:txBody>
      </p:sp>
      <p:sp>
        <p:nvSpPr>
          <p:cNvPr id="5" name="4 Marcador de número de diapositiva"/>
          <p:cNvSpPr>
            <a:spLocks noGrp="1"/>
          </p:cNvSpPr>
          <p:nvPr>
            <p:ph type="sldNum" sz="quarter" idx="12"/>
          </p:nvPr>
        </p:nvSpPr>
        <p:spPr/>
        <p:txBody>
          <a:bodyPr/>
          <a:lstStyle/>
          <a:p>
            <a:pPr>
              <a:defRPr/>
            </a:pPr>
            <a:fld id="{26C1BD80-6FCC-401C-ACB3-480B744F0F43}" type="slidenum">
              <a:rPr lang="es-ES" smtClean="0"/>
              <a:pPr>
                <a:defRPr/>
              </a:pPr>
              <a:t>8</a:t>
            </a:fld>
            <a:endParaRPr lang="es-ES"/>
          </a:p>
        </p:txBody>
      </p:sp>
      <p:graphicFrame>
        <p:nvGraphicFramePr>
          <p:cNvPr id="7" name="6 Tabla"/>
          <p:cNvGraphicFramePr>
            <a:graphicFrameLocks noGrp="1"/>
          </p:cNvGraphicFramePr>
          <p:nvPr>
            <p:extLst>
              <p:ext uri="{D42A27DB-BD31-4B8C-83A1-F6EECF244321}">
                <p14:modId xmlns:p14="http://schemas.microsoft.com/office/powerpoint/2010/main" val="183410520"/>
              </p:ext>
            </p:extLst>
          </p:nvPr>
        </p:nvGraphicFramePr>
        <p:xfrm>
          <a:off x="807027" y="1913564"/>
          <a:ext cx="8447808" cy="4085452"/>
        </p:xfrm>
        <a:graphic>
          <a:graphicData uri="http://schemas.openxmlformats.org/drawingml/2006/table">
            <a:tbl>
              <a:tblPr/>
              <a:tblGrid>
                <a:gridCol w="1437788">
                  <a:extLst>
                    <a:ext uri="{9D8B030D-6E8A-4147-A177-3AD203B41FA5}">
                      <a16:colId xmlns:a16="http://schemas.microsoft.com/office/drawing/2014/main" val="20000"/>
                    </a:ext>
                  </a:extLst>
                </a:gridCol>
                <a:gridCol w="2786116">
                  <a:extLst>
                    <a:ext uri="{9D8B030D-6E8A-4147-A177-3AD203B41FA5}">
                      <a16:colId xmlns:a16="http://schemas.microsoft.com/office/drawing/2014/main" val="20001"/>
                    </a:ext>
                  </a:extLst>
                </a:gridCol>
                <a:gridCol w="2511337">
                  <a:extLst>
                    <a:ext uri="{9D8B030D-6E8A-4147-A177-3AD203B41FA5}">
                      <a16:colId xmlns:a16="http://schemas.microsoft.com/office/drawing/2014/main" val="20002"/>
                    </a:ext>
                  </a:extLst>
                </a:gridCol>
                <a:gridCol w="1712567">
                  <a:extLst>
                    <a:ext uri="{9D8B030D-6E8A-4147-A177-3AD203B41FA5}">
                      <a16:colId xmlns:a16="http://schemas.microsoft.com/office/drawing/2014/main" val="20003"/>
                    </a:ext>
                  </a:extLst>
                </a:gridCol>
              </a:tblGrid>
              <a:tr h="583636">
                <a:tc gridSpan="4">
                  <a:txBody>
                    <a:bodyPr/>
                    <a:lstStyle/>
                    <a:p>
                      <a:pPr algn="ctr" fontAlgn="ctr"/>
                      <a:r>
                        <a:rPr lang="es-AR" sz="1800" b="1" i="0" u="none" strike="noStrike" dirty="0">
                          <a:solidFill>
                            <a:srgbClr val="000000"/>
                          </a:solidFill>
                          <a:latin typeface="Segoe UI"/>
                        </a:rPr>
                        <a:t>Archivo SECTOR DE </a:t>
                      </a:r>
                      <a:r>
                        <a:rPr lang="es-AR" sz="1800" b="1" i="0" u="none" strike="noStrike" dirty="0" smtClean="0">
                          <a:solidFill>
                            <a:srgbClr val="000000"/>
                          </a:solidFill>
                          <a:latin typeface="Segoe UI"/>
                        </a:rPr>
                        <a:t>TRABAJO</a:t>
                      </a:r>
                      <a:endParaRPr lang="es-AR" sz="18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val="10000"/>
                  </a:ext>
                </a:extLst>
              </a:tr>
              <a:tr h="583636">
                <a:tc>
                  <a:txBody>
                    <a:bodyPr/>
                    <a:lstStyle/>
                    <a:p>
                      <a:pPr algn="ctr" fontAlgn="ctr"/>
                      <a:r>
                        <a:rPr lang="es-AR" sz="1800" b="1" i="0" u="none" strike="noStrike">
                          <a:solidFill>
                            <a:srgbClr val="000000"/>
                          </a:solidFill>
                          <a:latin typeface="Segoe UI"/>
                        </a:rPr>
                        <a:t>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Nombre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Sucursal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dirty="0" smtClean="0">
                          <a:solidFill>
                            <a:srgbClr val="000000"/>
                          </a:solidFill>
                          <a:latin typeface="Segoe UI"/>
                        </a:rPr>
                        <a:t>2019</a:t>
                      </a:r>
                      <a:endParaRPr lang="es-AR" sz="18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extLst>
                  <a:ext uri="{0D108BD9-81ED-4DB2-BD59-A6C34878D82A}">
                    <a16:rowId xmlns:a16="http://schemas.microsoft.com/office/drawing/2014/main" val="10001"/>
                  </a:ext>
                </a:extLst>
              </a:tr>
              <a:tr h="583636">
                <a:tc>
                  <a:txBody>
                    <a:bodyPr/>
                    <a:lstStyle/>
                    <a:p>
                      <a:pPr algn="ctr" fontAlgn="ctr"/>
                      <a:r>
                        <a:rPr lang="es-AR" sz="1800" b="1" i="0" u="none" strike="noStrike">
                          <a:solidFill>
                            <a:srgbClr val="000000"/>
                          </a:solidFill>
                          <a:latin typeface="Segoe UI"/>
                        </a:rPr>
                        <a:t>4001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JOSE PEREZ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Centro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60.000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583636">
                <a:tc>
                  <a:txBody>
                    <a:bodyPr/>
                    <a:lstStyle/>
                    <a:p>
                      <a:pPr algn="ctr" fontAlgn="ctr"/>
                      <a:r>
                        <a:rPr lang="es-AR" sz="1800" b="1" i="0" u="none" strike="noStrike">
                          <a:solidFill>
                            <a:srgbClr val="000000"/>
                          </a:solidFill>
                          <a:latin typeface="Segoe UI"/>
                        </a:rPr>
                        <a:t>4005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LUIS GOMES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Centro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66.000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583636">
                <a:tc>
                  <a:txBody>
                    <a:bodyPr/>
                    <a:lstStyle/>
                    <a:p>
                      <a:pPr algn="ctr" fontAlgn="ctr"/>
                      <a:r>
                        <a:rPr lang="es-AR" sz="1800" b="1" i="0" u="none" strike="noStrike">
                          <a:solidFill>
                            <a:srgbClr val="000000"/>
                          </a:solidFill>
                          <a:latin typeface="Segoe UI"/>
                        </a:rPr>
                        <a:t>4010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PEDRO MARMOL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Arenales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72.000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583636">
                <a:tc>
                  <a:txBody>
                    <a:bodyPr/>
                    <a:lstStyle/>
                    <a:p>
                      <a:pPr algn="ctr" fontAlgn="ctr"/>
                      <a:r>
                        <a:rPr lang="es-AR" sz="1800" b="1" i="0" u="none" strike="noStrike">
                          <a:solidFill>
                            <a:srgbClr val="000000"/>
                          </a:solidFill>
                          <a:latin typeface="Segoe UI"/>
                        </a:rPr>
                        <a:t>4015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ANA RODRIGUEZ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Tres Cerritos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90.000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583636">
                <a:tc>
                  <a:txBody>
                    <a:bodyPr/>
                    <a:lstStyle/>
                    <a:p>
                      <a:pPr algn="ctr" fontAlgn="ctr"/>
                      <a:r>
                        <a:rPr lang="es-AR" sz="1800" b="1" i="0" u="none" strike="noStrike">
                          <a:solidFill>
                            <a:srgbClr val="000000"/>
                          </a:solidFill>
                          <a:latin typeface="Segoe UI"/>
                        </a:rPr>
                        <a:t>4015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JORGE LOPEZ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Centro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dirty="0">
                          <a:solidFill>
                            <a:srgbClr val="000000"/>
                          </a:solidFill>
                          <a:latin typeface="Segoe UI"/>
                        </a:rPr>
                        <a:t> $      180.000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777737900"/>
      </p:ext>
    </p:extLst>
  </p:cSld>
  <p:clrMapOvr>
    <a:masterClrMapping/>
  </p:clrMapOvr>
  <p:transition spd="slow">
    <p:random/>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8"/>
          <p:cNvSpPr>
            <a:spLocks noChangeArrowheads="1"/>
          </p:cNvSpPr>
          <p:nvPr/>
        </p:nvSpPr>
        <p:spPr bwMode="auto">
          <a:xfrm>
            <a:off x="776288" y="715905"/>
            <a:ext cx="8497887" cy="1031051"/>
          </a:xfrm>
          <a:prstGeom prst="rect">
            <a:avLst/>
          </a:prstGeom>
          <a:noFill/>
          <a:ln w="12700">
            <a:noFill/>
            <a:miter lim="800000"/>
            <a:headEnd type="none" w="sm" len="sm"/>
            <a:tailEnd type="none" w="sm" len="sm"/>
          </a:ln>
        </p:spPr>
        <p:txBody>
          <a:bodyPr bIns="0" anchor="ctr">
            <a:spAutoFit/>
          </a:bodyPr>
          <a:lstStyle/>
          <a:p>
            <a:pPr>
              <a:tabLst>
                <a:tab pos="228600" algn="l"/>
              </a:tabLst>
            </a:pPr>
            <a:r>
              <a:rPr lang="es-ES" sz="3200" b="1" dirty="0">
                <a:latin typeface="Calibri" pitchFamily="34" charset="0"/>
              </a:rPr>
              <a:t>Archivos convencionales</a:t>
            </a:r>
          </a:p>
          <a:p>
            <a:pPr>
              <a:tabLst>
                <a:tab pos="228600" algn="l"/>
              </a:tabLst>
            </a:pPr>
            <a:endParaRPr lang="es-ES_tradnl" sz="3200" b="1" dirty="0">
              <a:latin typeface="Calibri" pitchFamily="34" charset="0"/>
            </a:endParaRPr>
          </a:p>
        </p:txBody>
      </p:sp>
      <p:sp>
        <p:nvSpPr>
          <p:cNvPr id="5" name="4 Marcador de número de diapositiva"/>
          <p:cNvSpPr>
            <a:spLocks noGrp="1"/>
          </p:cNvSpPr>
          <p:nvPr>
            <p:ph type="sldNum" sz="quarter" idx="12"/>
          </p:nvPr>
        </p:nvSpPr>
        <p:spPr/>
        <p:txBody>
          <a:bodyPr/>
          <a:lstStyle/>
          <a:p>
            <a:pPr>
              <a:defRPr/>
            </a:pPr>
            <a:fld id="{26C1BD80-6FCC-401C-ACB3-480B744F0F43}" type="slidenum">
              <a:rPr lang="es-ES" smtClean="0"/>
              <a:pPr>
                <a:defRPr/>
              </a:pPr>
              <a:t>9</a:t>
            </a:fld>
            <a:endParaRPr lang="es-ES"/>
          </a:p>
        </p:txBody>
      </p:sp>
      <p:graphicFrame>
        <p:nvGraphicFramePr>
          <p:cNvPr id="6" name="5 Tabla"/>
          <p:cNvGraphicFramePr>
            <a:graphicFrameLocks noGrp="1"/>
          </p:cNvGraphicFramePr>
          <p:nvPr/>
        </p:nvGraphicFramePr>
        <p:xfrm>
          <a:off x="609600" y="1759526"/>
          <a:ext cx="8894617" cy="4142510"/>
        </p:xfrm>
        <a:graphic>
          <a:graphicData uri="http://schemas.openxmlformats.org/drawingml/2006/table">
            <a:tbl>
              <a:tblPr/>
              <a:tblGrid>
                <a:gridCol w="636628">
                  <a:extLst>
                    <a:ext uri="{9D8B030D-6E8A-4147-A177-3AD203B41FA5}">
                      <a16:colId xmlns:a16="http://schemas.microsoft.com/office/drawing/2014/main" val="20000"/>
                    </a:ext>
                  </a:extLst>
                </a:gridCol>
                <a:gridCol w="1746182">
                  <a:extLst>
                    <a:ext uri="{9D8B030D-6E8A-4147-A177-3AD203B41FA5}">
                      <a16:colId xmlns:a16="http://schemas.microsoft.com/office/drawing/2014/main" val="20001"/>
                    </a:ext>
                  </a:extLst>
                </a:gridCol>
                <a:gridCol w="2382812">
                  <a:extLst>
                    <a:ext uri="{9D8B030D-6E8A-4147-A177-3AD203B41FA5}">
                      <a16:colId xmlns:a16="http://schemas.microsoft.com/office/drawing/2014/main" val="20002"/>
                    </a:ext>
                  </a:extLst>
                </a:gridCol>
                <a:gridCol w="1509719">
                  <a:extLst>
                    <a:ext uri="{9D8B030D-6E8A-4147-A177-3AD203B41FA5}">
                      <a16:colId xmlns:a16="http://schemas.microsoft.com/office/drawing/2014/main" val="20003"/>
                    </a:ext>
                  </a:extLst>
                </a:gridCol>
                <a:gridCol w="1455154">
                  <a:extLst>
                    <a:ext uri="{9D8B030D-6E8A-4147-A177-3AD203B41FA5}">
                      <a16:colId xmlns:a16="http://schemas.microsoft.com/office/drawing/2014/main" val="20004"/>
                    </a:ext>
                  </a:extLst>
                </a:gridCol>
                <a:gridCol w="1164122">
                  <a:extLst>
                    <a:ext uri="{9D8B030D-6E8A-4147-A177-3AD203B41FA5}">
                      <a16:colId xmlns:a16="http://schemas.microsoft.com/office/drawing/2014/main" val="20005"/>
                    </a:ext>
                  </a:extLst>
                </a:gridCol>
              </a:tblGrid>
              <a:tr h="943173">
                <a:tc gridSpan="6">
                  <a:txBody>
                    <a:bodyPr/>
                    <a:lstStyle/>
                    <a:p>
                      <a:pPr algn="ctr" fontAlgn="ctr"/>
                      <a:r>
                        <a:rPr lang="es-AR" sz="1800" b="1" i="0" u="none" strike="noStrike" dirty="0">
                          <a:solidFill>
                            <a:srgbClr val="000000"/>
                          </a:solidFill>
                          <a:latin typeface="Segoe UI"/>
                        </a:rPr>
                        <a:t>Archivo DATOS DEL </a:t>
                      </a:r>
                      <a:r>
                        <a:rPr lang="es-AR" sz="1800" b="1" i="0" u="none" strike="noStrike" dirty="0" smtClean="0">
                          <a:solidFill>
                            <a:srgbClr val="000000"/>
                          </a:solidFill>
                          <a:latin typeface="Segoe UI"/>
                        </a:rPr>
                        <a:t>PERSONAL</a:t>
                      </a:r>
                      <a:endParaRPr lang="es-AR" sz="18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pPr algn="ctr" fontAlgn="ctr"/>
                      <a:endParaRPr lang="es-AR" sz="1000" b="1" i="0" u="none" strike="noStrike" dirty="0">
                        <a:solidFill>
                          <a:srgbClr val="000000"/>
                        </a:solidFill>
                        <a:latin typeface="Segoe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val="10000"/>
                  </a:ext>
                </a:extLst>
              </a:tr>
              <a:tr h="447028">
                <a:tc>
                  <a:txBody>
                    <a:bodyPr/>
                    <a:lstStyle/>
                    <a:p>
                      <a:pPr algn="ctr" fontAlgn="ctr"/>
                      <a:r>
                        <a:rPr lang="es-AR" sz="1800" b="1" i="0" u="none" strike="noStrike">
                          <a:solidFill>
                            <a:srgbClr val="000000"/>
                          </a:solidFill>
                          <a:latin typeface="Segoe UI"/>
                        </a:rPr>
                        <a:t>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Nombre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Domicilio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Teléfono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s-AR" sz="1800" b="1" i="0" u="none" strike="noStrike">
                          <a:solidFill>
                            <a:srgbClr val="000000"/>
                          </a:solidFill>
                          <a:latin typeface="Segoe UI"/>
                        </a:rPr>
                        <a:t>Salario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extLst>
                  <a:ext uri="{0D108BD9-81ED-4DB2-BD59-A6C34878D82A}">
                    <a16:rowId xmlns:a16="http://schemas.microsoft.com/office/drawing/2014/main" val="10001"/>
                  </a:ext>
                </a:extLst>
              </a:tr>
              <a:tr h="749850">
                <a:tc>
                  <a:txBody>
                    <a:bodyPr/>
                    <a:lstStyle/>
                    <a:p>
                      <a:pPr algn="ctr" fontAlgn="ctr"/>
                      <a:r>
                        <a:rPr lang="es-AR" sz="1800" b="1" i="0" u="none" strike="noStrike">
                          <a:solidFill>
                            <a:srgbClr val="000000"/>
                          </a:solidFill>
                          <a:latin typeface="Segoe UI"/>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Pérez, José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Avda. Bolivia 5500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s-AR" sz="1800" b="1" i="0" u="none" strike="noStrike">
                          <a:solidFill>
                            <a:srgbClr val="000000"/>
                          </a:solidFill>
                          <a:latin typeface="Segoe UI"/>
                        </a:rPr>
                        <a:t> 154-123456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Secundario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$ 15.000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749850">
                <a:tc>
                  <a:txBody>
                    <a:bodyPr/>
                    <a:lstStyle/>
                    <a:p>
                      <a:pPr algn="ctr" fontAlgn="ctr"/>
                      <a:r>
                        <a:rPr lang="es-AR" sz="1800" b="1" i="0" u="none" strike="noStrike">
                          <a:solidFill>
                            <a:srgbClr val="000000"/>
                          </a:solidFill>
                          <a:latin typeface="Segoe UI"/>
                        </a:rPr>
                        <a:t>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dirty="0" smtClean="0">
                          <a:solidFill>
                            <a:srgbClr val="000000"/>
                          </a:solidFill>
                          <a:latin typeface="Segoe UI"/>
                        </a:rPr>
                        <a:t>Gómez</a:t>
                      </a:r>
                      <a:r>
                        <a:rPr lang="es-AR" sz="1800" b="1" i="0" u="none" strike="noStrike" dirty="0">
                          <a:solidFill>
                            <a:srgbClr val="000000"/>
                          </a:solidFill>
                          <a:latin typeface="Segoe UI"/>
                        </a:rPr>
                        <a:t>, Luis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Caseros 666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s-AR" sz="1800" b="1" i="0" u="none" strike="noStrike">
                          <a:solidFill>
                            <a:srgbClr val="000000"/>
                          </a:solidFill>
                          <a:latin typeface="Segoe UI"/>
                        </a:rPr>
                        <a:t> 456-7890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Secundario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$ 16.000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749850">
                <a:tc>
                  <a:txBody>
                    <a:bodyPr/>
                    <a:lstStyle/>
                    <a:p>
                      <a:pPr algn="ctr" fontAlgn="ctr"/>
                      <a:r>
                        <a:rPr lang="es-AR" sz="1800" b="1" i="0" u="none" strike="noStrike">
                          <a:solidFill>
                            <a:srgbClr val="000000"/>
                          </a:solidFill>
                          <a:latin typeface="Segoe UI"/>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dirty="0" smtClean="0">
                          <a:solidFill>
                            <a:srgbClr val="000000"/>
                          </a:solidFill>
                          <a:latin typeface="Segoe UI"/>
                        </a:rPr>
                        <a:t>Mármol</a:t>
                      </a:r>
                      <a:r>
                        <a:rPr lang="es-AR" sz="1800" b="1" i="0" u="none" strike="noStrike" dirty="0">
                          <a:solidFill>
                            <a:srgbClr val="000000"/>
                          </a:solidFill>
                          <a:latin typeface="Segoe UI"/>
                        </a:rPr>
                        <a:t>, Pedro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Alberdi 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s-AR" sz="1800" b="1" i="0" u="none" strike="noStrike">
                          <a:solidFill>
                            <a:srgbClr val="000000"/>
                          </a:solidFill>
                          <a:latin typeface="Segoe UI"/>
                        </a:rPr>
                        <a:t> 499-9999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Secundario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$ 14.000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502759">
                <a:tc>
                  <a:txBody>
                    <a:bodyPr/>
                    <a:lstStyle/>
                    <a:p>
                      <a:pPr algn="ctr" fontAlgn="ctr"/>
                      <a:r>
                        <a:rPr lang="es-AR" sz="1800" b="1" i="0" u="none" strike="noStrike">
                          <a:solidFill>
                            <a:srgbClr val="000000"/>
                          </a:solidFill>
                          <a:latin typeface="Segoe UI"/>
                        </a:rPr>
                        <a:t>115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Rodríguez, Ana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Orán 345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s-AR" sz="1800" b="1" i="0" u="none" strike="noStrike">
                          <a:solidFill>
                            <a:srgbClr val="000000"/>
                          </a:solidFill>
                          <a:latin typeface="Segoe UI"/>
                        </a:rPr>
                        <a:t> 477-9999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a:solidFill>
                            <a:srgbClr val="000000"/>
                          </a:solidFill>
                          <a:latin typeface="Segoe UI"/>
                        </a:rPr>
                        <a:t> Terciario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AR" sz="1800" b="1" i="0" u="none" strike="noStrike" dirty="0">
                          <a:solidFill>
                            <a:srgbClr val="000000"/>
                          </a:solidFill>
                          <a:latin typeface="Segoe UI"/>
                        </a:rPr>
                        <a:t> $ 18.000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028206109"/>
      </p:ext>
    </p:extLst>
  </p:cSld>
  <p:clrMapOvr>
    <a:masterClrMapping/>
  </p:clrMapOvr>
  <p:transition spd="slow">
    <p:random/>
  </p:transition>
</p:sld>
</file>

<file path=ppt/theme/theme1.xml><?xml version="1.0" encoding="utf-8"?>
<a:theme xmlns:a="http://schemas.openxmlformats.org/drawingml/2006/main" name="SIG">
  <a:themeElements>
    <a:clrScheme name="Per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erfi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_tradnl"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_tradnl"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Per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er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er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er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er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er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er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er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er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SIG</Template>
  <TotalTime>23131</TotalTime>
  <Words>2248</Words>
  <Application>Microsoft Office PowerPoint</Application>
  <PresentationFormat>A4 (210 x 297 mm)</PresentationFormat>
  <Paragraphs>482</Paragraphs>
  <Slides>47</Slides>
  <Notes>8</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47</vt:i4>
      </vt:variant>
    </vt:vector>
  </HeadingPairs>
  <TitlesOfParts>
    <vt:vector size="56" baseType="lpstr">
      <vt:lpstr>Arial</vt:lpstr>
      <vt:lpstr>Calibri</vt:lpstr>
      <vt:lpstr>Segoe UI</vt:lpstr>
      <vt:lpstr>Symbol</vt:lpstr>
      <vt:lpstr>Tahoma</vt:lpstr>
      <vt:lpstr>Times New Roman</vt:lpstr>
      <vt:lpstr>Tw Cen MT Condensed Extra Bold</vt:lpstr>
      <vt:lpstr>Wingdings</vt:lpstr>
      <vt:lpstr>SIG</vt:lpstr>
      <vt:lpstr>Unidad 3: RECURSOS DE TECNOLOGIA DE INFORMACIÓN - Información   Bases de Datos: Diseño, gestión, nuevas estructuras.  Administración de bases de datos: técnicas de generación de información.   </vt:lpstr>
      <vt:lpstr>Presentación de PowerPoint</vt:lpstr>
      <vt:lpstr>CONCEPTOS DE ORGANIZACIÓN DE ARCHIVOS Organización de datos</vt:lpstr>
      <vt:lpstr>Archivos  Convencionales La Jerarquía de Datos - Entorno Tradicional</vt:lpstr>
      <vt:lpstr>Procesamiento Tradicional de Archivos</vt:lpstr>
      <vt:lpstr>Problemas con el entorno tradicional</vt:lpstr>
      <vt:lpstr>Presentación de PowerPoint</vt:lpstr>
      <vt:lpstr>Presentación de PowerPoint</vt:lpstr>
      <vt:lpstr>Presentación de PowerPoint</vt:lpstr>
      <vt:lpstr>Problemas en archivos convencionales </vt:lpstr>
      <vt:lpstr>Problemas en archivos convencionales </vt:lpstr>
      <vt:lpstr>Problemas en archivos convencionales </vt:lpstr>
      <vt:lpstr>Problemas en archivos convencionales </vt:lpstr>
      <vt:lpstr>Problemas en archivos convencionales </vt:lpstr>
      <vt:lpstr>Características del entorno tradicional</vt:lpstr>
      <vt:lpstr>ENFOQUE DE LAS BD PARA LA ADMINISTRACIÓN DE DATOS Definición de Tecnología de Base de Datos</vt:lpstr>
      <vt:lpstr>Aplicaciones de las bases de datos</vt:lpstr>
      <vt:lpstr>Sistemas de Administración de BD</vt:lpstr>
      <vt:lpstr>Bases de Datos relacionales</vt:lpstr>
      <vt:lpstr>DBMS relacional (software)</vt:lpstr>
      <vt:lpstr>Presentación de PowerPoint</vt:lpstr>
      <vt:lpstr>Presentación de PowerPoint</vt:lpstr>
      <vt:lpstr>Tablas de una BD Relacional</vt:lpstr>
      <vt:lpstr>ENTIDADES DE UNA BASE DE DATOS RELACIONAL Entidades de las Bases de Datos</vt:lpstr>
      <vt:lpstr>Tipo de Datos de las BD Relacionales (atributos)</vt:lpstr>
      <vt:lpstr>USO DE BASES DE DATOS WEB Aplicaciones de las bases de datos web</vt:lpstr>
      <vt:lpstr>Lenguaje de programación</vt:lpstr>
      <vt:lpstr>BASES DE DATOS DISTRIBUIDAS  Esquema de una BD distribuida</vt:lpstr>
      <vt:lpstr>Objetivo de un Sistema Distribuido</vt:lpstr>
      <vt:lpstr>Ventajas y Desventajas de un Sistema Distribuido</vt:lpstr>
      <vt:lpstr>DISEÑO DE BASES DE DATOS El proceso del diseño de Bases de Datos</vt:lpstr>
      <vt:lpstr>El proceso del diseño de Bases de Datos</vt:lpstr>
      <vt:lpstr>El proceso del diseño de Bases de Datos</vt:lpstr>
      <vt:lpstr>El proceso del diseño de Bases de Datos</vt:lpstr>
      <vt:lpstr>Definición de Normalización</vt:lpstr>
      <vt:lpstr>Utilidad de la normalización de BD</vt:lpstr>
      <vt:lpstr>Objetivo de la normalización de BD</vt:lpstr>
      <vt:lpstr>Función de las formas normales</vt:lpstr>
      <vt:lpstr>Diseño de Bases de Datos – Ejemplo Requerimientos de la base de datos</vt:lpstr>
      <vt:lpstr>Requerimientos de la base de datos</vt:lpstr>
      <vt:lpstr>Tabla sin normalizar – Situación actual</vt:lpstr>
      <vt:lpstr>Ejemplo: 1ra Forma Normal</vt:lpstr>
      <vt:lpstr>Ejemplo: 2da Forma Normal</vt:lpstr>
      <vt:lpstr>Ejemplo: 3ra Forma Normal</vt:lpstr>
      <vt:lpstr>Ejemplo – Situación Final - Tablas</vt:lpstr>
      <vt:lpstr>Ejemplo – Situación Final - Atributos</vt:lpstr>
      <vt:lpstr>Ejemplo – Situación Final - Relaciones</vt:lpstr>
    </vt:vector>
  </TitlesOfParts>
  <Company>EDESA 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Nacional de Salta</dc:title>
  <dc:creator>Ing. Roland S. Luza</dc:creator>
  <cp:lastModifiedBy>LOPEZ JORGE LUIS (AARSLA)</cp:lastModifiedBy>
  <cp:revision>213</cp:revision>
  <cp:lastPrinted>2019-03-01T21:26:24Z</cp:lastPrinted>
  <dcterms:created xsi:type="dcterms:W3CDTF">2009-03-17T22:32:17Z</dcterms:created>
  <dcterms:modified xsi:type="dcterms:W3CDTF">2021-03-24T23:46:46Z</dcterms:modified>
</cp:coreProperties>
</file>