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642" r:id="rId2"/>
    <p:sldId id="643" r:id="rId3"/>
    <p:sldId id="644" r:id="rId4"/>
    <p:sldId id="645" r:id="rId5"/>
    <p:sldId id="646" r:id="rId6"/>
    <p:sldId id="647" r:id="rId7"/>
    <p:sldId id="595" r:id="rId8"/>
    <p:sldId id="568" r:id="rId9"/>
    <p:sldId id="597" r:id="rId10"/>
    <p:sldId id="618" r:id="rId11"/>
    <p:sldId id="633" r:id="rId12"/>
    <p:sldId id="650" r:id="rId13"/>
    <p:sldId id="609" r:id="rId14"/>
    <p:sldId id="626" r:id="rId15"/>
    <p:sldId id="619" r:id="rId16"/>
    <p:sldId id="639" r:id="rId17"/>
    <p:sldId id="600" r:id="rId18"/>
    <p:sldId id="570" r:id="rId19"/>
    <p:sldId id="616" r:id="rId20"/>
    <p:sldId id="617" r:id="rId21"/>
    <p:sldId id="573" r:id="rId22"/>
    <p:sldId id="629" r:id="rId23"/>
    <p:sldId id="631" r:id="rId24"/>
    <p:sldId id="628" r:id="rId25"/>
    <p:sldId id="630" r:id="rId26"/>
    <p:sldId id="627" r:id="rId27"/>
    <p:sldId id="632" r:id="rId28"/>
    <p:sldId id="620" r:id="rId29"/>
    <p:sldId id="622" r:id="rId30"/>
    <p:sldId id="623" r:id="rId31"/>
    <p:sldId id="624" r:id="rId32"/>
    <p:sldId id="621" r:id="rId33"/>
    <p:sldId id="625" r:id="rId34"/>
    <p:sldId id="648" r:id="rId35"/>
    <p:sldId id="649" r:id="rId36"/>
    <p:sldId id="578" r:id="rId37"/>
    <p:sldId id="634" r:id="rId38"/>
    <p:sldId id="635" r:id="rId39"/>
    <p:sldId id="602" r:id="rId40"/>
    <p:sldId id="611" r:id="rId41"/>
    <p:sldId id="592" r:id="rId42"/>
    <p:sldId id="605" r:id="rId43"/>
    <p:sldId id="636" r:id="rId44"/>
    <p:sldId id="610" r:id="rId45"/>
    <p:sldId id="580" r:id="rId46"/>
    <p:sldId id="637" r:id="rId47"/>
  </p:sldIdLst>
  <p:sldSz cx="9906000" cy="6858000" type="A4"/>
  <p:notesSz cx="6954838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A4"/>
    <a:srgbClr val="33CC33"/>
    <a:srgbClr val="FFBA97"/>
    <a:srgbClr val="FFAB81"/>
    <a:srgbClr val="FF9966"/>
    <a:srgbClr val="66CCFF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86443" autoAdjust="0"/>
  </p:normalViewPr>
  <p:slideViewPr>
    <p:cSldViewPr>
      <p:cViewPr varScale="1">
        <p:scale>
          <a:sx n="90" d="100"/>
          <a:sy n="90" d="100"/>
        </p:scale>
        <p:origin x="1032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312"/>
      </p:cViewPr>
      <p:guideLst>
        <p:guide orient="horz" pos="2932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466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2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146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2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840788"/>
            <a:ext cx="301466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fld id="{0FA121CA-B883-422E-B70E-DB5BBCD663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270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466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7263" y="696913"/>
            <a:ext cx="504190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22775"/>
            <a:ext cx="5564188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noProof="0" smtClean="0"/>
              <a:t>Haga clic para modificar el estilo de texto del patrón</a:t>
            </a:r>
          </a:p>
          <a:p>
            <a:pPr lvl="1"/>
            <a:r>
              <a:rPr lang="es-AR" noProof="0" smtClean="0"/>
              <a:t>Segundo nivel</a:t>
            </a:r>
          </a:p>
          <a:p>
            <a:pPr lvl="2"/>
            <a:r>
              <a:rPr lang="es-AR" noProof="0" smtClean="0"/>
              <a:t>Tercer nivel</a:t>
            </a:r>
          </a:p>
          <a:p>
            <a:pPr lvl="3"/>
            <a:r>
              <a:rPr lang="es-AR" noProof="0" smtClean="0"/>
              <a:t>Cuarto nivel</a:t>
            </a:r>
          </a:p>
          <a:p>
            <a:pPr lvl="4"/>
            <a:r>
              <a:rPr lang="es-AR" noProof="0" smtClean="0"/>
              <a:t>Quinto nivel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146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840788"/>
            <a:ext cx="301466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5171" rIns="90343" bIns="45171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fld id="{5A0FB0BD-F1F7-451B-B653-8B3DBDB87B9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3340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technology.com/online/Los-cursos-gratis-de-Cambridge-y-Oxford-que-usan-los-ejecutivos-para-conseguir-un-ascenso-y-mejorar-el-sueldo-20190807-0001.html?utm_source=planisys&amp;utm_medium=NewsletterInfotechnology&amp;utm_campaign=Infotechnology&amp;utm_content=3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1.png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3.png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PREGUNTAR A LA AUDIENCIA</a:t>
            </a:r>
          </a:p>
          <a:p>
            <a:endParaRPr lang="es-ES" b="1" dirty="0"/>
          </a:p>
          <a:p>
            <a:r>
              <a:rPr lang="es-ES" b="1" dirty="0" smtClean="0"/>
              <a:t>VIDEO 1 Y VOLVER A ESTE PP</a:t>
            </a:r>
          </a:p>
          <a:p>
            <a:endParaRPr lang="es-ES" dirty="0"/>
          </a:p>
          <a:p>
            <a:r>
              <a:rPr lang="es-ES" dirty="0" smtClean="0"/>
              <a:t>DESMITIFICAR TIC : HARD – SOFT – REDES – DATOS – </a:t>
            </a:r>
            <a:r>
              <a:rPr lang="es-ES" b="1" dirty="0" smtClean="0"/>
              <a:t>PERSONAS ( OPERACIÓN ANALISIS – DECISIONES)</a:t>
            </a:r>
          </a:p>
          <a:p>
            <a:endParaRPr lang="es-ES" dirty="0"/>
          </a:p>
          <a:p>
            <a:r>
              <a:rPr lang="es-ES" b="1" dirty="0" smtClean="0"/>
              <a:t>HABLAR DE NUEVOS CONCEPTOS: </a:t>
            </a:r>
            <a:r>
              <a:rPr lang="es-ES" dirty="0" smtClean="0"/>
              <a:t>BLOCKCHAIN – BIGDATA – CRIPTOMONEDAS – DATA ANALITIC – ERP – CRM – BPM ….BI – FINTECH - </a:t>
            </a:r>
          </a:p>
          <a:p>
            <a:endParaRPr lang="es-ES" dirty="0"/>
          </a:p>
          <a:p>
            <a:r>
              <a:rPr lang="es-ES" b="1" dirty="0" smtClean="0"/>
              <a:t>CAMBIOS TECNOLOGICOS: </a:t>
            </a:r>
            <a:r>
              <a:rPr lang="es-ES" dirty="0" smtClean="0"/>
              <a:t>PROCESADORES – ALMACENAM - NUBE  PARA AMBOS – </a:t>
            </a:r>
          </a:p>
          <a:p>
            <a:r>
              <a:rPr lang="es-ES" dirty="0" smtClean="0"/>
              <a:t>INTERNET DE LA COSAS – GOOGLE …</a:t>
            </a:r>
          </a:p>
          <a:p>
            <a:endParaRPr lang="es-ES" dirty="0" smtClean="0"/>
          </a:p>
          <a:p>
            <a:r>
              <a:rPr lang="es-ES" b="1" dirty="0" smtClean="0"/>
              <a:t>CAMBIOS EN PROCESOS DE ORGANISMOS: </a:t>
            </a:r>
            <a:r>
              <a:rPr lang="es-ES" dirty="0" smtClean="0"/>
              <a:t>AFIP – CERTIF DIGITALES– LIBROS LEGALES SOC Y LABORALES – GOBIERNO DOC NAC ….</a:t>
            </a:r>
          </a:p>
          <a:p>
            <a:endParaRPr lang="es-ES" dirty="0"/>
          </a:p>
          <a:p>
            <a:r>
              <a:rPr lang="es-ES" b="1" dirty="0" smtClean="0"/>
              <a:t>OPORTUNIDADES INTERNACIONALES: </a:t>
            </a:r>
            <a:r>
              <a:rPr lang="es-ES" dirty="0" smtClean="0"/>
              <a:t>CERTIFICACIONES EN PROYECTOS – AUDITORIA – FINANZAS – PROCESOS – SEGURIDAD</a:t>
            </a:r>
          </a:p>
          <a:p>
            <a:endParaRPr lang="es-ES" dirty="0"/>
          </a:p>
          <a:p>
            <a:r>
              <a:rPr lang="es-ES" b="1" dirty="0" smtClean="0"/>
              <a:t>CAPACITACIÓN EN SU MESA DE LA COCINA</a:t>
            </a:r>
            <a:r>
              <a:rPr lang="es-ES" dirty="0" smtClean="0"/>
              <a:t>: YOUTUBE – UNIVERSIDADES Y ON LINE Y GRATIS POR U. OXFORD – CAMBRIDGE – CPCECABA – CPCE LOCAL Y OTROS</a:t>
            </a:r>
          </a:p>
          <a:p>
            <a:pPr marL="174245" indent="-174245">
              <a:buFont typeface="Arial" pitchFamily="34" charset="0"/>
              <a:buChar char="•"/>
            </a:pP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6896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10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11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13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14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15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CF24665-2425-4D8B-B850-9DC6F4EF5DB7}" type="slidenum">
              <a:rPr lang="es-AR" altLang="es-MX" sz="1200" u="none"/>
              <a:pPr eaLnBrk="1" hangingPunct="1">
                <a:defRPr/>
              </a:pPr>
              <a:t>16</a:t>
            </a:fld>
            <a:endParaRPr lang="es-AR" altLang="es-MX" sz="1200" u="non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1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6CF24665-2425-4D8B-B850-9DC6F4EF5DB7}" type="slidenum">
              <a:rPr lang="es-AR" altLang="es-MX" sz="1200" u="none"/>
              <a:pPr eaLnBrk="1" hangingPunct="1">
                <a:defRPr/>
              </a:pPr>
              <a:t>17</a:t>
            </a:fld>
            <a:endParaRPr lang="es-AR" altLang="es-MX" sz="1200" u="none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4FAE065-9AB2-4E26-A8FD-C0E2A991E2F1}" type="slidenum">
              <a:rPr lang="es-AR" altLang="es-MX" sz="1200" u="none"/>
              <a:pPr eaLnBrk="1" hangingPunct="1">
                <a:defRPr/>
              </a:pPr>
              <a:t>18</a:t>
            </a:fld>
            <a:endParaRPr lang="es-AR" altLang="es-MX" sz="1200" u="none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38212A72-606F-43D7-933B-7299C6D7797E}" type="slidenum">
              <a:rPr lang="es-AR" altLang="es-MX" sz="1200" u="none"/>
              <a:pPr eaLnBrk="1" hangingPunct="1">
                <a:defRPr/>
              </a:pPr>
              <a:t>19</a:t>
            </a:fld>
            <a:endParaRPr lang="es-AR" altLang="es-MX" sz="1200" u="none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790A9120-73D1-4523-B729-FA6845FEB9D0}" type="slidenum">
              <a:rPr lang="es-AR" altLang="es-MX" sz="1200" u="none"/>
              <a:pPr eaLnBrk="1" hangingPunct="1">
                <a:defRPr/>
              </a:pPr>
              <a:t>20</a:t>
            </a:fld>
            <a:endParaRPr lang="es-AR" altLang="es-MX" sz="1200" u="non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>
                <a:hlinkClick r:id="rId3"/>
              </a:rPr>
              <a:t>https://</a:t>
            </a:r>
            <a:r>
              <a:rPr lang="es-AR" dirty="0" smtClean="0">
                <a:hlinkClick r:id="rId3"/>
              </a:rPr>
              <a:t>www.infotechnology.com/online/Los-cursos-gratis-de-Cambridge-y-Oxford-que-usan-los-ejecutivos-para-conseguir-un-ascenso-y-mejorar-el-sueldo-20190807-0001.html?utm_source=planisys&amp;utm_medium=NewsletterInfotechnology&amp;utm_campaign=Infotechnology&amp;utm_content=3</a:t>
            </a:r>
            <a:endParaRPr lang="es-AR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LA EDUCACION NO CONCLUYE!!!!!!!!!!!! AHORA MENOS QUE NUNCA</a:t>
            </a:r>
          </a:p>
          <a:p>
            <a:endParaRPr lang="es-ES" dirty="0"/>
          </a:p>
          <a:p>
            <a:r>
              <a:rPr lang="es-ES" dirty="0" smtClean="0"/>
              <a:t>OPCIONES ABIERTAS EN TODOS LOS NIVELES NAC INTERNAC PYMES – DEPEND INDEPEND – DOCENTES- INVESTIG -ESTADO -ONGS</a:t>
            </a:r>
          </a:p>
          <a:p>
            <a:endParaRPr lang="es-ES" dirty="0"/>
          </a:p>
          <a:p>
            <a:r>
              <a:rPr lang="es-ES" dirty="0" smtClean="0"/>
              <a:t>CAPACITACIONES DURAS Y BLANDAS COMO : MOTIVACION – ETICOS – EMPATICOS – COLABORATIVOS ….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2</a:t>
            </a:fld>
            <a:endParaRPr lang="es-A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02" y="6853795"/>
            <a:ext cx="4704175" cy="210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188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21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22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23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24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25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26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27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28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29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30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3</a:t>
            </a:fld>
            <a:endParaRPr lang="es-A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626" y="4507934"/>
            <a:ext cx="4762132" cy="236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02" y="6780487"/>
            <a:ext cx="5013279" cy="229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30949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31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32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2EB25D4-4DE7-4167-8540-E098DBE9DFF3}" type="slidenum">
              <a:rPr lang="es-AR" altLang="es-MX" sz="1200" u="none"/>
              <a:pPr eaLnBrk="1" hangingPunct="1">
                <a:defRPr/>
              </a:pPr>
              <a:t>33</a:t>
            </a:fld>
            <a:endParaRPr lang="es-AR" altLang="es-MX" sz="1200" u="none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4F8B92B-5755-42B5-A697-D8F27D498177}" type="slidenum">
              <a:rPr lang="es-AR" altLang="es-MX" sz="1200" u="none"/>
              <a:pPr eaLnBrk="1" hangingPunct="1">
                <a:defRPr/>
              </a:pPr>
              <a:t>36</a:t>
            </a:fld>
            <a:endParaRPr lang="es-AR" altLang="es-MX" sz="1200" u="non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37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99B6B3B-98BB-41D9-A38C-F7668364FFCB}" type="slidenum">
              <a:rPr lang="es-AR" altLang="es-MX" sz="1200" u="none"/>
              <a:pPr eaLnBrk="1" hangingPunct="1">
                <a:defRPr/>
              </a:pPr>
              <a:t>38</a:t>
            </a:fld>
            <a:endParaRPr lang="es-AR" altLang="es-MX" sz="1200" u="none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A40F0F8-8ADC-4A67-98C0-C2CC718384D9}" type="slidenum">
              <a:rPr lang="es-AR" altLang="es-MX" sz="1200" u="none"/>
              <a:pPr eaLnBrk="1" hangingPunct="1">
                <a:defRPr/>
              </a:pPr>
              <a:t>39</a:t>
            </a:fld>
            <a:endParaRPr lang="es-AR" altLang="es-MX" sz="1200" u="none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D54CA9F0-6D65-47BF-847F-EA3FFC9DACCB}" type="slidenum">
              <a:rPr lang="es-AR" altLang="es-MX" sz="1200" u="none"/>
              <a:pPr eaLnBrk="1" hangingPunct="1">
                <a:defRPr/>
              </a:pPr>
              <a:t>40</a:t>
            </a:fld>
            <a:endParaRPr lang="es-AR" altLang="es-MX" sz="1200" u="none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07E24875-9C49-493E-833D-05B1E1CEAB14}" type="slidenum">
              <a:rPr lang="es-AR" altLang="es-MX" sz="1200" u="none"/>
              <a:pPr eaLnBrk="1" hangingPunct="1">
                <a:defRPr/>
              </a:pPr>
              <a:t>41</a:t>
            </a:fld>
            <a:endParaRPr lang="es-AR" altLang="es-MX" sz="1200" u="non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8507C160-C764-4CA5-96DF-3F2DC59906A3}" type="slidenum">
              <a:rPr lang="es-AR" altLang="es-MX" sz="1200" u="none"/>
              <a:pPr eaLnBrk="1" hangingPunct="1">
                <a:defRPr/>
              </a:pPr>
              <a:t>42</a:t>
            </a:fld>
            <a:endParaRPr lang="es-AR" altLang="es-MX" sz="1200" u="non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ERP</a:t>
            </a:r>
          </a:p>
          <a:p>
            <a:endParaRPr lang="es-ES" dirty="0"/>
          </a:p>
          <a:p>
            <a:r>
              <a:rPr lang="es-ES" dirty="0" smtClean="0"/>
              <a:t>EL GRAN PROTAGONISTA EN LA ELECCION – IMPLEMENTACIÓN  DEFINICIONES Y GESTION DE LOS ERP  SON LOS PROFESIONALES EN CS ES.</a:t>
            </a:r>
          </a:p>
          <a:p>
            <a:endParaRPr lang="es-ES" dirty="0"/>
          </a:p>
          <a:p>
            <a:r>
              <a:rPr lang="es-ES" dirty="0" smtClean="0"/>
              <a:t>ES LA BASE DE TODA GESTION EN LA PROFESIÓN….Y SUS IMPACTOS EN IMPUESTOS – BALANCES – REGISTROS – ANALISIS – DECISIONES ETC….</a:t>
            </a:r>
          </a:p>
          <a:p>
            <a:endParaRPr lang="es-ES" dirty="0"/>
          </a:p>
          <a:p>
            <a:r>
              <a:rPr lang="es-ES" dirty="0" smtClean="0"/>
              <a:t>INTERNET DE LAS COSAS REGISTRA LOS MOVIM DE LOS PRODUCTOS – MARCAS CON  LOS SENSORES Y GENERA PEDIDOS – REGISTRA DRIVERS Y CON ELLOS DISTRIBUCION DE COSTOS –  Y HASTA INTERACTUA  GENERANDO LA FACTURA ELECTRONICA Y CON ELLO TODAS LAS REGISTRACIONES…. LIBROS ETC….</a:t>
            </a:r>
          </a:p>
          <a:p>
            <a:endParaRPr lang="es-ES" dirty="0" smtClean="0"/>
          </a:p>
          <a:p>
            <a:r>
              <a:rPr lang="es-ES" dirty="0" smtClean="0"/>
              <a:t>LUEGO DE ALIMENTAR … H BIG DATA …. VIENE EL BI DATA ANALITIC …. Y GRANDES DECISIONES…..</a:t>
            </a:r>
          </a:p>
          <a:p>
            <a:endParaRPr lang="es-ES" dirty="0" smtClean="0"/>
          </a:p>
          <a:p>
            <a:r>
              <a:rPr lang="es-ES" dirty="0" smtClean="0"/>
              <a:t>ELECCION DE LA UNIV EN EEUU LINKEDIN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03869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8507C160-C764-4CA5-96DF-3F2DC59906A3}" type="slidenum">
              <a:rPr lang="es-AR" altLang="es-MX" sz="1200" u="none"/>
              <a:pPr eaLnBrk="1" hangingPunct="1">
                <a:defRPr/>
              </a:pPr>
              <a:t>43</a:t>
            </a:fld>
            <a:endParaRPr lang="es-AR" altLang="es-MX" sz="1200" u="none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AC9F5DAB-AE56-4827-B292-8EDA64DDD9DF}" type="slidenum">
              <a:rPr lang="es-AR" altLang="es-MX" sz="1200" u="none"/>
              <a:pPr eaLnBrk="1" hangingPunct="1">
                <a:defRPr/>
              </a:pPr>
              <a:t>44</a:t>
            </a:fld>
            <a:endParaRPr lang="es-AR" altLang="es-MX" sz="1200" u="none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76DF8899-1848-48BB-9E01-7B7EFE84A2AD}" type="slidenum">
              <a:rPr lang="es-AR" altLang="es-MX" sz="1200" u="none"/>
              <a:pPr eaLnBrk="1" hangingPunct="1">
                <a:defRPr/>
              </a:pPr>
              <a:t>45</a:t>
            </a:fld>
            <a:endParaRPr lang="es-AR" altLang="es-MX" sz="1200" u="none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A3612FB-BCDE-4FD8-80BC-F83A3CA678AC}" type="slidenum">
              <a:rPr lang="es-AR" altLang="es-MX" sz="1200" u="none"/>
              <a:pPr eaLnBrk="1" hangingPunct="1">
                <a:defRPr/>
              </a:pPr>
              <a:t>46</a:t>
            </a:fld>
            <a:endParaRPr lang="es-AR" altLang="es-MX" sz="1200" u="none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HASTA UNA HOJA DE CÁLCULO ES UNA HERR DIGITAL….. SIEMPRE QUE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SI DE USO SOLO UNA VEZ NO ME GASTO EN DISEÑO… OBTENGO LO QUE QUIERO Y AVANZO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SI ES DE USO RUTINARIO – MODELIZO – DISEÑO – IMPLEMENTO – DOCUMENTO – DEFINO ALMACENAMIENTO Y RESPONSABLE….</a:t>
            </a:r>
          </a:p>
          <a:p>
            <a:endParaRPr lang="es-ES" dirty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3013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86EF-8B8D-4151-B772-5F1BDA538EE6}" type="slidenum">
              <a:rPr lang="es-AR" smtClean="0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3773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BA3612FB-BCDE-4FD8-80BC-F83A3CA678AC}" type="slidenum">
              <a:rPr lang="es-AR" altLang="es-MX" sz="1200" u="none"/>
              <a:pPr eaLnBrk="1" hangingPunct="1">
                <a:defRPr/>
              </a:pPr>
              <a:t>7</a:t>
            </a:fld>
            <a:endParaRPr lang="es-AR" altLang="es-MX" sz="1200" u="none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18F03374-362A-430B-82DC-DF15A399AAA6}" type="slidenum">
              <a:rPr lang="es-AR" altLang="es-MX" sz="1200" u="none"/>
              <a:pPr eaLnBrk="1" hangingPunct="1">
                <a:defRPr/>
              </a:pPr>
              <a:t>8</a:t>
            </a:fld>
            <a:endParaRPr lang="es-AR" altLang="es-MX" sz="1200" u="none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marL="734035" indent="-282321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29284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580998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32711" indent="-225857" eaLnBrk="0" hangingPunct="0"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484425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36138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387852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39566" indent="-22585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5BC13156-8996-4774-B921-063975B2AFA9}" type="slidenum">
              <a:rPr lang="es-AR" altLang="es-MX" sz="1200" u="none"/>
              <a:pPr eaLnBrk="1" hangingPunct="1">
                <a:defRPr/>
              </a:pPr>
              <a:t>9</a:t>
            </a:fld>
            <a:endParaRPr lang="es-AR" altLang="es-MX" sz="1200" u="none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MX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AR"/>
              <a:t>Haga clic para cambiar el estilo de título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AR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66BB3-10DD-46BE-BBD4-50B11CF4017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910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CE2C9-B9A7-4C86-8589-94C2EA64F86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61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D4B4A-9022-4715-A222-0EB3360149D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216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FA5A3-DDC6-4BA4-BB00-D7E8952E401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295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F8209-D496-4CB7-9B22-6783947B73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21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128F8-DC45-440B-9DB6-DD9A43A135C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729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1314F-783C-4335-94AD-11C9855F6BE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709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72F48-A6A5-44A6-AC2C-864EC4C5E5A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976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945D6-FF58-4A00-A195-1E5BB230C3B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422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D80AF-C00F-400F-8F9F-C7C7942C670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74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D4273-23CD-41AE-9404-AF9E8C649AB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281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AR" alt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altLang="es-MX" smtClean="0"/>
              <a:t>Haga clic para modificar el estilo de texto del patrón</a:t>
            </a:r>
          </a:p>
          <a:p>
            <a:pPr lvl="1"/>
            <a:r>
              <a:rPr lang="es-AR" altLang="es-MX" smtClean="0"/>
              <a:t>Segundo nivel</a:t>
            </a:r>
          </a:p>
          <a:p>
            <a:pPr lvl="2"/>
            <a:r>
              <a:rPr lang="es-AR" altLang="es-MX" smtClean="0"/>
              <a:t>Tercer nivel</a:t>
            </a:r>
          </a:p>
          <a:p>
            <a:pPr lvl="3"/>
            <a:r>
              <a:rPr lang="es-AR" altLang="es-MX" smtClean="0"/>
              <a:t>Cuarto nivel</a:t>
            </a:r>
          </a:p>
          <a:p>
            <a:pPr lvl="4"/>
            <a:r>
              <a:rPr lang="es-AR" altLang="es-MX" smtClean="0"/>
              <a:t>Quinto nivel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r>
              <a:rPr lang="es-AR"/>
              <a:t>NSa - SIG 2010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ahoma" charset="0"/>
                <a:cs typeface="+mn-cs"/>
              </a:defRPr>
            </a:lvl1pPr>
          </a:lstStyle>
          <a:p>
            <a:pPr>
              <a:defRPr/>
            </a:pPr>
            <a:fld id="{ED76F163-516E-40A1-B6E9-C53EC8501AF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sa.edu.ar/sigeco/sig_planificacion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28664" y="3665349"/>
            <a:ext cx="60121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2800" b="1" u="none" dirty="0">
                <a:solidFill>
                  <a:srgbClr val="000080"/>
                </a:solidFill>
              </a:rPr>
              <a:t>¿</a:t>
            </a:r>
            <a:r>
              <a:rPr lang="es-AR" sz="2800" b="1" u="none" dirty="0">
                <a:solidFill>
                  <a:srgbClr val="000080"/>
                </a:solidFill>
              </a:rPr>
              <a:t>QUE SIGNIFICA SER UN PROFESIONAL DIGITAL</a:t>
            </a:r>
            <a:r>
              <a:rPr lang="es-AR" sz="2800" b="1" u="none" dirty="0">
                <a:solidFill>
                  <a:srgbClr val="000080"/>
                </a:solidFill>
              </a:rPr>
              <a:t>?</a:t>
            </a:r>
          </a:p>
          <a:p>
            <a:pPr algn="ctr"/>
            <a:endParaRPr lang="es-AR" sz="2800" b="1" u="none" dirty="0" smtClean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r>
              <a:rPr lang="es-AR" sz="2800" b="1" u="none" dirty="0">
                <a:latin typeface="Arial" pitchFamily="34" charset="0"/>
                <a:ea typeface="Times New Roman" pitchFamily="18" charset="0"/>
                <a:cs typeface="Arial" pitchFamily="34" charset="0"/>
              </a:rPr>
              <a:t>¿</a:t>
            </a:r>
            <a:r>
              <a:rPr lang="es-AR" sz="2800" b="1" u="none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Esta preparándose para serlo?</a:t>
            </a:r>
            <a:endParaRPr lang="es-AR" sz="2800" b="1" u="none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endParaRPr lang="es-AR" sz="2800" b="1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/>
            <a:endParaRPr lang="es-ES" sz="2800" b="1" u="none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72480" y="1196752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El Futuro ya llego - Un mundo digital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4" name="5 CuadroTexto"/>
          <p:cNvSpPr txBox="1"/>
          <p:nvPr/>
        </p:nvSpPr>
        <p:spPr>
          <a:xfrm>
            <a:off x="1186729" y="2528378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none" dirty="0"/>
              <a:t>http://</a:t>
            </a:r>
            <a:r>
              <a:rPr lang="es-ES" u="none" dirty="0" smtClean="0"/>
              <a:t>bit.ly/3cqVWDr?fromRef=whatsapp</a:t>
            </a:r>
            <a:endParaRPr lang="es-AR" u="none" dirty="0"/>
          </a:p>
        </p:txBody>
      </p:sp>
    </p:spTree>
    <p:extLst>
      <p:ext uri="{BB962C8B-B14F-4D97-AF65-F5344CB8AC3E}">
        <p14:creationId xmlns:p14="http://schemas.microsoft.com/office/powerpoint/2010/main" val="178225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Como nos relacionaremos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1052736"/>
            <a:ext cx="957706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s-ES_tradnl" sz="2400" u="none" dirty="0"/>
          </a:p>
          <a:p>
            <a:pPr algn="ctr"/>
            <a:r>
              <a:rPr lang="es-ES_tradnl" sz="2400" u="none" dirty="0" smtClean="0"/>
              <a:t>En las clases teóricas-prácticas aplicaremos la técnica </a:t>
            </a:r>
          </a:p>
          <a:p>
            <a:pPr algn="ctr"/>
            <a:r>
              <a:rPr lang="es-ES_tradnl" sz="2400" u="none" dirty="0" smtClean="0"/>
              <a:t>de inversión del salón de clases – Alumnos actores</a:t>
            </a:r>
          </a:p>
          <a:p>
            <a:pPr algn="ctr"/>
            <a:endParaRPr lang="es-ES_tradnl" sz="2400" u="none" dirty="0" smtClean="0"/>
          </a:p>
          <a:p>
            <a:pPr algn="ctr"/>
            <a:r>
              <a:rPr lang="es-ES_tradnl" sz="2400" u="none" dirty="0" smtClean="0"/>
              <a:t>En las clases prácticas – Alumnos protagonistas</a:t>
            </a:r>
          </a:p>
          <a:p>
            <a:pPr algn="ctr"/>
            <a:endParaRPr lang="es-ES_tradnl" sz="2400" u="none" dirty="0" smtClean="0"/>
          </a:p>
          <a:p>
            <a:pPr algn="ctr"/>
            <a:r>
              <a:rPr lang="es-ES_tradnl" sz="2400" u="none" dirty="0" smtClean="0"/>
              <a:t>En clases de consultas y el correo allí indicado</a:t>
            </a:r>
          </a:p>
          <a:p>
            <a:pPr algn="ctr"/>
            <a:endParaRPr lang="es-ES_tradnl" sz="2400" u="none" dirty="0" smtClean="0"/>
          </a:p>
          <a:p>
            <a:pPr algn="ctr"/>
            <a:r>
              <a:rPr lang="es-ES_tradnl" sz="2400" u="none" dirty="0" smtClean="0"/>
              <a:t>En la plataforma </a:t>
            </a:r>
            <a:r>
              <a:rPr lang="es-ES_tradnl" sz="2400" u="none" dirty="0" err="1" smtClean="0"/>
              <a:t>moodle</a:t>
            </a:r>
            <a:r>
              <a:rPr lang="es-ES_tradnl" sz="2400" u="none" dirty="0" smtClean="0"/>
              <a:t> con:</a:t>
            </a:r>
          </a:p>
          <a:p>
            <a:pPr algn="ctr"/>
            <a:endParaRPr lang="es-ES_tradnl" sz="2400" u="none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s-ES_tradnl" sz="2000" u="none" dirty="0" smtClean="0"/>
              <a:t>Entrega de las respuestas de Lecturas y Análisis de Temas individualmente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s-ES_tradnl" sz="2000" u="none" dirty="0" smtClean="0"/>
              <a:t>Entrega de trabajos prácticos resueltos individualmente</a:t>
            </a:r>
          </a:p>
        </p:txBody>
      </p:sp>
    </p:spTree>
    <p:extLst>
      <p:ext uri="{BB962C8B-B14F-4D97-AF65-F5344CB8AC3E}">
        <p14:creationId xmlns:p14="http://schemas.microsoft.com/office/powerpoint/2010/main" val="14429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En que Horarios nos veremos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003" y="1628800"/>
            <a:ext cx="945086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6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32520" y="15115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Cronograma </a:t>
            </a:r>
            <a:r>
              <a:rPr lang="es-AR" altLang="es-MX" sz="2400" b="1" u="none" dirty="0" smtClean="0">
                <a:solidFill>
                  <a:srgbClr val="000080"/>
                </a:solidFill>
              </a:rPr>
              <a:t>Abril resto en Moodle y WEB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472315"/>
            <a:ext cx="8579749" cy="612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51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err="1" smtClean="0">
                <a:solidFill>
                  <a:srgbClr val="000080"/>
                </a:solidFill>
              </a:rPr>
              <a:t>Conociendolos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6147" name="4 CuadroTexto"/>
          <p:cNvSpPr txBox="1">
            <a:spLocks noChangeArrowheads="1"/>
          </p:cNvSpPr>
          <p:nvPr/>
        </p:nvSpPr>
        <p:spPr bwMode="auto">
          <a:xfrm>
            <a:off x="3936082" y="3356992"/>
            <a:ext cx="1655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" altLang="es-ES" sz="2400" dirty="0" smtClean="0"/>
              <a:t>Encuesta</a:t>
            </a:r>
            <a:endParaRPr lang="es-ES" altLang="es-ES" sz="2400" dirty="0"/>
          </a:p>
        </p:txBody>
      </p: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375061" y="4149080"/>
            <a:ext cx="907300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_tradnl" sz="2400" u="none" dirty="0" smtClean="0"/>
              <a:t>Que tema nos debe unir en la cátedra: </a:t>
            </a:r>
          </a:p>
          <a:p>
            <a:pPr algn="ctr"/>
            <a:endParaRPr lang="es-ES_tradnl" sz="2400" u="none" dirty="0" smtClean="0"/>
          </a:p>
          <a:p>
            <a:pPr algn="ctr"/>
            <a:r>
              <a:rPr lang="es-ES_tradnl" sz="3200" b="1" u="none" dirty="0" smtClean="0"/>
              <a:t>Gestión Profesional </a:t>
            </a:r>
          </a:p>
          <a:p>
            <a:pPr algn="ctr"/>
            <a:r>
              <a:rPr lang="es-ES_tradnl" sz="3200" b="1" u="none" dirty="0" smtClean="0"/>
              <a:t>de las Tecnologías </a:t>
            </a:r>
            <a:r>
              <a:rPr lang="es-ES_tradnl" sz="3200" b="1" u="none" dirty="0"/>
              <a:t>de la </a:t>
            </a:r>
            <a:r>
              <a:rPr lang="es-ES_tradnl" sz="3200" b="1" u="none" dirty="0" smtClean="0"/>
              <a:t>información </a:t>
            </a:r>
          </a:p>
          <a:p>
            <a:pPr algn="ctr"/>
            <a:r>
              <a:rPr lang="es-ES_tradnl" sz="3200" b="1" u="none" dirty="0" smtClean="0"/>
              <a:t>en un mundo digital</a:t>
            </a:r>
            <a:endParaRPr lang="es-ES" altLang="es-ES" sz="3200" b="1" u="none" dirty="0"/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621034" y="836712"/>
            <a:ext cx="84969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" altLang="es-ES" sz="2400" u="none" dirty="0" smtClean="0"/>
              <a:t>Presentarse: Nombre – Año de nacimiento - Carrera – En que se consideran buenos – Relación con el mundo digital (manejo de algún sistema aparte de redes sociales) </a:t>
            </a:r>
          </a:p>
          <a:p>
            <a:pPr algn="ctr"/>
            <a:r>
              <a:rPr lang="es-ES" altLang="es-ES" sz="2400" u="none" dirty="0" err="1" smtClean="0"/>
              <a:t>Area</a:t>
            </a:r>
            <a:r>
              <a:rPr lang="es-ES" altLang="es-ES" sz="2400" u="none" dirty="0" smtClean="0"/>
              <a:t> de interés de la carrera</a:t>
            </a:r>
            <a:endParaRPr lang="es-ES" alt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de la materia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1052736"/>
            <a:ext cx="957706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_tradnl" sz="2400" u="none" dirty="0"/>
              <a:t>El profesional de Ciencias Económicas, tiene una gran oportunidad de verse involucrado en diversos roles (de acuerdo con su perfil y posición en la organización</a:t>
            </a:r>
            <a:r>
              <a:rPr lang="es-ES_tradnl" sz="2400" u="none" dirty="0" smtClean="0"/>
              <a:t>):</a:t>
            </a:r>
          </a:p>
          <a:p>
            <a:r>
              <a:rPr lang="es-ES_tradnl" sz="2400" b="1" u="none" dirty="0" smtClean="0"/>
              <a:t>Donde?</a:t>
            </a:r>
            <a:endParaRPr lang="es-ES_tradnl" sz="2400" b="1" u="none" dirty="0"/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400" u="none" dirty="0" smtClean="0"/>
              <a:t>activo </a:t>
            </a:r>
            <a:r>
              <a:rPr lang="es-ES_tradnl" sz="2400" u="none" dirty="0"/>
              <a:t>participante de los procesos de innovación del negocio</a:t>
            </a:r>
            <a:r>
              <a:rPr lang="es-ES_tradnl" sz="2400" u="none" dirty="0" smtClean="0"/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400" u="none" dirty="0" smtClean="0"/>
              <a:t>actor </a:t>
            </a:r>
            <a:r>
              <a:rPr lang="es-ES_tradnl" sz="2400" u="none" dirty="0"/>
              <a:t>principal en la modernización de la gestión administrativa, </a:t>
            </a:r>
            <a:endParaRPr lang="es-ES_tradnl" sz="2400" u="none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400" u="none" dirty="0" smtClean="0"/>
              <a:t>como </a:t>
            </a:r>
            <a:r>
              <a:rPr lang="es-ES_tradnl" sz="2400" u="none" dirty="0"/>
              <a:t>en la Seguridad y Auditoría en ambientes informatizados, </a:t>
            </a:r>
            <a:endParaRPr lang="es-ES_tradnl" sz="2400" u="none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400" u="none" dirty="0" smtClean="0"/>
              <a:t>en </a:t>
            </a:r>
            <a:r>
              <a:rPr lang="es-ES_tradnl" sz="2400" u="none" dirty="0"/>
              <a:t>posiciones de </a:t>
            </a:r>
            <a:r>
              <a:rPr lang="es-ES_tradnl" sz="2400" u="none" dirty="0" err="1" smtClean="0"/>
              <a:t>management</a:t>
            </a:r>
            <a:r>
              <a:rPr lang="es-ES_tradnl" sz="2400" u="none" dirty="0" smtClean="0"/>
              <a:t> </a:t>
            </a:r>
          </a:p>
          <a:p>
            <a:endParaRPr lang="es-ES_tradnl" sz="2400" u="none" dirty="0" smtClean="0"/>
          </a:p>
          <a:p>
            <a:r>
              <a:rPr lang="es-ES_tradnl" sz="2400" b="1" u="none" dirty="0" smtClean="0"/>
              <a:t>Cómo?</a:t>
            </a:r>
            <a:endParaRPr lang="es-ES_tradnl" sz="2400" b="1" u="none" dirty="0"/>
          </a:p>
          <a:p>
            <a:pPr marL="342900" indent="-342900">
              <a:buFont typeface="Arial" pitchFamily="34" charset="0"/>
              <a:buChar char="•"/>
            </a:pPr>
            <a:r>
              <a:rPr lang="es-ES_tradnl" sz="2400" u="none" dirty="0" smtClean="0"/>
              <a:t>haciéndose </a:t>
            </a:r>
            <a:r>
              <a:rPr lang="es-ES_tradnl" sz="2400" u="none" dirty="0"/>
              <a:t>partícipe de los procesos de gobierno de la </a:t>
            </a:r>
            <a:r>
              <a:rPr lang="es-ES_tradnl" sz="2400" u="none" dirty="0" smtClean="0"/>
              <a:t>TI </a:t>
            </a:r>
            <a:r>
              <a:rPr lang="es-ES_tradnl" sz="2400" u="none" dirty="0"/>
              <a:t>como un activo </a:t>
            </a:r>
            <a:r>
              <a:rPr lang="es-ES_tradnl" sz="2400" u="none" dirty="0" smtClean="0"/>
              <a:t>organizacional</a:t>
            </a:r>
          </a:p>
          <a:p>
            <a:endParaRPr lang="es-AR" sz="2400" u="none" dirty="0"/>
          </a:p>
        </p:txBody>
      </p:sp>
    </p:spTree>
    <p:extLst>
      <p:ext uri="{BB962C8B-B14F-4D97-AF65-F5344CB8AC3E}">
        <p14:creationId xmlns:p14="http://schemas.microsoft.com/office/powerpoint/2010/main" val="26531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de la materia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1052736"/>
            <a:ext cx="957706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_tradnl" sz="2400" u="none" dirty="0"/>
              <a:t>El profesional de Ciencias Económicas, tiene una gran oportunidad de verse involucrado en diversos roles (de acuerdo con su perfil y posición en la organización</a:t>
            </a:r>
            <a:r>
              <a:rPr lang="es-ES_tradnl" sz="2400" u="none" dirty="0" smtClean="0"/>
              <a:t>):</a:t>
            </a:r>
          </a:p>
          <a:p>
            <a:endParaRPr lang="es-ES_tradnl" sz="2400" u="none" dirty="0" smtClean="0"/>
          </a:p>
          <a:p>
            <a:r>
              <a:rPr lang="es-ES_tradnl" sz="2400" b="1" u="none" dirty="0" smtClean="0"/>
              <a:t>Cómo se puede ser partícipe?</a:t>
            </a:r>
            <a:endParaRPr lang="es-ES_tradnl" sz="2400" b="1" u="none" dirty="0"/>
          </a:p>
          <a:p>
            <a:pPr marL="342900" indent="-342900">
              <a:buFont typeface="Arial" pitchFamily="34" charset="0"/>
              <a:buChar char="•"/>
            </a:pPr>
            <a:r>
              <a:rPr lang="es-AR" sz="2400" u="none" dirty="0" smtClean="0"/>
              <a:t>Conociendo las </a:t>
            </a:r>
            <a:r>
              <a:rPr lang="es-AR" sz="2400" u="none" dirty="0"/>
              <a:t>nuevas tecnologías en administración de la </a:t>
            </a:r>
            <a:r>
              <a:rPr lang="es-AR" sz="2400" u="none" dirty="0" smtClean="0"/>
              <a:t>información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AR" sz="2400" u="none" dirty="0" smtClean="0"/>
              <a:t>proporcionando </a:t>
            </a:r>
            <a:r>
              <a:rPr lang="es-AR" sz="2400" u="none" dirty="0"/>
              <a:t>bases sólidas en gestión, optimización, diseño y protección de sistemas </a:t>
            </a:r>
            <a:r>
              <a:rPr lang="es-AR" sz="2400" u="none" dirty="0" smtClean="0"/>
              <a:t>seguros y eficientes </a:t>
            </a:r>
            <a:r>
              <a:rPr lang="es-AR" sz="2400" u="none" dirty="0"/>
              <a:t>que satisfagan a las necesidades actuales de las organizaciones y en su</a:t>
            </a:r>
            <a:r>
              <a:rPr lang="es-ES_tradnl" sz="2400" u="none" dirty="0"/>
              <a:t> ejercicio profesional orientadas a maximizar el valor del uso de las mismas.</a:t>
            </a:r>
            <a:endParaRPr lang="es-AR" sz="2400" u="none" dirty="0"/>
          </a:p>
          <a:p>
            <a:pPr marL="342900" indent="-342900">
              <a:buFont typeface="Arial" pitchFamily="34" charset="0"/>
              <a:buChar char="•"/>
            </a:pPr>
            <a:endParaRPr lang="es-AR" sz="2400" u="none" dirty="0"/>
          </a:p>
        </p:txBody>
      </p:sp>
    </p:spTree>
    <p:extLst>
      <p:ext uri="{BB962C8B-B14F-4D97-AF65-F5344CB8AC3E}">
        <p14:creationId xmlns:p14="http://schemas.microsoft.com/office/powerpoint/2010/main" val="4747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14339" name="3 Flecha derecha"/>
          <p:cNvSpPr>
            <a:spLocks noChangeArrowheads="1"/>
          </p:cNvSpPr>
          <p:nvPr/>
        </p:nvSpPr>
        <p:spPr bwMode="auto">
          <a:xfrm>
            <a:off x="1941513" y="2005013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0" name="4 CuadroTexto"/>
          <p:cNvSpPr txBox="1">
            <a:spLocks noChangeArrowheads="1"/>
          </p:cNvSpPr>
          <p:nvPr/>
        </p:nvSpPr>
        <p:spPr bwMode="auto">
          <a:xfrm>
            <a:off x="727075" y="2005013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NEGOCIO</a:t>
            </a:r>
            <a:endParaRPr lang="es-ES" altLang="es-MX" sz="2000" u="none"/>
          </a:p>
        </p:txBody>
      </p:sp>
      <p:sp>
        <p:nvSpPr>
          <p:cNvPr id="14341" name="5 Flecha derecha"/>
          <p:cNvSpPr>
            <a:spLocks noChangeArrowheads="1"/>
          </p:cNvSpPr>
          <p:nvPr/>
        </p:nvSpPr>
        <p:spPr bwMode="auto">
          <a:xfrm>
            <a:off x="3870325" y="2005013"/>
            <a:ext cx="500063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2" name="6 CuadroTexto"/>
          <p:cNvSpPr txBox="1">
            <a:spLocks noChangeArrowheads="1"/>
          </p:cNvSpPr>
          <p:nvPr/>
        </p:nvSpPr>
        <p:spPr bwMode="auto">
          <a:xfrm>
            <a:off x="2655888" y="2005013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GOB TI</a:t>
            </a:r>
            <a:endParaRPr lang="es-ES" altLang="es-MX" sz="2000" u="none"/>
          </a:p>
        </p:txBody>
      </p:sp>
      <p:sp>
        <p:nvSpPr>
          <p:cNvPr id="14343" name="9 CuadroTexto"/>
          <p:cNvSpPr txBox="1">
            <a:spLocks noChangeArrowheads="1"/>
          </p:cNvSpPr>
          <p:nvPr/>
        </p:nvSpPr>
        <p:spPr bwMode="auto">
          <a:xfrm>
            <a:off x="6537325" y="3370263"/>
            <a:ext cx="2303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FUNCIONES Y SERVICIOS DE TI</a:t>
            </a:r>
            <a:endParaRPr lang="es-ES" altLang="es-MX" sz="2000" u="none"/>
          </a:p>
        </p:txBody>
      </p:sp>
      <p:sp>
        <p:nvSpPr>
          <p:cNvPr id="14344" name="10 Flecha derecha"/>
          <p:cNvSpPr>
            <a:spLocks noChangeArrowheads="1"/>
          </p:cNvSpPr>
          <p:nvPr/>
        </p:nvSpPr>
        <p:spPr bwMode="auto">
          <a:xfrm>
            <a:off x="2381250" y="5157788"/>
            <a:ext cx="500063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5" name="12 Flecha derecha"/>
          <p:cNvSpPr>
            <a:spLocks noChangeArrowheads="1"/>
          </p:cNvSpPr>
          <p:nvPr/>
        </p:nvSpPr>
        <p:spPr bwMode="auto">
          <a:xfrm>
            <a:off x="1881188" y="3505200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6" name="13 CuadroTexto"/>
          <p:cNvSpPr txBox="1">
            <a:spLocks noChangeArrowheads="1"/>
          </p:cNvSpPr>
          <p:nvPr/>
        </p:nvSpPr>
        <p:spPr bwMode="auto">
          <a:xfrm>
            <a:off x="7239000" y="2005013"/>
            <a:ext cx="192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INFORMACION</a:t>
            </a:r>
            <a:endParaRPr lang="es-ES" altLang="es-MX" sz="2000" u="none"/>
          </a:p>
        </p:txBody>
      </p:sp>
      <p:sp>
        <p:nvSpPr>
          <p:cNvPr id="14347" name="14 Flecha derecha"/>
          <p:cNvSpPr>
            <a:spLocks noChangeArrowheads="1"/>
          </p:cNvSpPr>
          <p:nvPr/>
        </p:nvSpPr>
        <p:spPr bwMode="auto">
          <a:xfrm>
            <a:off x="6596063" y="2005013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8" name="15 CuadroTexto"/>
          <p:cNvSpPr txBox="1">
            <a:spLocks noChangeArrowheads="1"/>
          </p:cNvSpPr>
          <p:nvPr/>
        </p:nvSpPr>
        <p:spPr bwMode="auto">
          <a:xfrm>
            <a:off x="4381500" y="2005013"/>
            <a:ext cx="2214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PROYECTOS TI</a:t>
            </a:r>
            <a:endParaRPr lang="es-ES" altLang="es-MX" sz="2000" u="none"/>
          </a:p>
        </p:txBody>
      </p:sp>
      <p:sp>
        <p:nvSpPr>
          <p:cNvPr id="14349" name="16 CuadroTexto"/>
          <p:cNvSpPr txBox="1">
            <a:spLocks noChangeArrowheads="1"/>
          </p:cNvSpPr>
          <p:nvPr/>
        </p:nvSpPr>
        <p:spPr bwMode="auto">
          <a:xfrm>
            <a:off x="3095625" y="5157788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SEGURIDAD</a:t>
            </a:r>
            <a:endParaRPr lang="es-ES" altLang="es-MX" sz="2000" u="none"/>
          </a:p>
        </p:txBody>
      </p:sp>
      <p:sp>
        <p:nvSpPr>
          <p:cNvPr id="14350" name="17 Flecha derecha"/>
          <p:cNvSpPr>
            <a:spLocks noChangeArrowheads="1"/>
          </p:cNvSpPr>
          <p:nvPr/>
        </p:nvSpPr>
        <p:spPr bwMode="auto">
          <a:xfrm>
            <a:off x="4881563" y="5157788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51" name="18 CuadroTexto"/>
          <p:cNvSpPr txBox="1">
            <a:spLocks noChangeArrowheads="1"/>
          </p:cNvSpPr>
          <p:nvPr/>
        </p:nvSpPr>
        <p:spPr bwMode="auto">
          <a:xfrm>
            <a:off x="4229526" y="6077297"/>
            <a:ext cx="176566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AUDITABLE</a:t>
            </a:r>
            <a:endParaRPr lang="es-ES" altLang="es-MX" sz="2000" u="none" dirty="0"/>
          </a:p>
        </p:txBody>
      </p:sp>
      <p:sp>
        <p:nvSpPr>
          <p:cNvPr id="14352" name="12 Flecha derecha"/>
          <p:cNvSpPr>
            <a:spLocks noChangeArrowheads="1"/>
          </p:cNvSpPr>
          <p:nvPr/>
        </p:nvSpPr>
        <p:spPr bwMode="auto">
          <a:xfrm>
            <a:off x="5745163" y="3540125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53" name="9 CuadroTexto"/>
          <p:cNvSpPr txBox="1">
            <a:spLocks noChangeArrowheads="1"/>
          </p:cNvSpPr>
          <p:nvPr/>
        </p:nvSpPr>
        <p:spPr bwMode="auto">
          <a:xfrm>
            <a:off x="2832100" y="3382963"/>
            <a:ext cx="2455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/>
              <a:t>APLICACIONES INFRAESTRUCTURA</a:t>
            </a:r>
            <a:endParaRPr lang="es-ES" altLang="es-MX" sz="2000" u="none"/>
          </a:p>
        </p:txBody>
      </p:sp>
      <p:sp>
        <p:nvSpPr>
          <p:cNvPr id="18" name="18 CuadroTexto"/>
          <p:cNvSpPr txBox="1">
            <a:spLocks noChangeArrowheads="1"/>
          </p:cNvSpPr>
          <p:nvPr/>
        </p:nvSpPr>
        <p:spPr bwMode="auto">
          <a:xfrm>
            <a:off x="5703094" y="5157788"/>
            <a:ext cx="29943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ES" altLang="es-MX" sz="2000" u="none" dirty="0" smtClean="0"/>
              <a:t>MANEJO ETICO-LEGAL</a:t>
            </a:r>
            <a:endParaRPr lang="es-ES" altLang="es-MX" sz="2000" u="none" dirty="0"/>
          </a:p>
        </p:txBody>
      </p:sp>
    </p:spTree>
    <p:extLst>
      <p:ext uri="{BB962C8B-B14F-4D97-AF65-F5344CB8AC3E}">
        <p14:creationId xmlns:p14="http://schemas.microsoft.com/office/powerpoint/2010/main" val="398749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/>
          </p:cNvSpPr>
          <p:nvPr/>
        </p:nvSpPr>
        <p:spPr>
          <a:xfrm>
            <a:off x="488504" y="980728"/>
            <a:ext cx="8928992" cy="275927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Programa – nuevo orden de dictado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14339" name="3 Flecha derecha"/>
          <p:cNvSpPr>
            <a:spLocks noChangeArrowheads="1"/>
          </p:cNvSpPr>
          <p:nvPr/>
        </p:nvSpPr>
        <p:spPr bwMode="auto">
          <a:xfrm rot="5400000">
            <a:off x="4744538" y="4981410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0" name="4 CuadroTexto"/>
          <p:cNvSpPr txBox="1">
            <a:spLocks noChangeArrowheads="1"/>
          </p:cNvSpPr>
          <p:nvPr/>
        </p:nvSpPr>
        <p:spPr bwMode="auto">
          <a:xfrm>
            <a:off x="547326" y="2080937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NEGOCIO</a:t>
            </a:r>
            <a:endParaRPr lang="es-ES" altLang="es-MX" sz="2000" u="none" dirty="0"/>
          </a:p>
        </p:txBody>
      </p:sp>
      <p:sp>
        <p:nvSpPr>
          <p:cNvPr id="14341" name="5 Flecha derecha"/>
          <p:cNvSpPr>
            <a:spLocks noChangeArrowheads="1"/>
          </p:cNvSpPr>
          <p:nvPr/>
        </p:nvSpPr>
        <p:spPr bwMode="auto">
          <a:xfrm>
            <a:off x="2100184" y="1281389"/>
            <a:ext cx="500063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2" name="6 CuadroTexto"/>
          <p:cNvSpPr txBox="1">
            <a:spLocks noChangeArrowheads="1"/>
          </p:cNvSpPr>
          <p:nvPr/>
        </p:nvSpPr>
        <p:spPr bwMode="auto">
          <a:xfrm>
            <a:off x="4450636" y="6359264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GOB TI</a:t>
            </a:r>
            <a:endParaRPr lang="es-ES" altLang="es-MX" sz="2000" u="none" dirty="0"/>
          </a:p>
        </p:txBody>
      </p:sp>
      <p:sp>
        <p:nvSpPr>
          <p:cNvPr id="14343" name="9 CuadroTexto"/>
          <p:cNvSpPr txBox="1">
            <a:spLocks noChangeArrowheads="1"/>
          </p:cNvSpPr>
          <p:nvPr/>
        </p:nvSpPr>
        <p:spPr bwMode="auto">
          <a:xfrm>
            <a:off x="2700089" y="2849766"/>
            <a:ext cx="2303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FUNCIONES Y SERVICIOS DE TI</a:t>
            </a:r>
            <a:endParaRPr lang="es-ES" altLang="es-MX" sz="2000" u="none" dirty="0"/>
          </a:p>
        </p:txBody>
      </p:sp>
      <p:sp>
        <p:nvSpPr>
          <p:cNvPr id="14344" name="10 Flecha derecha"/>
          <p:cNvSpPr>
            <a:spLocks noChangeArrowheads="1"/>
          </p:cNvSpPr>
          <p:nvPr/>
        </p:nvSpPr>
        <p:spPr bwMode="auto">
          <a:xfrm>
            <a:off x="2350701" y="4433343"/>
            <a:ext cx="500063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5" name="12 Flecha derecha"/>
          <p:cNvSpPr>
            <a:spLocks noChangeArrowheads="1"/>
          </p:cNvSpPr>
          <p:nvPr/>
        </p:nvSpPr>
        <p:spPr bwMode="auto">
          <a:xfrm>
            <a:off x="2062100" y="2170362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6" name="13 CuadroTexto"/>
          <p:cNvSpPr txBox="1">
            <a:spLocks noChangeArrowheads="1"/>
          </p:cNvSpPr>
          <p:nvPr/>
        </p:nvSpPr>
        <p:spPr bwMode="auto">
          <a:xfrm>
            <a:off x="6011469" y="1252437"/>
            <a:ext cx="1928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INFORMACION</a:t>
            </a:r>
            <a:endParaRPr lang="es-ES" altLang="es-MX" sz="2000" u="none" dirty="0"/>
          </a:p>
        </p:txBody>
      </p:sp>
      <p:sp>
        <p:nvSpPr>
          <p:cNvPr id="14347" name="14 Flecha derecha"/>
          <p:cNvSpPr>
            <a:spLocks noChangeArrowheads="1"/>
          </p:cNvSpPr>
          <p:nvPr/>
        </p:nvSpPr>
        <p:spPr bwMode="auto">
          <a:xfrm>
            <a:off x="5343605" y="1225695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48" name="15 CuadroTexto"/>
          <p:cNvSpPr txBox="1">
            <a:spLocks noChangeArrowheads="1"/>
          </p:cNvSpPr>
          <p:nvPr/>
        </p:nvSpPr>
        <p:spPr bwMode="auto">
          <a:xfrm>
            <a:off x="2807170" y="1275808"/>
            <a:ext cx="2214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PROYECTOS TI</a:t>
            </a:r>
            <a:endParaRPr lang="es-ES" altLang="es-MX" sz="2000" u="none" dirty="0"/>
          </a:p>
        </p:txBody>
      </p:sp>
      <p:sp>
        <p:nvSpPr>
          <p:cNvPr id="14349" name="16 CuadroTexto"/>
          <p:cNvSpPr txBox="1">
            <a:spLocks noChangeArrowheads="1"/>
          </p:cNvSpPr>
          <p:nvPr/>
        </p:nvSpPr>
        <p:spPr bwMode="auto">
          <a:xfrm>
            <a:off x="3056861" y="4401569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SEGURIDAD</a:t>
            </a:r>
            <a:endParaRPr lang="es-ES" altLang="es-MX" sz="2000" u="none" dirty="0"/>
          </a:p>
        </p:txBody>
      </p:sp>
      <p:sp>
        <p:nvSpPr>
          <p:cNvPr id="14350" name="17 Flecha derecha"/>
          <p:cNvSpPr>
            <a:spLocks noChangeArrowheads="1"/>
          </p:cNvSpPr>
          <p:nvPr/>
        </p:nvSpPr>
        <p:spPr bwMode="auto">
          <a:xfrm>
            <a:off x="4843543" y="4413029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51" name="18 CuadroTexto"/>
          <p:cNvSpPr txBox="1">
            <a:spLocks noChangeArrowheads="1"/>
          </p:cNvSpPr>
          <p:nvPr/>
        </p:nvSpPr>
        <p:spPr bwMode="auto">
          <a:xfrm>
            <a:off x="4225741" y="5479962"/>
            <a:ext cx="176566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AUDITABLE</a:t>
            </a:r>
            <a:endParaRPr lang="es-ES" altLang="es-MX" sz="2000" u="none" dirty="0"/>
          </a:p>
        </p:txBody>
      </p:sp>
      <p:sp>
        <p:nvSpPr>
          <p:cNvPr id="14352" name="12 Flecha derecha"/>
          <p:cNvSpPr>
            <a:spLocks noChangeArrowheads="1"/>
          </p:cNvSpPr>
          <p:nvPr/>
        </p:nvSpPr>
        <p:spPr bwMode="auto">
          <a:xfrm>
            <a:off x="5403313" y="2524300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14353" name="9 CuadroTexto"/>
          <p:cNvSpPr txBox="1">
            <a:spLocks noChangeArrowheads="1"/>
          </p:cNvSpPr>
          <p:nvPr/>
        </p:nvSpPr>
        <p:spPr bwMode="auto">
          <a:xfrm>
            <a:off x="2686521" y="2124190"/>
            <a:ext cx="2455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 smtClean="0"/>
              <a:t>INFRAESTRUCTURA</a:t>
            </a:r>
            <a:endParaRPr lang="es-ES" altLang="es-MX" sz="2000" u="none" dirty="0"/>
          </a:p>
        </p:txBody>
      </p:sp>
      <p:sp>
        <p:nvSpPr>
          <p:cNvPr id="18" name="18 CuadroTexto"/>
          <p:cNvSpPr txBox="1">
            <a:spLocks noChangeArrowheads="1"/>
          </p:cNvSpPr>
          <p:nvPr/>
        </p:nvSpPr>
        <p:spPr bwMode="auto">
          <a:xfrm>
            <a:off x="5693026" y="4415579"/>
            <a:ext cx="29943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ES" altLang="es-MX" sz="2000" u="none" dirty="0" smtClean="0"/>
              <a:t>MANEJO ETICO-LEGAL</a:t>
            </a:r>
            <a:endParaRPr lang="es-ES" altLang="es-MX" sz="2000" u="none" dirty="0"/>
          </a:p>
        </p:txBody>
      </p:sp>
      <p:sp>
        <p:nvSpPr>
          <p:cNvPr id="19" name="13 CuadroTexto"/>
          <p:cNvSpPr txBox="1">
            <a:spLocks noChangeArrowheads="1"/>
          </p:cNvSpPr>
          <p:nvPr/>
        </p:nvSpPr>
        <p:spPr bwMode="auto">
          <a:xfrm>
            <a:off x="6088564" y="2324245"/>
            <a:ext cx="238275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 smtClean="0"/>
              <a:t>METODOLOGIA BASES DE DATOS</a:t>
            </a:r>
          </a:p>
          <a:p>
            <a:r>
              <a:rPr lang="es-AR" altLang="es-MX" sz="2000" u="none" dirty="0" smtClean="0"/>
              <a:t>APLICACIONES</a:t>
            </a:r>
            <a:endParaRPr lang="es-ES" altLang="es-MX" sz="2000" u="none" dirty="0"/>
          </a:p>
        </p:txBody>
      </p:sp>
      <p:sp>
        <p:nvSpPr>
          <p:cNvPr id="20" name="12 Flecha derecha"/>
          <p:cNvSpPr>
            <a:spLocks noChangeArrowheads="1"/>
          </p:cNvSpPr>
          <p:nvPr/>
        </p:nvSpPr>
        <p:spPr bwMode="auto">
          <a:xfrm rot="5400000">
            <a:off x="6725843" y="1804590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22" name="17 Flecha derecha"/>
          <p:cNvSpPr>
            <a:spLocks noChangeArrowheads="1"/>
          </p:cNvSpPr>
          <p:nvPr/>
        </p:nvSpPr>
        <p:spPr bwMode="auto">
          <a:xfrm rot="5400000">
            <a:off x="4753521" y="3872548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23" name="17 Flecha derecha"/>
          <p:cNvSpPr>
            <a:spLocks noChangeArrowheads="1"/>
          </p:cNvSpPr>
          <p:nvPr/>
        </p:nvSpPr>
        <p:spPr bwMode="auto">
          <a:xfrm>
            <a:off x="2069563" y="2953842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24" name="3 Flecha derecha"/>
          <p:cNvSpPr>
            <a:spLocks noChangeArrowheads="1"/>
          </p:cNvSpPr>
          <p:nvPr/>
        </p:nvSpPr>
        <p:spPr bwMode="auto">
          <a:xfrm rot="5400000">
            <a:off x="4744537" y="5862540"/>
            <a:ext cx="500062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25" name="4 CuadroTexto"/>
          <p:cNvSpPr txBox="1">
            <a:spLocks noChangeArrowheads="1"/>
          </p:cNvSpPr>
          <p:nvPr/>
        </p:nvSpPr>
        <p:spPr bwMode="auto">
          <a:xfrm>
            <a:off x="6332936" y="6326884"/>
            <a:ext cx="1285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altLang="es-MX" sz="2000" u="none" dirty="0"/>
              <a:t>NEGOCIO</a:t>
            </a:r>
            <a:endParaRPr lang="es-ES" altLang="es-MX" sz="2000" u="none" dirty="0"/>
          </a:p>
        </p:txBody>
      </p:sp>
      <p:sp>
        <p:nvSpPr>
          <p:cNvPr id="26" name="5 Flecha derecha"/>
          <p:cNvSpPr>
            <a:spLocks noChangeArrowheads="1"/>
          </p:cNvSpPr>
          <p:nvPr/>
        </p:nvSpPr>
        <p:spPr bwMode="auto">
          <a:xfrm>
            <a:off x="5694012" y="6320867"/>
            <a:ext cx="500063" cy="428625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73" y="0"/>
            <a:ext cx="9906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1 Rectángulo"/>
          <p:cNvSpPr>
            <a:spLocks noChangeArrowheads="1"/>
          </p:cNvSpPr>
          <p:nvPr/>
        </p:nvSpPr>
        <p:spPr bwMode="auto">
          <a:xfrm>
            <a:off x="6608763" y="1484313"/>
            <a:ext cx="2808287" cy="5048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MX" altLang="es-MX"/>
          </a:p>
        </p:txBody>
      </p:sp>
      <p:sp>
        <p:nvSpPr>
          <p:cNvPr id="3" name="2 CuadroTexto"/>
          <p:cNvSpPr txBox="1"/>
          <p:nvPr/>
        </p:nvSpPr>
        <p:spPr>
          <a:xfrm>
            <a:off x="6392726" y="1431700"/>
            <a:ext cx="3240360" cy="5847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>
            <a:defPPr>
              <a:defRPr lang="es-ES"/>
            </a:defPPr>
            <a:lvl1pPr>
              <a:defRPr sz="1600" u="none"/>
            </a:lvl1pPr>
          </a:lstStyle>
          <a:p>
            <a:pPr>
              <a:defRPr/>
            </a:pPr>
            <a:r>
              <a:rPr lang="es-E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Inicio 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teoría 11/03</a:t>
            </a:r>
          </a:p>
          <a:p>
            <a:pPr>
              <a:defRPr/>
            </a:pP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Practica       13/03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585159" y="1512500"/>
            <a:ext cx="1939909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05/04/2021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El saber no ocupa lugar en </a:t>
            </a:r>
            <a:r>
              <a:rPr lang="es-AR" altLang="es-MX" sz="2400" b="1" u="none" dirty="0" smtClean="0">
                <a:solidFill>
                  <a:srgbClr val="000080"/>
                </a:solidFill>
              </a:rPr>
              <a:t>internet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6149" name="6 CuadroTexto"/>
          <p:cNvSpPr txBox="1">
            <a:spLocks noChangeArrowheads="1"/>
          </p:cNvSpPr>
          <p:nvPr/>
        </p:nvSpPr>
        <p:spPr bwMode="auto">
          <a:xfrm>
            <a:off x="2119313" y="1700213"/>
            <a:ext cx="5976937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 Universidades y cursos virtuales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Apuntes digitales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Traducciones  instantáneas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Diccionarios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Enciclopedias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Comunidad científica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Web profesionales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Web Diarios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Tiendas virtuales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Cine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es-ES" alt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6536" y="909301"/>
            <a:ext cx="849694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AR" sz="4000" b="1" dirty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sz="2800" b="1" u="none" dirty="0">
                <a:solidFill>
                  <a:srgbClr val="000080"/>
                </a:solidFill>
              </a:rPr>
              <a:t>Ser un profesional digital </a:t>
            </a:r>
          </a:p>
          <a:p>
            <a:pPr algn="ctr"/>
            <a:endParaRPr lang="es-ES" sz="2800" b="1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ES" sz="2800" u="none" dirty="0"/>
              <a:t>Es pensar y trabajar de otra manera.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s-ES" sz="2800" u="none" dirty="0"/>
              <a:t>Vivir en un beta permanente donde: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Todo puede mejorarse.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Las decisiones se basan en datos. Sin datos vas a ciegas.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Nada -o casi nada- funciona igual: ni la relación entre marcas-consumidores, ni la forma de comprar, ni la forma de informarnos, ni la forma de comunicarnos…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El cambio es su rutina. </a:t>
            </a:r>
          </a:p>
        </p:txBody>
      </p:sp>
    </p:spTree>
    <p:extLst>
      <p:ext uri="{BB962C8B-B14F-4D97-AF65-F5344CB8AC3E}">
        <p14:creationId xmlns:p14="http://schemas.microsoft.com/office/powerpoint/2010/main" val="25100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El saber no ocupa lugar en internet</a:t>
            </a:r>
          </a:p>
        </p:txBody>
      </p:sp>
      <p:sp>
        <p:nvSpPr>
          <p:cNvPr id="6149" name="6 CuadroTexto"/>
          <p:cNvSpPr txBox="1">
            <a:spLocks noChangeArrowheads="1"/>
          </p:cNvSpPr>
          <p:nvPr/>
        </p:nvSpPr>
        <p:spPr bwMode="auto">
          <a:xfrm>
            <a:off x="1997075" y="1196975"/>
            <a:ext cx="59769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Música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TV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Radios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Museos virtuales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Compras </a:t>
            </a:r>
            <a:r>
              <a:rPr lang="es-ES" altLang="es-ES" sz="2400" u="none" dirty="0" err="1" smtClean="0"/>
              <a:t>on</a:t>
            </a:r>
            <a:r>
              <a:rPr lang="es-ES" altLang="es-ES" sz="2400" u="none" dirty="0" smtClean="0"/>
              <a:t> line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Protección de virus y hackers</a:t>
            </a:r>
          </a:p>
          <a:p>
            <a:pPr marL="457200" indent="-4572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r>
              <a:rPr lang="es-ES" altLang="es-ES" sz="2400" u="none" dirty="0" smtClean="0"/>
              <a:t>Amigos en la red</a:t>
            </a:r>
          </a:p>
          <a:p>
            <a:pPr marL="342900" indent="-342900" eaLnBrk="1" hangingPunct="1">
              <a:spcBef>
                <a:spcPct val="0"/>
              </a:spcBef>
              <a:buClrTx/>
              <a:buFont typeface="Wingdings" pitchFamily="2" charset="2"/>
              <a:buChar char="Ø"/>
              <a:defRPr/>
            </a:pPr>
            <a:endParaRPr lang="es-ES" altLang="es-ES" sz="2400" u="none" dirty="0" smtClean="0"/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endParaRPr lang="es-ES" altLang="es-ES" sz="2400" u="none" dirty="0" smtClean="0"/>
          </a:p>
        </p:txBody>
      </p:sp>
      <p:sp>
        <p:nvSpPr>
          <p:cNvPr id="8196" name="5 CuadroTexto"/>
          <p:cNvSpPr txBox="1">
            <a:spLocks noChangeArrowheads="1"/>
          </p:cNvSpPr>
          <p:nvPr/>
        </p:nvSpPr>
        <p:spPr bwMode="auto">
          <a:xfrm>
            <a:off x="1422400" y="4292600"/>
            <a:ext cx="71278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ES" altLang="es-ES" sz="2400" u="none"/>
              <a:t>Uso de la tecnologia para obtener nuevos conocimientos y habilidades </a:t>
            </a:r>
          </a:p>
          <a:p>
            <a:pPr algn="ctr"/>
            <a:r>
              <a:rPr lang="es-ES" altLang="es-ES" sz="2400" u="none"/>
              <a:t>Ejemplos</a:t>
            </a:r>
          </a:p>
          <a:p>
            <a:pPr algn="ctr"/>
            <a:endParaRPr lang="es-ES" altLang="es-ES" sz="2400" u="none"/>
          </a:p>
          <a:p>
            <a:pPr algn="ctr"/>
            <a:r>
              <a:rPr lang="es-ES" altLang="es-ES" sz="2400" u="none"/>
              <a:t>En que son buenos?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92991" y="1268760"/>
            <a:ext cx="97930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u="none" dirty="0"/>
              <a:t>Unidad 1: GESTION DE </a:t>
            </a:r>
            <a:r>
              <a:rPr lang="es-ES_tradnl" sz="2000" b="1" u="none" cap="all" dirty="0"/>
              <a:t>tecnología DE INFORMACIÓN </a:t>
            </a:r>
            <a:endParaRPr lang="es-AR" sz="2000" b="1" u="none" dirty="0"/>
          </a:p>
          <a:p>
            <a:r>
              <a:rPr lang="es-ES_tradnl" sz="2000" b="1" u="none" dirty="0" smtClean="0">
                <a:solidFill>
                  <a:srgbClr val="FF0000"/>
                </a:solidFill>
              </a:rPr>
              <a:t>Gestión de TI</a:t>
            </a:r>
          </a:p>
          <a:p>
            <a:r>
              <a:rPr lang="es-ES_tradnl" sz="2000" u="none" dirty="0" smtClean="0"/>
              <a:t>Contenidos</a:t>
            </a:r>
            <a:r>
              <a:rPr lang="es-ES_tradnl" sz="2000" u="none" dirty="0"/>
              <a:t>:</a:t>
            </a:r>
            <a:endParaRPr lang="es-AR" sz="2000" u="none" dirty="0"/>
          </a:p>
          <a:p>
            <a:r>
              <a:rPr lang="es-ES_tradnl" sz="2000" b="1" u="none" dirty="0"/>
              <a:t>Gobierno de TI</a:t>
            </a:r>
            <a:r>
              <a:rPr lang="es-ES_tradnl" sz="2000" u="none" dirty="0"/>
              <a:t>: Alineamiento estratégico. Entrega de Valor. Administración de riesgos. Administración de Recursos. Medición de desempeño. Aseguramiento independiente. </a:t>
            </a:r>
            <a:r>
              <a:rPr lang="es-ES_tradnl" sz="2000" b="1" u="none" dirty="0"/>
              <a:t>Procesos de TI: </a:t>
            </a:r>
            <a:r>
              <a:rPr lang="es-ES_tradnl" sz="2000" u="none" dirty="0"/>
              <a:t>Planeamiento y Organización. Adquisición e Implementación. Entrega y Soporte. Monitoreo y evaluación. </a:t>
            </a:r>
            <a:r>
              <a:rPr lang="es-ES_tradnl" sz="2000" b="1" u="none" dirty="0"/>
              <a:t>Organización de TI</a:t>
            </a:r>
            <a:r>
              <a:rPr lang="es-ES_tradnl" sz="2000" u="none" dirty="0"/>
              <a:t>. </a:t>
            </a:r>
            <a:r>
              <a:rPr lang="es-ES_tradnl" sz="2000" b="1" u="none" dirty="0"/>
              <a:t>Funciones</a:t>
            </a:r>
            <a:r>
              <a:rPr lang="es-ES_tradnl" sz="2000" u="none" dirty="0"/>
              <a:t>. Segregación de tareas. </a:t>
            </a:r>
            <a:r>
              <a:rPr lang="es-ES_tradnl" sz="2000" b="1" u="none" dirty="0"/>
              <a:t>Entrega y Soporte: </a:t>
            </a:r>
            <a:r>
              <a:rPr lang="es-ES_tradnl" sz="2000" u="none" dirty="0"/>
              <a:t>Servicios, niveles y asignación de costos </a:t>
            </a:r>
            <a:r>
              <a:rPr lang="es-ES_tradnl" sz="2000" b="1" u="none" dirty="0"/>
              <a:t>Desempeño de TI</a:t>
            </a:r>
            <a:r>
              <a:rPr lang="es-ES_tradnl" sz="2000" u="none" dirty="0"/>
              <a:t>. Métricas. Aspectos regulatorios. Monitoreo y seguimiento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b="1" u="none" dirty="0"/>
              <a:t>Objetivos específicos:</a:t>
            </a:r>
            <a:endParaRPr lang="es-AR" sz="2000" b="1" u="none" dirty="0"/>
          </a:p>
          <a:p>
            <a:pPr lvl="0"/>
            <a:r>
              <a:rPr lang="es-ES_tradnl" sz="2000" u="none" dirty="0"/>
              <a:t>Conocer los elementos clave del Gobierno eficiente de TI y sus áreas de enfoque</a:t>
            </a:r>
            <a:endParaRPr lang="es-AR" sz="2000" u="none" dirty="0"/>
          </a:p>
          <a:p>
            <a:pPr lvl="0"/>
            <a:r>
              <a:rPr lang="es-ES_tradnl" sz="2000" u="none" dirty="0"/>
              <a:t>Entender los beneficios y esencia del gobierno de TI y cuáles son sus áreas de responsabilidad.</a:t>
            </a:r>
            <a:endParaRPr lang="es-AR" sz="2000" u="none" dirty="0"/>
          </a:p>
          <a:p>
            <a:pPr lvl="0"/>
            <a:r>
              <a:rPr lang="es-ES_tradnl" sz="2000" u="none" dirty="0"/>
              <a:t>Cómo aplicar la Información y la tecnología asociada orientada a  crear valor en los negocios</a:t>
            </a:r>
            <a:endParaRPr lang="es-AR" sz="20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44487" y="1268760"/>
            <a:ext cx="92106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2: </a:t>
            </a:r>
            <a:r>
              <a:rPr lang="es-ES" sz="2000" b="1" u="none" cap="all" dirty="0"/>
              <a:t>Recursos de Tecnología de Información - </a:t>
            </a:r>
            <a:r>
              <a:rPr lang="es-ES" sz="2000" b="1" u="none" dirty="0">
                <a:solidFill>
                  <a:srgbClr val="FF0000"/>
                </a:solidFill>
              </a:rPr>
              <a:t>Infraestructura</a:t>
            </a:r>
            <a:endParaRPr lang="es-AR" sz="2000" u="none" dirty="0">
              <a:solidFill>
                <a:srgbClr val="FF0000"/>
              </a:solidFill>
            </a:endParaRPr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_tradnl" sz="2000" b="1" u="none" dirty="0"/>
              <a:t>Recursos de TI: Infraestructura</a:t>
            </a:r>
            <a:r>
              <a:rPr lang="es-ES_tradnl" sz="2000" u="none" dirty="0"/>
              <a:t> </a:t>
            </a:r>
            <a:r>
              <a:rPr lang="es-ES" sz="2000" b="1" u="none" dirty="0"/>
              <a:t>Aspectos Tecnológicos de los Medios de Procesamiento</a:t>
            </a:r>
            <a:r>
              <a:rPr lang="es-ES_tradnl" sz="2000" u="none" dirty="0"/>
              <a:t> Software de Base y Utilitarios</a:t>
            </a:r>
            <a:r>
              <a:rPr lang="es-ES" sz="2000" b="1" u="none" dirty="0"/>
              <a:t>:</a:t>
            </a:r>
            <a:r>
              <a:rPr lang="es-ES_tradnl" sz="2000" u="none" dirty="0"/>
              <a:t> Hardware y software. Tendencias y administración de la infraestructura. </a:t>
            </a:r>
            <a:r>
              <a:rPr lang="es-ES" sz="2000" b="1" u="none" dirty="0"/>
              <a:t>Comunicaciones. Redes: </a:t>
            </a:r>
            <a:r>
              <a:rPr lang="es-ES_tradnl" sz="2000" u="none" dirty="0"/>
              <a:t>Telecomunicaciones y la conectividad de redes. Nuevas tecnologías.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b="1" u="none" dirty="0"/>
              <a:t>Objetivos específicos:</a:t>
            </a:r>
            <a:endParaRPr lang="es-AR" sz="2000" b="1" u="none" dirty="0"/>
          </a:p>
          <a:p>
            <a:pPr lvl="0"/>
            <a:r>
              <a:rPr lang="es-ES_tradnl" sz="2000" u="none" dirty="0"/>
              <a:t>Conocer los componentes de la infraestructura de TI y su evolución</a:t>
            </a:r>
            <a:endParaRPr lang="es-AR" sz="2000" u="none" dirty="0"/>
          </a:p>
          <a:p>
            <a:pPr lvl="0"/>
            <a:r>
              <a:rPr lang="es-ES_tradnl" sz="2000" u="none" dirty="0"/>
              <a:t>Gestionar inversiones y el cambio en la infraestructura</a:t>
            </a:r>
            <a:endParaRPr lang="es-AR" sz="2000" u="none" dirty="0"/>
          </a:p>
          <a:p>
            <a:pPr lvl="0"/>
            <a:r>
              <a:rPr lang="es-ES_tradnl" sz="2000" u="none" dirty="0"/>
              <a:t>Conocer las principales tecnologías y estándares en comunicaciones y redes 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27072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86685" y="836712"/>
            <a:ext cx="913866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3: </a:t>
            </a:r>
            <a:r>
              <a:rPr lang="es-AR" sz="2000" b="1" u="none" dirty="0"/>
              <a:t>RECURSOS DE TECNOLOGIA DE INFORMACIÓN - </a:t>
            </a:r>
            <a:r>
              <a:rPr lang="es-AR" sz="2000" b="1" u="none" dirty="0">
                <a:solidFill>
                  <a:srgbClr val="FF0000"/>
                </a:solidFill>
              </a:rPr>
              <a:t>Información</a:t>
            </a:r>
            <a:endParaRPr lang="es-AR" sz="2000" u="none" dirty="0">
              <a:solidFill>
                <a:srgbClr val="FF0000"/>
              </a:solidFill>
            </a:endParaRPr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_tradnl" sz="2000" b="1" u="none" dirty="0"/>
              <a:t>La Información: </a:t>
            </a:r>
            <a:r>
              <a:rPr lang="es-ES_tradnl" sz="2000" u="none" dirty="0"/>
              <a:t>Propiedades de la Información. </a:t>
            </a:r>
            <a:r>
              <a:rPr lang="es-ES" sz="2000" b="1" u="none" dirty="0"/>
              <a:t>Metodología de análisis, diseño e implementación de los sistemas de información. </a:t>
            </a:r>
            <a:r>
              <a:rPr lang="es-ES" sz="2000" u="none" dirty="0"/>
              <a:t>(contemplando esta temática orientada al desarrollo e implementación de Tecnología Informática): </a:t>
            </a:r>
            <a:r>
              <a:rPr lang="es-ES_tradnl" sz="2000" u="none" dirty="0"/>
              <a:t>Desarrollo de sistemas y cambio organizacional. </a:t>
            </a:r>
            <a:r>
              <a:rPr lang="es-ES_tradnl" sz="2000" b="1" u="none" dirty="0"/>
              <a:t>Bases de Datos</a:t>
            </a:r>
            <a:r>
              <a:rPr lang="es-ES_tradnl" sz="2000" u="none" dirty="0"/>
              <a:t>: Diseño, gestión, nuevas estructuras. </a:t>
            </a:r>
            <a:r>
              <a:rPr lang="es-ES_tradnl" sz="2000" b="1" u="none" dirty="0"/>
              <a:t>Administración de bases de datos: </a:t>
            </a:r>
            <a:r>
              <a:rPr lang="es-ES_tradnl" sz="2000" u="none" dirty="0"/>
              <a:t>técnicas de generación de información</a:t>
            </a:r>
            <a:r>
              <a:rPr lang="es-ES_tradnl" sz="2000" b="1" u="none" dirty="0"/>
              <a:t>.</a:t>
            </a:r>
            <a:endParaRPr lang="es-AR" sz="2000" u="none" dirty="0"/>
          </a:p>
          <a:p>
            <a:r>
              <a:rPr lang="es-AR" sz="2000" u="none" dirty="0"/>
              <a:t> </a:t>
            </a:r>
          </a:p>
          <a:p>
            <a:r>
              <a:rPr lang="es-ES_tradnl" sz="2000" b="1" u="none" dirty="0"/>
              <a:t>Objetivos específicos:</a:t>
            </a:r>
            <a:endParaRPr lang="es-AR" sz="2000" b="1" u="none" dirty="0"/>
          </a:p>
          <a:p>
            <a:pPr lvl="0"/>
            <a:r>
              <a:rPr lang="es-ES_tradnl" sz="2000" u="none" dirty="0"/>
              <a:t>Conocer las actividades básicas en el proceso de desarrollo sistemas de información</a:t>
            </a:r>
            <a:endParaRPr lang="es-AR" sz="2000" u="none" dirty="0"/>
          </a:p>
          <a:p>
            <a:pPr lvl="0"/>
            <a:r>
              <a:rPr lang="es-ES_tradnl" sz="2000" u="none" dirty="0"/>
              <a:t>Identificar las diferentes organizaciones de archivos </a:t>
            </a:r>
            <a:endParaRPr lang="es-AR" sz="2000" u="none" dirty="0"/>
          </a:p>
          <a:p>
            <a:pPr lvl="0"/>
            <a:r>
              <a:rPr lang="es-ES_tradnl" sz="2000" u="none" dirty="0"/>
              <a:t>Conocer las principales herramientas y tecnologías para diagramar sistemas; gestionar y acceder a Bases de Datos orientado a la generación de información para la toma de decisiones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291158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72480" y="717550"/>
            <a:ext cx="928268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4: </a:t>
            </a:r>
            <a:r>
              <a:rPr lang="es-ES" sz="2000" b="1" u="none" cap="all" dirty="0"/>
              <a:t>Recursos de Tecnología de Información - </a:t>
            </a:r>
            <a:r>
              <a:rPr lang="es-ES" sz="2000" b="1" u="none" dirty="0">
                <a:solidFill>
                  <a:srgbClr val="FF0000"/>
                </a:solidFill>
              </a:rPr>
              <a:t>Aplicaciones</a:t>
            </a:r>
            <a:endParaRPr lang="es-AR" sz="2000" u="none" dirty="0">
              <a:solidFill>
                <a:srgbClr val="FF0000"/>
              </a:solidFill>
            </a:endParaRPr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_tradnl" sz="2000" b="1" u="none" dirty="0"/>
              <a:t>Administración de Proyectos de TI. </a:t>
            </a:r>
            <a:r>
              <a:rPr lang="es-ES_tradnl" sz="2000" u="none" dirty="0"/>
              <a:t>Selección de proyectos. Costo beneficio de los sistemas de información. Administración de riesgo de un proyecto.</a:t>
            </a:r>
            <a:endParaRPr lang="es-AR" sz="2000" u="none" dirty="0"/>
          </a:p>
          <a:p>
            <a:r>
              <a:rPr lang="es-ES_tradnl" sz="2000" b="1" u="none" dirty="0"/>
              <a:t>Aplicaciones Empresariales. </a:t>
            </a:r>
            <a:r>
              <a:rPr lang="es-ES_tradnl" sz="2000" u="none" dirty="0"/>
              <a:t>Evaluación de Sistemas Aplicativos: ERP y otros (e-</a:t>
            </a:r>
            <a:r>
              <a:rPr lang="es-ES_tradnl" sz="2000" u="none" dirty="0" err="1"/>
              <a:t>commerce</a:t>
            </a:r>
            <a:r>
              <a:rPr lang="es-ES_tradnl" sz="2000" u="none" dirty="0"/>
              <a:t>)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u="none" dirty="0"/>
              <a:t>Objetivos específicos:</a:t>
            </a:r>
            <a:endParaRPr lang="es-AR" sz="2000" u="none" dirty="0"/>
          </a:p>
          <a:p>
            <a:pPr lvl="0"/>
            <a:r>
              <a:rPr lang="es-ES_tradnl" sz="2000" u="none" dirty="0"/>
              <a:t>Entender porque la administración de proyectos de TI es esencial para los sistemas de información</a:t>
            </a:r>
            <a:endParaRPr lang="es-AR" sz="2000" u="none" dirty="0"/>
          </a:p>
          <a:p>
            <a:pPr lvl="0"/>
            <a:r>
              <a:rPr lang="es-ES_tradnl" sz="2000" u="none" dirty="0"/>
              <a:t>Conocer los métodos para seleccionar y evaluar proyectos de TI y herramientas para su gestión </a:t>
            </a:r>
            <a:endParaRPr lang="es-AR" sz="2000" u="none" dirty="0"/>
          </a:p>
          <a:p>
            <a:pPr lvl="0"/>
            <a:r>
              <a:rPr lang="es-ES_tradnl" sz="2000" u="none" dirty="0"/>
              <a:t>Conocer los componentes de los sistemas de </a:t>
            </a:r>
            <a:r>
              <a:rPr lang="es-AR" sz="2000" u="none" dirty="0"/>
              <a:t>Administración de Recursos Empresariales (ERP) </a:t>
            </a:r>
            <a:r>
              <a:rPr lang="es-ES_tradnl" sz="2000" u="none" dirty="0"/>
              <a:t>y su aporte a la excelencia operacional</a:t>
            </a:r>
            <a:endParaRPr lang="es-AR" sz="2000" u="none" dirty="0"/>
          </a:p>
          <a:p>
            <a:pPr lvl="0"/>
            <a:r>
              <a:rPr lang="es-ES_tradnl" sz="2000" u="none" dirty="0"/>
              <a:t>Identificar las características y tipos de e-</a:t>
            </a:r>
            <a:r>
              <a:rPr lang="es-ES_tradnl" sz="2000" u="none" dirty="0" err="1"/>
              <a:t>commerce</a:t>
            </a:r>
            <a:r>
              <a:rPr lang="es-ES_tradnl" sz="2000" u="none" dirty="0"/>
              <a:t>: mercados y productos digitales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15955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43413" y="717550"/>
            <a:ext cx="921067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5: </a:t>
            </a:r>
            <a:r>
              <a:rPr lang="es-ES" sz="2000" b="1" u="none" cap="all" dirty="0"/>
              <a:t>Seguridad en los Sistemas de Información</a:t>
            </a:r>
            <a:endParaRPr lang="es-AR" sz="2000" u="none" dirty="0"/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" sz="2000" b="1" u="none" dirty="0">
                <a:solidFill>
                  <a:srgbClr val="FF0000"/>
                </a:solidFill>
              </a:rPr>
              <a:t>Seguridad</a:t>
            </a:r>
            <a:r>
              <a:rPr lang="es-ES" sz="2000" b="1" u="none" dirty="0"/>
              <a:t> en los Sistemas de Información: </a:t>
            </a:r>
            <a:r>
              <a:rPr lang="es-ES_tradnl" sz="2000" b="1" u="none" dirty="0"/>
              <a:t>Seguridad, Privacidad e Integralidad</a:t>
            </a:r>
            <a:r>
              <a:rPr lang="es-ES_tradnl" sz="2000" u="none" dirty="0"/>
              <a:t>: Objetivos de  la seguridad en la información  Análisis de Riesgos de los sistemas de información. </a:t>
            </a:r>
            <a:r>
              <a:rPr lang="es-ES_tradnl" sz="2000" b="1" u="none" dirty="0"/>
              <a:t>Tecnologías y herramientas para proteger los recursos de información. </a:t>
            </a:r>
            <a:r>
              <a:rPr lang="es-ES_tradnl" sz="2000" u="none" dirty="0"/>
              <a:t>Medidas de controles generales, de aplicación, y en comunicaciones. Firma Digital. </a:t>
            </a:r>
            <a:r>
              <a:rPr lang="es-ES_tradnl" sz="2000" b="1" u="none" dirty="0"/>
              <a:t>Plan de Contingencia de los sistemas de información.</a:t>
            </a:r>
            <a:r>
              <a:rPr lang="es-ES_tradnl" sz="2000" u="none" dirty="0"/>
              <a:t> Plan de reanudación de negocios Medidas de recuperación. </a:t>
            </a:r>
            <a:r>
              <a:rPr lang="es-ES_tradnl" sz="2000" b="1" u="none" dirty="0"/>
              <a:t>Aspecto económico de las medidas de seguridad. </a:t>
            </a:r>
            <a:r>
              <a:rPr lang="es-ES_tradnl" sz="2000" u="none" dirty="0" smtClean="0"/>
              <a:t>Costos </a:t>
            </a:r>
            <a:r>
              <a:rPr lang="es-ES_tradnl" sz="2000" u="none" dirty="0"/>
              <a:t>Beneficios.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b="1" u="none" dirty="0"/>
              <a:t>Objetivos específicos:</a:t>
            </a:r>
            <a:endParaRPr lang="es-AR" sz="2000" b="1" u="none" dirty="0"/>
          </a:p>
          <a:p>
            <a:pPr lvl="0"/>
            <a:r>
              <a:rPr lang="es-ES_tradnl" sz="2000" u="none" dirty="0"/>
              <a:t>Entender las vulnerabilidades de los Sistemas de Información</a:t>
            </a:r>
            <a:endParaRPr lang="es-AR" sz="2000" u="none" dirty="0"/>
          </a:p>
          <a:p>
            <a:pPr lvl="0"/>
            <a:r>
              <a:rPr lang="es-ES_tradnl" sz="2000" u="none" dirty="0"/>
              <a:t>Conocer los componentes de un marco de trabajo organizacional para definir la seguridad y el control adecuados</a:t>
            </a:r>
            <a:endParaRPr lang="es-AR" sz="2000" u="none" dirty="0"/>
          </a:p>
          <a:p>
            <a:pPr lvl="0"/>
            <a:r>
              <a:rPr lang="es-ES_tradnl" sz="2000" u="none" dirty="0"/>
              <a:t>Conocer las herramientas y tecnologías para salvaguardar los recursos de información y áreas de TI para el aseguramiento de la disponibilidad la información sistemas</a:t>
            </a:r>
            <a:endParaRPr lang="es-AR" sz="2000" u="none" dirty="0"/>
          </a:p>
          <a:p>
            <a:pPr lvl="0"/>
            <a:r>
              <a:rPr lang="es-ES_tradnl" sz="2000" u="none" dirty="0"/>
              <a:t>Analizar y avaluar las políticas y procedimientos relativos a la planificación para la atención de contingencias y devolver a la gestión capacidad de respuesta y retorno a la normalidad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263076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72480" y="1484784"/>
            <a:ext cx="928268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6</a:t>
            </a:r>
            <a:r>
              <a:rPr lang="es-ES_tradnl" sz="2000" b="1" u="none" dirty="0"/>
              <a:t>.	</a:t>
            </a:r>
            <a:r>
              <a:rPr lang="es-ES" sz="2000" b="1" u="none" cap="all" dirty="0"/>
              <a:t>Impacto ético, social y legal en  la gestión de las tecnologías de información</a:t>
            </a:r>
            <a:endParaRPr lang="es-AR" sz="2000" u="none" dirty="0"/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_tradnl" sz="2000" b="1" u="none" dirty="0">
                <a:solidFill>
                  <a:srgbClr val="FF0000"/>
                </a:solidFill>
              </a:rPr>
              <a:t>Impacto ético, social y legal </a:t>
            </a:r>
            <a:r>
              <a:rPr lang="es-ES_tradnl" sz="2000" b="1" u="none" dirty="0"/>
              <a:t>de las tecnologías de información: </a:t>
            </a:r>
            <a:r>
              <a:rPr lang="es-ES_tradnl" sz="2000" u="none" dirty="0"/>
              <a:t>problemas éticos y sociales relacionados con las tecnologías de información. Políticas de Información y aseguramiento de la calidad de datos. Impactos legales en los Sistemas de Información.  </a:t>
            </a:r>
            <a:r>
              <a:rPr lang="es-ES_tradnl" sz="2000" b="1" u="none" dirty="0"/>
              <a:t>Impacto ético, social y legal en  la gestión de la infraestructura. </a:t>
            </a:r>
            <a:r>
              <a:rPr lang="es-ES_tradnl" sz="2000" u="none" dirty="0"/>
              <a:t>Políticas de TI. Normativas actuales y mejores prácticas en la utilización de tecnologías de internet. 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b="1" u="none" dirty="0"/>
              <a:t>Objetivos específicos</a:t>
            </a:r>
            <a:r>
              <a:rPr lang="es-ES_tradnl" sz="2000" u="none" dirty="0"/>
              <a:t>:</a:t>
            </a:r>
            <a:endParaRPr lang="es-AR" sz="2000" u="none" dirty="0"/>
          </a:p>
          <a:p>
            <a:pPr lvl="0"/>
            <a:r>
              <a:rPr lang="es-ES_tradnl" sz="2000" u="none" dirty="0"/>
              <a:t>Entender que aspectos éticos, sociales y políticos generan los SI</a:t>
            </a:r>
            <a:endParaRPr lang="es-AR" sz="2000" u="none" dirty="0"/>
          </a:p>
          <a:p>
            <a:pPr lvl="0"/>
            <a:r>
              <a:rPr lang="es-ES_tradnl" sz="2000" u="none" dirty="0"/>
              <a:t>Conocer conceptos básicos de responsabilidad legal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2939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Programa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44486" y="717550"/>
            <a:ext cx="921067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u="none" dirty="0"/>
              <a:t>Unidad 7: CONTROL DE LA GESTION DE TECNOLOGIAS DE INFORMACIÓN</a:t>
            </a:r>
            <a:endParaRPr lang="es-AR" sz="2000" u="none" dirty="0"/>
          </a:p>
          <a:p>
            <a:r>
              <a:rPr lang="es-ES_tradnl" sz="2000" u="none" dirty="0"/>
              <a:t>Contenidos:</a:t>
            </a:r>
            <a:endParaRPr lang="es-AR" sz="2000" u="none" dirty="0"/>
          </a:p>
          <a:p>
            <a:r>
              <a:rPr lang="es-ES" sz="2000" b="1" u="none" dirty="0">
                <a:solidFill>
                  <a:srgbClr val="FF0000"/>
                </a:solidFill>
              </a:rPr>
              <a:t>Control</a:t>
            </a:r>
            <a:r>
              <a:rPr lang="es-ES" sz="2000" b="1" u="none" dirty="0"/>
              <a:t> de los Sistemas de Información: </a:t>
            </a:r>
            <a:r>
              <a:rPr lang="es-ES_tradnl" sz="2000" u="none" dirty="0"/>
              <a:t>Las funciones de control y auditoria en entornos informáticos</a:t>
            </a:r>
            <a:r>
              <a:rPr lang="es-ES_tradnl" sz="2000" b="1" u="none" dirty="0"/>
              <a:t>.  </a:t>
            </a:r>
            <a:r>
              <a:rPr lang="es-ES_tradnl" sz="2000" u="none" dirty="0"/>
              <a:t>Sistema de control interno informático: Tipos y metodologías. </a:t>
            </a:r>
            <a:r>
              <a:rPr lang="es-ES_tradnl" sz="2000" b="1" u="none" dirty="0"/>
              <a:t>Revisiones de auditoría: </a:t>
            </a:r>
            <a:r>
              <a:rPr lang="es-ES_tradnl" sz="2000" u="none" dirty="0"/>
              <a:t>Entorno jurídico nacional y normativo (nacional e internacional) de la auditoría de los Sistemas. </a:t>
            </a:r>
            <a:r>
              <a:rPr lang="es-ES_tradnl" sz="2000" b="1" u="none" dirty="0"/>
              <a:t>Herramientas para auditoría de SI</a:t>
            </a:r>
            <a:r>
              <a:rPr lang="es-ES_tradnl" sz="2000" u="none" dirty="0"/>
              <a:t>. </a:t>
            </a:r>
            <a:r>
              <a:rPr lang="es-ES_tradnl" sz="2000" b="1" u="none" dirty="0"/>
              <a:t>Principales áreas de la auditoría:</a:t>
            </a:r>
            <a:r>
              <a:rPr lang="es-ES_tradnl" sz="2000" u="none" dirty="0"/>
              <a:t> Del </a:t>
            </a:r>
            <a:r>
              <a:rPr lang="es-ES_tradnl" sz="2000" u="none" dirty="0" err="1"/>
              <a:t>outsourcing</a:t>
            </a:r>
            <a:r>
              <a:rPr lang="es-ES_tradnl" sz="2000" u="none" dirty="0"/>
              <a:t>, de la seguridad física, de la dirección informática, de la explotación, de bases de datos, de la seguridad, de redes, de Internet, de aplicaciones, del desarrollo y mantenimiento de sistemas, del sistema de vigilancia y sobre los datos de carácter general. </a:t>
            </a:r>
            <a:r>
              <a:rPr lang="es-ES_tradnl" sz="2000" b="1" u="none" dirty="0"/>
              <a:t>Informe de control</a:t>
            </a:r>
            <a:r>
              <a:rPr lang="es-ES_tradnl" sz="2000" u="none" dirty="0"/>
              <a:t> </a:t>
            </a:r>
            <a:r>
              <a:rPr lang="es-ES_tradnl" sz="2000" b="1" u="none" dirty="0"/>
              <a:t> </a:t>
            </a:r>
            <a:endParaRPr lang="es-AR" sz="2000" b="1" u="none" dirty="0"/>
          </a:p>
          <a:p>
            <a:endParaRPr lang="es-ES_tradnl" sz="2000" b="1" u="none" dirty="0" smtClean="0"/>
          </a:p>
          <a:p>
            <a:r>
              <a:rPr lang="es-ES_tradnl" sz="2000" b="1" u="none" dirty="0" smtClean="0"/>
              <a:t>Objetivos </a:t>
            </a:r>
            <a:r>
              <a:rPr lang="es-ES_tradnl" sz="2000" b="1" u="none" dirty="0"/>
              <a:t>específicos:</a:t>
            </a:r>
            <a:endParaRPr lang="es-AR" sz="2000" b="1" u="none" dirty="0"/>
          </a:p>
          <a:p>
            <a:pPr lvl="0"/>
            <a:r>
              <a:rPr lang="es-ES_tradnl" sz="2000" u="none" dirty="0"/>
              <a:t>Evaluar los principios básicos que fundamentan la función de la Auditoria de Tecnología de Información</a:t>
            </a:r>
            <a:endParaRPr lang="es-AR" sz="2000" u="none" dirty="0"/>
          </a:p>
          <a:p>
            <a:pPr lvl="0"/>
            <a:r>
              <a:rPr lang="es-ES_tradnl" sz="2000" u="none" dirty="0"/>
              <a:t>Conocer la evolución y las características particulares de la realización de las Auditorias de Tecnologías de la información. </a:t>
            </a:r>
            <a:endParaRPr lang="es-AR" sz="2000" u="none" dirty="0"/>
          </a:p>
          <a:p>
            <a:r>
              <a:rPr lang="es-ES_tradnl" sz="2000" u="none" dirty="0"/>
              <a:t>Evaluar el control interno de la organización y, en base en su examen, proporcionar recomendaciones orientadas a fortalecer las debilidades reveladas</a:t>
            </a:r>
            <a:endParaRPr lang="es-AR" sz="2000" u="none" dirty="0"/>
          </a:p>
        </p:txBody>
      </p:sp>
    </p:spTree>
    <p:extLst>
      <p:ext uri="{BB962C8B-B14F-4D97-AF65-F5344CB8AC3E}">
        <p14:creationId xmlns:p14="http://schemas.microsoft.com/office/powerpoint/2010/main" val="4006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320043" y="862491"/>
            <a:ext cx="9577064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sz="2400" u="none" dirty="0" smtClean="0"/>
              <a:t>En </a:t>
            </a:r>
            <a:r>
              <a:rPr lang="es-AR" sz="2400" u="none" dirty="0"/>
              <a:t>términos de contenido deseable en la formación profesional en ciencias económicas se definen como importantes las siguientes áreas de contenidos en </a:t>
            </a:r>
            <a:r>
              <a:rPr lang="es-AR" sz="2400" b="1" u="none" dirty="0"/>
              <a:t>tecnología de la información</a:t>
            </a:r>
            <a:r>
              <a:rPr lang="es-AR" sz="2400" u="none" dirty="0" smtClean="0"/>
              <a:t>.</a:t>
            </a:r>
          </a:p>
          <a:p>
            <a:endParaRPr lang="es-AR" sz="2400" u="none" dirty="0"/>
          </a:p>
          <a:p>
            <a:pPr lvl="0"/>
            <a:r>
              <a:rPr lang="es-AR" sz="2400" b="1" u="none" dirty="0" smtClean="0"/>
              <a:t>1. </a:t>
            </a:r>
            <a:r>
              <a:rPr lang="es-AR" sz="2400" b="1" u="none" dirty="0" smtClean="0">
                <a:solidFill>
                  <a:srgbClr val="FF0000"/>
                </a:solidFill>
              </a:rPr>
              <a:t>Conocimientos </a:t>
            </a:r>
            <a:r>
              <a:rPr lang="es-AR" sz="2400" b="1" u="none" dirty="0">
                <a:solidFill>
                  <a:srgbClr val="FF0000"/>
                </a:solidFill>
              </a:rPr>
              <a:t>y Competencias</a:t>
            </a:r>
            <a:endParaRPr lang="es-AR" sz="2400" u="none" dirty="0">
              <a:solidFill>
                <a:srgbClr val="FF0000"/>
              </a:solidFill>
            </a:endParaRPr>
          </a:p>
          <a:p>
            <a:r>
              <a:rPr lang="es-AR" sz="2400" u="none" dirty="0"/>
              <a:t>El conocimiento de las tecnologías de información y competencias como uno de los tres pilares  fundamentales de la preparación del Profesional en Ciencias Económicas incluye el Conocimiento de las tecnologías de Información y competencias, con:</a:t>
            </a:r>
          </a:p>
          <a:p>
            <a:pPr lvl="0"/>
            <a:r>
              <a:rPr lang="es-AR" sz="2400" b="1" u="none" dirty="0"/>
              <a:t>Conocimiento general</a:t>
            </a:r>
            <a:r>
              <a:rPr lang="es-AR" sz="2400" u="none" dirty="0"/>
              <a:t> de la tecnología de la información;</a:t>
            </a:r>
          </a:p>
          <a:p>
            <a:pPr lvl="0"/>
            <a:r>
              <a:rPr lang="es-AR" sz="2400" b="1" u="none" dirty="0"/>
              <a:t>Conocimiento</a:t>
            </a:r>
            <a:r>
              <a:rPr lang="es-AR" sz="2400" u="none" dirty="0"/>
              <a:t> </a:t>
            </a:r>
            <a:r>
              <a:rPr lang="es-AR" sz="2400" b="1" u="none" dirty="0"/>
              <a:t>del control</a:t>
            </a:r>
            <a:r>
              <a:rPr lang="es-AR" sz="2400" u="none" dirty="0"/>
              <a:t> de la tecnología de la información;</a:t>
            </a:r>
          </a:p>
          <a:p>
            <a:pPr lvl="0"/>
            <a:r>
              <a:rPr lang="es-AR" sz="2400" b="1" u="none" dirty="0"/>
              <a:t>Competencias de control</a:t>
            </a:r>
            <a:r>
              <a:rPr lang="es-AR" sz="2400" u="none" dirty="0"/>
              <a:t> de la tecnología de la información;</a:t>
            </a:r>
          </a:p>
          <a:p>
            <a:pPr lvl="0"/>
            <a:r>
              <a:rPr lang="es-AR" sz="2400" b="1" u="none" dirty="0"/>
              <a:t>Competencias de usuario</a:t>
            </a:r>
            <a:r>
              <a:rPr lang="es-AR" sz="2400" u="none" dirty="0"/>
              <a:t> de la tecnología de la información; y</a:t>
            </a:r>
          </a:p>
          <a:p>
            <a:pPr lvl="0"/>
            <a:r>
              <a:rPr lang="es-AR" sz="2400" b="1" u="none" dirty="0"/>
              <a:t>Competencias correspondientes a las funciones gerenciales</a:t>
            </a:r>
            <a:r>
              <a:rPr lang="es-AR" sz="2400" u="none" dirty="0"/>
              <a:t>, de evaluación y de diseño de los sistemas de información.</a:t>
            </a:r>
          </a:p>
          <a:p>
            <a:r>
              <a:rPr lang="es-AR" sz="2400" b="1" u="none" dirty="0"/>
              <a:t> </a:t>
            </a:r>
            <a:endParaRPr lang="es-AR" sz="2400" u="none" dirty="0"/>
          </a:p>
        </p:txBody>
      </p:sp>
    </p:spTree>
    <p:extLst>
      <p:ext uri="{BB962C8B-B14F-4D97-AF65-F5344CB8AC3E}">
        <p14:creationId xmlns:p14="http://schemas.microsoft.com/office/powerpoint/2010/main" val="20799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873507"/>
            <a:ext cx="9577064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0"/>
            <a:r>
              <a:rPr lang="es-AR" sz="2400" b="1" u="none" dirty="0" smtClean="0"/>
              <a:t>2. </a:t>
            </a:r>
            <a:r>
              <a:rPr lang="es-AR" sz="2400" b="1" u="none" dirty="0" smtClean="0">
                <a:solidFill>
                  <a:srgbClr val="FF0000"/>
                </a:solidFill>
              </a:rPr>
              <a:t>Habilidades</a:t>
            </a:r>
            <a:endParaRPr lang="es-AR" sz="2400" u="none" dirty="0">
              <a:solidFill>
                <a:srgbClr val="FF0000"/>
              </a:solidFill>
            </a:endParaRPr>
          </a:p>
          <a:p>
            <a:r>
              <a:rPr lang="es-AR" sz="2400" u="none" dirty="0" smtClean="0"/>
              <a:t>Aplicadas </a:t>
            </a:r>
            <a:r>
              <a:rPr lang="es-AR" sz="2400" u="none" dirty="0"/>
              <a:t>en el desarrollo de la materia en el área de tecnologías de la Información.</a:t>
            </a:r>
          </a:p>
          <a:p>
            <a:r>
              <a:rPr lang="es-AR" sz="2400" b="1" u="none" dirty="0" err="1">
                <a:solidFill>
                  <a:srgbClr val="FF0000"/>
                </a:solidFill>
              </a:rPr>
              <a:t>II.a</a:t>
            </a:r>
            <a:r>
              <a:rPr lang="es-AR" sz="2400" u="none" dirty="0">
                <a:solidFill>
                  <a:srgbClr val="FF0000"/>
                </a:solidFill>
              </a:rPr>
              <a:t>. </a:t>
            </a:r>
            <a:r>
              <a:rPr lang="es-AR" sz="2400" b="1" u="none" dirty="0">
                <a:solidFill>
                  <a:srgbClr val="FF0000"/>
                </a:solidFill>
              </a:rPr>
              <a:t>Intelectuales</a:t>
            </a:r>
            <a:r>
              <a:rPr lang="es-AR" sz="2400" u="none" dirty="0">
                <a:solidFill>
                  <a:srgbClr val="FF0000"/>
                </a:solidFill>
              </a:rPr>
              <a:t>. </a:t>
            </a:r>
            <a:r>
              <a:rPr lang="es-AR" sz="2400" u="none" dirty="0"/>
              <a:t>Aquellas que permiten que pueda resolver problemas, tomar decisiones y ejercitar su buen juicio en situaciones organizacionales complejas. Estas habilidades son a menudo el producto de una amplia formación general e incluyen: </a:t>
            </a:r>
          </a:p>
          <a:p>
            <a:pPr lvl="0"/>
            <a:r>
              <a:rPr lang="es-AR" sz="2400" u="none" dirty="0"/>
              <a:t>La habilidad de localizar, obtener, organizar y entender la información transmitida por fuentes humanas, impresas y </a:t>
            </a:r>
            <a:r>
              <a:rPr lang="es-AR" sz="2400" b="1" u="none" dirty="0"/>
              <a:t>principalmente de fuentes digitales</a:t>
            </a:r>
            <a:r>
              <a:rPr lang="es-AR" sz="2400" u="none" dirty="0"/>
              <a:t>; </a:t>
            </a:r>
            <a:r>
              <a:rPr lang="es-AR" sz="2400" u="none" dirty="0" smtClean="0"/>
              <a:t>La </a:t>
            </a:r>
            <a:r>
              <a:rPr lang="es-AR" sz="2400" u="none" dirty="0"/>
              <a:t>capacidad de plantearse preguntas, para la investigación, el pensamiento lógico y analítico, y </a:t>
            </a:r>
            <a:r>
              <a:rPr lang="es-AR" sz="2400" b="1" u="none" dirty="0"/>
              <a:t>análisis crítico en los proyectos de TI alineados al negocio</a:t>
            </a:r>
            <a:r>
              <a:rPr lang="es-AR" sz="2400" u="none" dirty="0"/>
              <a:t>; </a:t>
            </a:r>
          </a:p>
          <a:p>
            <a:pPr lvl="0"/>
            <a:r>
              <a:rPr lang="es-AR" sz="2400" u="none" dirty="0"/>
              <a:t>La habilidad de identificar y resolver problemas no estructurados que pueden darse en escenarios desconocidos </a:t>
            </a:r>
            <a:r>
              <a:rPr lang="es-AR" sz="2400" b="1" u="none" dirty="0"/>
              <a:t>ante la generación de nuevas tecnologías</a:t>
            </a:r>
            <a:r>
              <a:rPr lang="es-AR" sz="2400" u="none" dirty="0"/>
              <a:t>. </a:t>
            </a:r>
          </a:p>
          <a:p>
            <a:r>
              <a:rPr lang="es-AR" sz="2400" u="non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198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6644" y="281837"/>
            <a:ext cx="831482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AR" sz="2800" b="1" u="none" dirty="0">
                <a:solidFill>
                  <a:srgbClr val="000080"/>
                </a:solidFill>
              </a:rPr>
              <a:t> </a:t>
            </a:r>
            <a:r>
              <a:rPr lang="es-ES" sz="2800" b="1" u="none" dirty="0">
                <a:solidFill>
                  <a:srgbClr val="000080"/>
                </a:solidFill>
              </a:rPr>
              <a:t>Ser un profesional digital </a:t>
            </a:r>
          </a:p>
          <a:p>
            <a:pPr algn="ctr"/>
            <a:endParaRPr lang="es-ES" sz="2800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La tecnología acelera el cambio.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Trabajas colaborativamente, cambiando el “competir” por colaborar”. 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Nadie es más inteligente en solitario que en conjunto.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Y sí, dominar herramientas digitales. 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Estar al día de las últimas tendencias. </a:t>
            </a:r>
          </a:p>
          <a:p>
            <a:pPr marL="914400" lvl="1" indent="-457200">
              <a:buFont typeface="Wingdings" pitchFamily="2" charset="2"/>
              <a:buChar char="v"/>
            </a:pPr>
            <a:r>
              <a:rPr lang="es-ES" sz="2800" u="none" dirty="0"/>
              <a:t>Pero al fin y al cabo, hablamos de herramientas. Todas las HERRAMIENTAS DIGITALES del mundo te servirán de muy poco con una mentalidad analógica y tradicional.</a:t>
            </a:r>
          </a:p>
          <a:p>
            <a:pPr algn="ctr"/>
            <a:endParaRPr lang="es-ES" sz="2800" b="1" u="none" dirty="0">
              <a:solidFill>
                <a:schemeClr val="accent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3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64428" y="908720"/>
            <a:ext cx="957706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sz="2400" b="1" u="none" dirty="0" err="1" smtClean="0"/>
              <a:t>II.b</a:t>
            </a:r>
            <a:r>
              <a:rPr lang="es-AR" sz="2400" u="none" dirty="0"/>
              <a:t>. </a:t>
            </a:r>
            <a:r>
              <a:rPr lang="es-AR" sz="2400" b="1" u="none" dirty="0">
                <a:solidFill>
                  <a:srgbClr val="FF0000"/>
                </a:solidFill>
              </a:rPr>
              <a:t>Técnicas y Funcionales.</a:t>
            </a:r>
            <a:r>
              <a:rPr lang="es-AR" sz="2400" u="none" dirty="0">
                <a:solidFill>
                  <a:srgbClr val="FF0000"/>
                </a:solidFill>
              </a:rPr>
              <a:t> </a:t>
            </a:r>
            <a:r>
              <a:rPr lang="es-AR" sz="2400" u="none" dirty="0"/>
              <a:t>Las habilidades técnicas y funcionales pueden ser generales o específicas al área de tecnologías de la información. Incluyen: </a:t>
            </a:r>
            <a:endParaRPr lang="es-AR" sz="2400" u="none" dirty="0" smtClean="0"/>
          </a:p>
          <a:p>
            <a:endParaRPr lang="es-AR" sz="2400" u="none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Mejores prácticas aplicadas en el gobierno y gestión de TI;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Conocimientos de los recursos de infraestructura de 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Aspectos Tecnológicos de los Medios de Procesamiento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Gestión de la información con base tecnológica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Conocimiento de las mejores prácticas para el análisis diseño e implementación de Sistemas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Decisión y Gestión de Proyectos de Tecnologías de la Información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Herramientas de evaluación aplicaciones de 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Protección y Seguridad de la estructura e información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Análisis de riesgo de TI aplicadas y en nuevas tecnologías</a:t>
            </a:r>
          </a:p>
          <a:p>
            <a:endParaRPr lang="es-AR" sz="2400" b="1" u="none" dirty="0" smtClean="0"/>
          </a:p>
        </p:txBody>
      </p:sp>
    </p:spTree>
    <p:extLst>
      <p:ext uri="{BB962C8B-B14F-4D97-AF65-F5344CB8AC3E}">
        <p14:creationId xmlns:p14="http://schemas.microsoft.com/office/powerpoint/2010/main" val="19613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1052736"/>
            <a:ext cx="957706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sz="2400" b="1" u="none" dirty="0" err="1" smtClean="0"/>
              <a:t>II.b</a:t>
            </a:r>
            <a:r>
              <a:rPr lang="es-AR" sz="2400" u="none" dirty="0"/>
              <a:t>. </a:t>
            </a:r>
            <a:r>
              <a:rPr lang="es-AR" sz="2400" b="1" u="none" dirty="0"/>
              <a:t>Técnicas y Funcionales.</a:t>
            </a:r>
            <a:r>
              <a:rPr lang="es-AR" sz="2400" u="none" dirty="0"/>
              <a:t> </a:t>
            </a:r>
            <a:r>
              <a:rPr lang="es-AR" sz="2400" u="none" dirty="0" err="1" smtClean="0"/>
              <a:t>Cont</a:t>
            </a:r>
            <a:r>
              <a:rPr lang="es-AR" sz="2400" u="none" dirty="0" smtClean="0"/>
              <a:t> .. </a:t>
            </a:r>
          </a:p>
          <a:p>
            <a:endParaRPr lang="es-AR" sz="2400" u="none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 smtClean="0"/>
              <a:t>Análisis</a:t>
            </a:r>
            <a:r>
              <a:rPr lang="es-AR" sz="2400" u="none" dirty="0"/>
              <a:t>, Informes y presentaciones de la información y de proyectos de 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Valorar y proteger la información como recurso valioso y de generación cada vez más tecnológica y en formatos solo digitales y en servicios en la nube; y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Cumplimiento con los requisitos legales y reglamentarios vinculados al </a:t>
            </a:r>
            <a:r>
              <a:rPr lang="es-AR" sz="2400" u="none" dirty="0" err="1"/>
              <a:t>area</a:t>
            </a:r>
            <a:r>
              <a:rPr lang="es-AR" sz="2400" u="none" dirty="0"/>
              <a:t> de TI. </a:t>
            </a:r>
          </a:p>
          <a:p>
            <a:r>
              <a:rPr lang="es-AR" sz="2400" u="non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404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908720"/>
            <a:ext cx="9577064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sz="2400" b="1" u="none" dirty="0" err="1" smtClean="0"/>
              <a:t>II.c</a:t>
            </a:r>
            <a:r>
              <a:rPr lang="es-AR" sz="2400" b="1" u="none" dirty="0"/>
              <a:t>. </a:t>
            </a:r>
            <a:r>
              <a:rPr lang="es-AR" sz="2400" b="1" u="none" dirty="0">
                <a:solidFill>
                  <a:srgbClr val="FF0000"/>
                </a:solidFill>
              </a:rPr>
              <a:t>Personales.</a:t>
            </a:r>
            <a:r>
              <a:rPr lang="es-AR" sz="2400" u="none" dirty="0">
                <a:solidFill>
                  <a:srgbClr val="FF0000"/>
                </a:solidFill>
              </a:rPr>
              <a:t> </a:t>
            </a:r>
            <a:r>
              <a:rPr lang="es-AR" sz="2400" u="none" dirty="0"/>
              <a:t>Las habilidades personales están relacionadas con las actitudes y el comportamiento de los profesionales en ciencias económicas, sobre todo aplicables al área de TI donde son muy frecuentes los trabajos interdisciplinarios y transversales en las organizaciones. Incluyen: </a:t>
            </a:r>
            <a:endParaRPr lang="es-AR" sz="2400" u="none" dirty="0" smtClean="0"/>
          </a:p>
          <a:p>
            <a:endParaRPr lang="es-AR" sz="2400" u="none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autogestión e iniciativas en el seguimiento de los avances de TI;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capacidad de seleccionar y asignar prioridades con recursos limitados y de organizar trabajo para cumplir con plazos estrictos en proyectos de TI;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capacidad de anticipar y adaptarse al cambio;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consideración de los valores, ética y actitud profesionales en la toma de decisiones;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Interpersonales y de comunicación. Con estudios de casos en proyectos de TI y trabajos en equipo. </a:t>
            </a:r>
          </a:p>
          <a:p>
            <a:r>
              <a:rPr lang="es-AR" sz="2400" u="none" dirty="0"/>
              <a:t> </a:t>
            </a:r>
          </a:p>
          <a:p>
            <a:endParaRPr lang="es-ES_tradnl" sz="2400" u="none" dirty="0" smtClean="0"/>
          </a:p>
        </p:txBody>
      </p:sp>
    </p:spTree>
    <p:extLst>
      <p:ext uri="{BB962C8B-B14F-4D97-AF65-F5344CB8AC3E}">
        <p14:creationId xmlns:p14="http://schemas.microsoft.com/office/powerpoint/2010/main" val="20836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Objetivos Específicos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272480" y="908720"/>
            <a:ext cx="957706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s-AR" sz="2400" b="1" u="none" dirty="0" err="1" smtClean="0">
                <a:solidFill>
                  <a:srgbClr val="FF0000"/>
                </a:solidFill>
              </a:rPr>
              <a:t>II.d</a:t>
            </a:r>
            <a:r>
              <a:rPr lang="es-AR" sz="2400" b="1" u="none" dirty="0">
                <a:solidFill>
                  <a:srgbClr val="FF0000"/>
                </a:solidFill>
              </a:rPr>
              <a:t>.</a:t>
            </a:r>
            <a:r>
              <a:rPr lang="es-AR" sz="2400" u="none" dirty="0">
                <a:solidFill>
                  <a:srgbClr val="FF0000"/>
                </a:solidFill>
              </a:rPr>
              <a:t> </a:t>
            </a:r>
            <a:r>
              <a:rPr lang="es-AR" sz="2400" b="1" u="none" dirty="0">
                <a:solidFill>
                  <a:srgbClr val="FF0000"/>
                </a:solidFill>
              </a:rPr>
              <a:t>Organizacionales y gerenciales </a:t>
            </a:r>
            <a:r>
              <a:rPr lang="es-AR" sz="2400" u="none" dirty="0"/>
              <a:t>son cada vez más importantes para Profesionales en Ciencias Económicas que están siendo llamados a desempeñar un papel más activo en el día a día de la gestión de las organizaciones. </a:t>
            </a:r>
            <a:endParaRPr lang="es-AR" sz="2400" u="none" dirty="0" smtClean="0"/>
          </a:p>
          <a:p>
            <a:r>
              <a:rPr lang="es-AR" sz="2400" u="none" dirty="0" smtClean="0"/>
              <a:t>Los </a:t>
            </a:r>
            <a:r>
              <a:rPr lang="es-AR" sz="2400" u="none" dirty="0"/>
              <a:t>futuros profesionales en ciencias económicas necesitan desarrollar una amplia </a:t>
            </a:r>
            <a:r>
              <a:rPr lang="es-AR" sz="2400" b="1" u="none" dirty="0"/>
              <a:t>perspectiva de tecnología y su alineación con los negocios</a:t>
            </a:r>
            <a:r>
              <a:rPr lang="es-AR" sz="2400" u="none" dirty="0"/>
              <a:t> así como una conciencia política y una perspectiva global. </a:t>
            </a:r>
            <a:endParaRPr lang="es-AR" sz="2400" u="none" dirty="0" smtClean="0"/>
          </a:p>
          <a:p>
            <a:r>
              <a:rPr lang="es-AR" sz="2400" u="none" dirty="0" smtClean="0"/>
              <a:t>Las </a:t>
            </a:r>
            <a:r>
              <a:rPr lang="es-AR" sz="2400" u="none" dirty="0"/>
              <a:t>habilidades organizacionales y gerenciales incluyen: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planificación estratégica de TI con los negocios, gestión de proyectos de TI, administración de personas y recursos para los servicios de TI, y toma de decisiones con impactos tecnológicos;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AR" sz="2400" u="none" dirty="0"/>
              <a:t>La capacidad para organizar y delegar tareas, motivar y desarrollar recursos humanos en TI; </a:t>
            </a:r>
          </a:p>
          <a:p>
            <a:endParaRPr lang="es-ES_tradnl" sz="2400" u="none" dirty="0" smtClean="0"/>
          </a:p>
        </p:txBody>
      </p:sp>
    </p:spTree>
    <p:extLst>
      <p:ext uri="{BB962C8B-B14F-4D97-AF65-F5344CB8AC3E}">
        <p14:creationId xmlns:p14="http://schemas.microsoft.com/office/powerpoint/2010/main" val="20604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038" y="260648"/>
            <a:ext cx="90730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none" dirty="0" smtClean="0">
                <a:solidFill>
                  <a:schemeClr val="accent5">
                    <a:lumMod val="90000"/>
                  </a:schemeClr>
                </a:solidFill>
              </a:rPr>
              <a:t>Estudio reciente de Pearson: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u="none" dirty="0" smtClean="0"/>
              <a:t>Las </a:t>
            </a:r>
            <a:r>
              <a:rPr lang="es-ES" u="none" dirty="0"/>
              <a:t>habilidades más demandadas en el futuro encajan en tres categorías: </a:t>
            </a:r>
            <a:endParaRPr lang="es-ES" u="none" dirty="0" smtClean="0"/>
          </a:p>
          <a:p>
            <a:endParaRPr lang="es-ES" u="none" dirty="0" smtClean="0"/>
          </a:p>
          <a:p>
            <a:pPr marL="457200" indent="-457200">
              <a:buAutoNum type="arabicPeriod"/>
            </a:pPr>
            <a:r>
              <a:rPr lang="es-ES" u="none" dirty="0" smtClean="0"/>
              <a:t>Enseñanza </a:t>
            </a:r>
            <a:r>
              <a:rPr lang="es-ES" u="none" dirty="0"/>
              <a:t>y aprendizaje, de uno mismo y de otros </a:t>
            </a:r>
            <a:endParaRPr lang="es-ES" u="none" dirty="0" smtClean="0"/>
          </a:p>
          <a:p>
            <a:endParaRPr lang="es-ES" u="none" dirty="0" smtClean="0"/>
          </a:p>
          <a:p>
            <a:pPr marL="457200" indent="-457200">
              <a:buAutoNum type="arabicPeriod"/>
            </a:pPr>
            <a:r>
              <a:rPr lang="es-ES" u="none" dirty="0" smtClean="0"/>
              <a:t>Comprensión </a:t>
            </a:r>
            <a:r>
              <a:rPr lang="es-ES" u="none" dirty="0"/>
              <a:t>de los sistemas, ya sean relaciones humanas o</a:t>
            </a:r>
          </a:p>
          <a:p>
            <a:r>
              <a:rPr lang="es-ES" u="none" dirty="0"/>
              <a:t>interfaz entre el ser humano y la máquina </a:t>
            </a:r>
            <a:endParaRPr lang="es-ES" u="none" dirty="0" smtClean="0"/>
          </a:p>
          <a:p>
            <a:endParaRPr lang="es-ES" u="none" dirty="0" smtClean="0"/>
          </a:p>
          <a:p>
            <a:r>
              <a:rPr lang="es-ES" u="none" dirty="0" smtClean="0"/>
              <a:t>3</a:t>
            </a:r>
            <a:r>
              <a:rPr lang="es-ES" u="none" dirty="0"/>
              <a:t>. Creatividad, como la originalidad y la capacidad de generar ideas</a:t>
            </a: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2502835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6" y="116632"/>
            <a:ext cx="971558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none" dirty="0" smtClean="0">
                <a:solidFill>
                  <a:schemeClr val="accent5">
                    <a:lumMod val="90000"/>
                  </a:schemeClr>
                </a:solidFill>
              </a:rPr>
              <a:t>Estudio reciente de Pearson:</a:t>
            </a:r>
          </a:p>
          <a:p>
            <a:r>
              <a:rPr lang="es-ES" u="none" dirty="0" smtClean="0"/>
              <a:t>Enfoque </a:t>
            </a:r>
            <a:r>
              <a:rPr lang="es-ES" u="none" dirty="0"/>
              <a:t>sobre la empleabilidad y el aprendizaje </a:t>
            </a:r>
            <a:r>
              <a:rPr lang="es-ES" u="none" dirty="0" smtClean="0"/>
              <a:t>permanente</a:t>
            </a:r>
          </a:p>
          <a:p>
            <a:r>
              <a:rPr lang="es-ES" u="none" dirty="0" smtClean="0"/>
              <a:t>1</a:t>
            </a:r>
            <a:r>
              <a:rPr lang="es-ES" u="none" dirty="0"/>
              <a:t>. La empleabilidad no es solo la preocupación de </a:t>
            </a:r>
            <a:r>
              <a:rPr lang="es-ES" u="none" dirty="0" smtClean="0"/>
              <a:t>una </a:t>
            </a:r>
            <a:r>
              <a:rPr lang="es-ES" u="none" dirty="0"/>
              <a:t>mayor</a:t>
            </a:r>
          </a:p>
          <a:p>
            <a:r>
              <a:rPr lang="es-ES" u="none" dirty="0"/>
              <a:t>educación. El desarrollo de estas capacidades debe comenzar antes de que una carrera esté </a:t>
            </a:r>
            <a:r>
              <a:rPr lang="es-ES" u="none" dirty="0" smtClean="0"/>
              <a:t>incluida </a:t>
            </a:r>
            <a:r>
              <a:rPr lang="es-ES" u="none" dirty="0"/>
              <a:t>en el horizonte y continúe después de la graduación como nuevas responsabilidades laborales y oportunidades de </a:t>
            </a:r>
            <a:r>
              <a:rPr lang="es-ES" u="none" dirty="0" smtClean="0"/>
              <a:t>ascenso puedan surgir</a:t>
            </a:r>
            <a:r>
              <a:rPr lang="es-ES" u="none" dirty="0"/>
              <a:t>. </a:t>
            </a:r>
            <a:endParaRPr lang="es-ES" u="none" dirty="0" smtClean="0"/>
          </a:p>
          <a:p>
            <a:r>
              <a:rPr lang="es-ES" u="none" dirty="0" smtClean="0"/>
              <a:t>2</a:t>
            </a:r>
            <a:r>
              <a:rPr lang="es-ES" u="none" dirty="0"/>
              <a:t>. Las habilidades de empleabilidad no son nuevas. Pero son</a:t>
            </a:r>
          </a:p>
          <a:p>
            <a:r>
              <a:rPr lang="es-ES" u="none" dirty="0"/>
              <a:t>ahora más importante que nunca, a la luz </a:t>
            </a:r>
            <a:r>
              <a:rPr lang="es-ES" u="none" dirty="0" smtClean="0"/>
              <a:t>del mundo </a:t>
            </a:r>
            <a:r>
              <a:rPr lang="es-ES" u="none" dirty="0"/>
              <a:t>en el que vivimos. </a:t>
            </a:r>
            <a:endParaRPr lang="es-ES" u="none" dirty="0" smtClean="0"/>
          </a:p>
          <a:p>
            <a:r>
              <a:rPr lang="es-ES" u="none" dirty="0" smtClean="0"/>
              <a:t>3</a:t>
            </a:r>
            <a:r>
              <a:rPr lang="es-ES" u="none" dirty="0"/>
              <a:t>. La empleabilidad no se trata de canalizar a las personas</a:t>
            </a:r>
          </a:p>
          <a:p>
            <a:r>
              <a:rPr lang="es-ES" u="none" dirty="0"/>
              <a:t>en un trabajo específico. Se trata de las habilidades que necesitamos como personas para el éxito ahora y en el futuro. Se trata de realizarse y participar en una carrera gratificante que te ayuda a crecer de una manera que ni siquiera habrías imaginado. </a:t>
            </a:r>
            <a:r>
              <a:rPr lang="es-ES" u="none" dirty="0" smtClean="0"/>
              <a:t>Adoptar el </a:t>
            </a:r>
            <a:r>
              <a:rPr lang="es-ES" u="none" dirty="0"/>
              <a:t>aprendizaje permanente, adquiriendo continuamente nuevos conocimientos y habilidades para prosperar en un mundo en constante cambio y cada vez más conectado. </a:t>
            </a:r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24134321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Evaluación</a:t>
            </a:r>
          </a:p>
        </p:txBody>
      </p:sp>
      <p:sp>
        <p:nvSpPr>
          <p:cNvPr id="2" name="1 Rectángulo"/>
          <p:cNvSpPr/>
          <p:nvPr/>
        </p:nvSpPr>
        <p:spPr>
          <a:xfrm>
            <a:off x="559108" y="1484784"/>
            <a:ext cx="89946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u="none" dirty="0"/>
              <a:t>Se emplearán dos tipos de evaluaciones</a:t>
            </a:r>
            <a:r>
              <a:rPr lang="es-ES_tradnl" sz="2000" u="none" dirty="0" smtClean="0"/>
              <a:t>:</a:t>
            </a:r>
          </a:p>
          <a:p>
            <a:endParaRPr lang="es-AR" sz="2000" u="none" dirty="0"/>
          </a:p>
          <a:p>
            <a:r>
              <a:rPr lang="es-ES_tradnl" sz="2000" b="1" u="none" dirty="0"/>
              <a:t>De la Enseñanza</a:t>
            </a:r>
            <a:r>
              <a:rPr lang="es-ES_tradnl" sz="2000" u="none" dirty="0"/>
              <a:t>: Mediante diálogo/encuestas con los alumnos se priorizara la búsqueda de información referida a los factores que puedan incidir como relevantes en favorecer u obstaculizar el proceso de los alumnos/as, fundamentalmente con relación a las clase teóricas y los trabajos prácticos.</a:t>
            </a:r>
            <a:endParaRPr lang="es-AR" sz="2000" u="none" dirty="0"/>
          </a:p>
          <a:p>
            <a:r>
              <a:rPr lang="es-ES_tradnl" sz="2000" u="none" dirty="0"/>
              <a:t> </a:t>
            </a:r>
            <a:endParaRPr lang="es-AR" sz="2000" u="none" dirty="0"/>
          </a:p>
          <a:p>
            <a:r>
              <a:rPr lang="es-ES_tradnl" sz="2000" b="1" u="none" dirty="0"/>
              <a:t>Del Aprendizaje:</a:t>
            </a:r>
            <a:r>
              <a:rPr lang="es-ES_tradnl" sz="2000" u="none" dirty="0"/>
              <a:t> Se realizará en forma escrita, utilizando la técnica del interrogatorio de verificación en oportunidad de los exámenes parciales programados. Se pone a disposición exámenes de periodos anteriores para fomentar la práctica de autoevaluación y atención en consultas a los obstáculos que se les presenten.</a:t>
            </a:r>
            <a:endParaRPr lang="es-AR" sz="20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7" y="289253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MX" sz="2400" b="1" u="none" dirty="0" smtClean="0">
                <a:solidFill>
                  <a:srgbClr val="000080"/>
                </a:solidFill>
              </a:rPr>
              <a:t>Promoción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44488" y="746453"/>
            <a:ext cx="921067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2000" u="none" dirty="0" smtClean="0"/>
              <a:t>Asistencia </a:t>
            </a:r>
            <a:r>
              <a:rPr lang="es-AR" sz="2000" u="none" dirty="0"/>
              <a:t>al 70% de las clases computando clases teóricas, prácticas y talleres</a:t>
            </a:r>
          </a:p>
          <a:p>
            <a:pPr lvl="0"/>
            <a:r>
              <a:rPr lang="es-AR" sz="2000" u="none" dirty="0"/>
              <a:t>Entrega de los trabajos indicados por la </a:t>
            </a:r>
            <a:r>
              <a:rPr lang="es-AR" sz="2000" u="none" dirty="0" smtClean="0"/>
              <a:t>cátedra</a:t>
            </a:r>
          </a:p>
          <a:p>
            <a:pPr lvl="0"/>
            <a:endParaRPr lang="es-AR" sz="2000" u="none" dirty="0"/>
          </a:p>
          <a:p>
            <a:pPr lvl="0"/>
            <a:r>
              <a:rPr lang="es-AR" sz="2000" u="none" dirty="0"/>
              <a:t>Aprobación de dos (2) exámenes parciales de aspectos prácticos con nota mínima de  cuatro (4) </a:t>
            </a:r>
            <a:r>
              <a:rPr lang="es-AR" sz="2000" u="none" dirty="0" smtClean="0"/>
              <a:t>puntos Aprobación </a:t>
            </a:r>
            <a:r>
              <a:rPr lang="es-AR" sz="2000" u="none" dirty="0"/>
              <a:t>de dos (2) exámenes parciales de aspectos teóricos con nota mínima </a:t>
            </a:r>
            <a:r>
              <a:rPr lang="es-AR" sz="2000" u="none" dirty="0" smtClean="0"/>
              <a:t>de </a:t>
            </a:r>
            <a:r>
              <a:rPr lang="es-AR" sz="2000" u="none" dirty="0"/>
              <a:t>cuatro (4) </a:t>
            </a:r>
            <a:r>
              <a:rPr lang="es-AR" sz="2000" u="none" dirty="0" smtClean="0"/>
              <a:t>puntos</a:t>
            </a:r>
          </a:p>
          <a:p>
            <a:pPr lvl="0"/>
            <a:endParaRPr lang="es-AR" sz="2000" u="none" dirty="0"/>
          </a:p>
          <a:p>
            <a:pPr lvl="0"/>
            <a:r>
              <a:rPr lang="es-AR" sz="2000" u="none" dirty="0"/>
              <a:t>Se tendrán en cuenta los resultados de las evaluaciones de </a:t>
            </a:r>
            <a:r>
              <a:rPr lang="es-AR" sz="2000" u="none" dirty="0" smtClean="0"/>
              <a:t>seguimiento</a:t>
            </a:r>
          </a:p>
          <a:p>
            <a:pPr lvl="0"/>
            <a:endParaRPr lang="es-AR" sz="2000" u="none" dirty="0"/>
          </a:p>
          <a:p>
            <a:r>
              <a:rPr lang="es-AR" sz="2000" u="none" dirty="0"/>
              <a:t>Los exámenes parciales de aspectos teóricos y de aspectos prácticos se tomarán simultáneamente</a:t>
            </a:r>
            <a:r>
              <a:rPr lang="es-AR" sz="2000" u="none" dirty="0" smtClean="0"/>
              <a:t>.</a:t>
            </a:r>
          </a:p>
          <a:p>
            <a:endParaRPr lang="es-AR" sz="2000" u="none" dirty="0"/>
          </a:p>
          <a:p>
            <a:r>
              <a:rPr lang="es-AR" sz="2000" u="none" dirty="0"/>
              <a:t>Se promociona el curso aprobando los dos (2) exámenes parciales de aspectos prácticos y los dos (2) exámenes parciales de aspectos teóricos, con una nota mínima de cuatro (4) puntos y la conformidad a los trabajos entregados</a:t>
            </a:r>
            <a:r>
              <a:rPr lang="es-AR" sz="2000" u="none" dirty="0" smtClean="0"/>
              <a:t>.</a:t>
            </a:r>
          </a:p>
          <a:p>
            <a:endParaRPr lang="es-AR" sz="2000" u="none" dirty="0"/>
          </a:p>
          <a:p>
            <a:r>
              <a:rPr lang="es-AR" sz="2000" u="none" dirty="0"/>
              <a:t>No hay examen de recuperación de exámenes parciales de aspectos teóricos para aquellos alumnos que no alcanzaron la nota mínima de cuatro (4) puntos en cada </a:t>
            </a:r>
            <a:r>
              <a:rPr lang="es-AR" sz="2000" u="none" dirty="0" smtClean="0"/>
              <a:t>uno. Se </a:t>
            </a:r>
            <a:r>
              <a:rPr lang="es-AR" sz="2000" u="none" dirty="0"/>
              <a:t>aplican las restantes condiciones del cursado no promocional.</a:t>
            </a:r>
          </a:p>
        </p:txBody>
      </p:sp>
    </p:spTree>
    <p:extLst>
      <p:ext uri="{BB962C8B-B14F-4D97-AF65-F5344CB8AC3E}">
        <p14:creationId xmlns:p14="http://schemas.microsoft.com/office/powerpoint/2010/main" val="10719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Regularidad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16494" y="980728"/>
            <a:ext cx="91386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AR" sz="2000" u="none" dirty="0" smtClean="0"/>
              <a:t>Asistencia </a:t>
            </a:r>
            <a:r>
              <a:rPr lang="es-AR" sz="2000" u="none" dirty="0"/>
              <a:t>al 70% de las clases computando clases teóricas, prácticas y talleres</a:t>
            </a:r>
          </a:p>
          <a:p>
            <a:pPr lvl="0"/>
            <a:r>
              <a:rPr lang="es-AR" sz="2000" u="none" dirty="0"/>
              <a:t>Aprobación de dos (2)  exámenes parciales de aspectos prácticos con nota mínima de      cuatro (4) puntos </a:t>
            </a:r>
            <a:r>
              <a:rPr lang="es-AR" sz="2000" u="none" dirty="0" smtClean="0"/>
              <a:t>y Entrega </a:t>
            </a:r>
            <a:r>
              <a:rPr lang="es-AR" sz="2000" u="none" dirty="0"/>
              <a:t>de los trabajos indicados por la </a:t>
            </a:r>
            <a:r>
              <a:rPr lang="es-AR" sz="2000" u="none" dirty="0" smtClean="0"/>
              <a:t>cátedra</a:t>
            </a:r>
          </a:p>
          <a:p>
            <a:pPr lvl="0"/>
            <a:endParaRPr lang="es-AR" sz="2000" u="none" dirty="0"/>
          </a:p>
          <a:p>
            <a:pPr lvl="0"/>
            <a:r>
              <a:rPr lang="es-AR" sz="2000" u="none" dirty="0"/>
              <a:t>Se tendrán en cuenta los resultados de las evaluaciones de </a:t>
            </a:r>
            <a:r>
              <a:rPr lang="es-AR" sz="2000" u="none" dirty="0" smtClean="0"/>
              <a:t>seguimiento</a:t>
            </a:r>
          </a:p>
          <a:p>
            <a:pPr lvl="0"/>
            <a:endParaRPr lang="es-AR" sz="2000" u="none" dirty="0"/>
          </a:p>
          <a:p>
            <a:r>
              <a:rPr lang="es-AR" sz="2000" u="none" dirty="0"/>
              <a:t>Para los alumnos que resultaren aplazados en un </a:t>
            </a:r>
            <a:r>
              <a:rPr lang="es-AR" sz="2000" u="none" dirty="0" err="1"/>
              <a:t>exámen</a:t>
            </a:r>
            <a:r>
              <a:rPr lang="es-AR" sz="2000" u="none" dirty="0"/>
              <a:t> parcial o faltasen a alguno de los programados, habiendo aprobado el restante </a:t>
            </a:r>
            <a:r>
              <a:rPr lang="es-AR" sz="2000" u="none" dirty="0" err="1"/>
              <a:t>exámen</a:t>
            </a:r>
            <a:r>
              <a:rPr lang="es-AR" sz="2000" u="none" dirty="0"/>
              <a:t> parcial, se establece un </a:t>
            </a:r>
            <a:r>
              <a:rPr lang="es-AR" sz="2000" u="none" dirty="0" err="1"/>
              <a:t>exámen</a:t>
            </a:r>
            <a:r>
              <a:rPr lang="es-AR" sz="2000" u="none" dirty="0"/>
              <a:t> parcial de recuperación mediante el cual puede superar el aplazo o la falta</a:t>
            </a:r>
            <a:r>
              <a:rPr lang="es-AR" sz="2000" u="none" dirty="0" smtClean="0"/>
              <a:t>.</a:t>
            </a:r>
          </a:p>
          <a:p>
            <a:endParaRPr lang="es-AR" sz="2000" u="none" dirty="0"/>
          </a:p>
          <a:p>
            <a:r>
              <a:rPr lang="es-AR" sz="2000" u="none" dirty="0"/>
              <a:t>Los alumnos que no cumplan con las condiciones antes establecidas no obtienen la regularidad de la asignatura y deben rendir un </a:t>
            </a:r>
            <a:r>
              <a:rPr lang="es-AR" sz="2000" u="none" dirty="0" err="1"/>
              <a:t>exámen</a:t>
            </a:r>
            <a:r>
              <a:rPr lang="es-AR" sz="2000" u="none" dirty="0"/>
              <a:t> final en condición de libre, el que será teórico y práctico</a:t>
            </a:r>
            <a:r>
              <a:rPr lang="es-AR" sz="2000" u="none" dirty="0" smtClean="0"/>
              <a:t>.</a:t>
            </a:r>
          </a:p>
          <a:p>
            <a:endParaRPr lang="es-AR" sz="2000" u="none" dirty="0"/>
          </a:p>
          <a:p>
            <a:r>
              <a:rPr lang="es-AR" sz="2000" u="none" dirty="0"/>
              <a:t>Los alumnos que cumplan con las condiciones antes establecidas, alcanzarán la condición de alumno regular y rendirán un </a:t>
            </a:r>
            <a:r>
              <a:rPr lang="es-AR" sz="2000" u="none" dirty="0" err="1"/>
              <a:t>exámen</a:t>
            </a:r>
            <a:r>
              <a:rPr lang="es-AR" sz="2000" u="none" dirty="0"/>
              <a:t> final teórico.</a:t>
            </a:r>
          </a:p>
        </p:txBody>
      </p:sp>
    </p:spTree>
    <p:extLst>
      <p:ext uri="{BB962C8B-B14F-4D97-AF65-F5344CB8AC3E}">
        <p14:creationId xmlns:p14="http://schemas.microsoft.com/office/powerpoint/2010/main" val="2069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31825" y="188913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Información </a:t>
            </a:r>
            <a:r>
              <a:rPr lang="es-AR" altLang="es-MX" sz="2400" b="1" u="none" dirty="0" smtClean="0">
                <a:solidFill>
                  <a:srgbClr val="000080"/>
                </a:solidFill>
              </a:rPr>
              <a:t>General – Plan 2003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38125" y="1285875"/>
          <a:ext cx="6457950" cy="2132012"/>
        </p:xfrm>
        <a:graphic>
          <a:graphicData uri="http://schemas.openxmlformats.org/drawingml/2006/table">
            <a:tbl>
              <a:tblPr/>
              <a:tblGrid>
                <a:gridCol w="623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850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Tahoma"/>
                          <a:ea typeface="Calibri"/>
                          <a:cs typeface="Times New Roman"/>
                        </a:rPr>
                        <a:t>Cód. </a:t>
                      </a:r>
                      <a:endParaRPr lang="es-E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Reg.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ASIGNATURAS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CORRELATIVAS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994"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 dirty="0"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endParaRPr lang="es-E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P/ Cursar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P/ Rendir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994">
                <a:tc gridSpan="3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Regular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Aprobada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Aprobada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50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 b="1"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CICLO PROFESIONAL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50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>
                          <a:latin typeface="Arial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900"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b="1">
                          <a:latin typeface="Tahoma"/>
                          <a:ea typeface="Calibri"/>
                          <a:cs typeface="Times New Roman"/>
                        </a:rPr>
                        <a:t>Segundo Año 1er. Cuatrimestre</a:t>
                      </a: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 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50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98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T. P.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Tahoma"/>
                          <a:ea typeface="Calibri"/>
                          <a:cs typeface="Times New Roman"/>
                        </a:rPr>
                        <a:t>Sistemas de Información para la Gestión </a:t>
                      </a:r>
                      <a:endParaRPr lang="es-E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64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>
                          <a:latin typeface="Tahoma"/>
                          <a:ea typeface="Calibri"/>
                          <a:cs typeface="Times New Roman"/>
                        </a:rPr>
                        <a:t>65 - 63 </a:t>
                      </a:r>
                      <a:endParaRPr lang="es-ES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s-ES" sz="1200" dirty="0">
                          <a:latin typeface="Tahoma"/>
                          <a:ea typeface="Calibri"/>
                          <a:cs typeface="Times New Roman"/>
                        </a:rPr>
                        <a:t>64</a:t>
                      </a:r>
                      <a:endParaRPr lang="es-ES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050" marR="19050" marT="19053" marB="19053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257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2781300"/>
            <a:ext cx="316706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3786188"/>
            <a:ext cx="6643687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3786188"/>
            <a:ext cx="3135312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657" y="1550988"/>
            <a:ext cx="6259513" cy="530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381000" y="3474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Dijimos que las decisiones se basan en datos</a:t>
            </a:r>
            <a:r>
              <a:rPr lang="es-ES" sz="4000" b="1" dirty="0"/>
              <a:t> </a:t>
            </a:r>
          </a:p>
          <a:p>
            <a:pPr algn="ctr"/>
            <a:r>
              <a:rPr lang="es-ES" sz="2800" b="1" u="none" dirty="0">
                <a:solidFill>
                  <a:srgbClr val="000080"/>
                </a:solidFill>
              </a:rPr>
              <a:t>¿</a:t>
            </a:r>
            <a:r>
              <a:rPr lang="es-ES" sz="2800" b="1" u="none" dirty="0">
                <a:solidFill>
                  <a:srgbClr val="000080"/>
                </a:solidFill>
              </a:rPr>
              <a:t>Qué tipo de datos?</a:t>
            </a:r>
          </a:p>
        </p:txBody>
      </p:sp>
    </p:spTree>
    <p:extLst>
      <p:ext uri="{BB962C8B-B14F-4D97-AF65-F5344CB8AC3E}">
        <p14:creationId xmlns:p14="http://schemas.microsoft.com/office/powerpoint/2010/main" val="3631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661988" y="275308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Bibliografía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557934" y="113955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none" dirty="0" smtClean="0"/>
              <a:t>Ver en el programa para cada unidad</a:t>
            </a:r>
            <a:endParaRPr lang="es-AR" u="none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78420" y="2132856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 smtClean="0">
                <a:solidFill>
                  <a:srgbClr val="000080"/>
                </a:solidFill>
              </a:rPr>
              <a:t>Calendario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7934" y="285293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u="none" dirty="0" smtClean="0"/>
              <a:t>En Moodle</a:t>
            </a:r>
          </a:p>
          <a:p>
            <a:pPr algn="ctr"/>
            <a:r>
              <a:rPr lang="es-ES" u="none" dirty="0"/>
              <a:t>y</a:t>
            </a:r>
            <a:endParaRPr lang="es-ES" u="none" dirty="0" smtClean="0"/>
          </a:p>
          <a:p>
            <a:pPr algn="ctr"/>
            <a:r>
              <a:rPr lang="es-ES" u="none" dirty="0" smtClean="0"/>
              <a:t>En la web</a:t>
            </a:r>
            <a:endParaRPr lang="es-A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757238"/>
            <a:ext cx="8305800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31825" y="188913"/>
            <a:ext cx="889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>
                <a:solidFill>
                  <a:srgbClr val="000080"/>
                </a:solidFill>
              </a:rPr>
              <a:t>Información General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4 Rectángulo"/>
          <p:cNvSpPr>
            <a:spLocks noChangeArrowheads="1"/>
          </p:cNvSpPr>
          <p:nvPr/>
        </p:nvSpPr>
        <p:spPr bwMode="auto">
          <a:xfrm>
            <a:off x="671513" y="188913"/>
            <a:ext cx="8929687" cy="5940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altLang="es-MX" sz="2000" b="1" u="none" dirty="0" smtClean="0"/>
              <a:t>CASOS de Gestión de TI: </a:t>
            </a:r>
            <a:r>
              <a:rPr lang="es-ES" altLang="es-MX" sz="2000" b="1" u="none" dirty="0"/>
              <a:t>Revista </a:t>
            </a:r>
            <a:r>
              <a:rPr lang="es-ES" altLang="es-MX" sz="2000" b="1" u="none" dirty="0" err="1" smtClean="0"/>
              <a:t>Technology</a:t>
            </a:r>
            <a:r>
              <a:rPr lang="es-ES" altLang="es-MX" sz="2000" b="1" u="none" dirty="0" smtClean="0"/>
              <a:t> – </a:t>
            </a:r>
            <a:r>
              <a:rPr lang="es-ES" altLang="es-MX" sz="2000" b="1" u="none" dirty="0"/>
              <a:t>Inversiones en SI y TIC en Argentina</a:t>
            </a:r>
          </a:p>
          <a:p>
            <a:endParaRPr lang="es-ES" altLang="es-MX" sz="2000" u="none" dirty="0"/>
          </a:p>
          <a:p>
            <a:r>
              <a:rPr lang="es-ES" altLang="es-MX" sz="2000" u="none" dirty="0" smtClean="0"/>
              <a:t>01/19: Empresa familiar de 80 años de experiencia en transporte escolar – invirtió $70.000 con un ROI de 2 meses en un proyecto de implementar una plataforma de gestión de activos en la Nube. Aplicación móvil para conductores y de la logística</a:t>
            </a:r>
          </a:p>
          <a:p>
            <a:r>
              <a:rPr lang="es-ES" altLang="es-MX" sz="2000" u="none" dirty="0" smtClean="0"/>
              <a:t> </a:t>
            </a:r>
            <a:endParaRPr lang="es-ES" altLang="es-MX" sz="2000" u="none" dirty="0"/>
          </a:p>
          <a:p>
            <a:r>
              <a:rPr lang="es-ES" altLang="es-MX" sz="2000" u="none" dirty="0" smtClean="0"/>
              <a:t>12/18: Con una inversión de 100 millones, Car </a:t>
            </a:r>
            <a:r>
              <a:rPr lang="es-ES" altLang="es-MX" sz="2000" u="none" dirty="0" err="1" smtClean="0"/>
              <a:t>security</a:t>
            </a:r>
            <a:r>
              <a:rPr lang="es-ES" altLang="es-MX" sz="2000" u="none" dirty="0" smtClean="0"/>
              <a:t> con </a:t>
            </a:r>
            <a:r>
              <a:rPr lang="es-ES" altLang="es-MX" sz="2000" u="none" dirty="0" err="1" smtClean="0"/>
              <a:t>Strix</a:t>
            </a:r>
            <a:r>
              <a:rPr lang="es-ES" altLang="es-MX" sz="2000" u="none" dirty="0" smtClean="0"/>
              <a:t> desarrollo una plataforma que soporta su servicio de monitoreo de casas, vehículos y cosas con una </a:t>
            </a:r>
            <a:r>
              <a:rPr lang="es-ES" altLang="es-MX" sz="2000" u="none" dirty="0" err="1" smtClean="0"/>
              <a:t>app</a:t>
            </a:r>
            <a:r>
              <a:rPr lang="es-ES" altLang="es-MX" sz="2000" u="none" dirty="0" smtClean="0"/>
              <a:t>, todo en la nube por posibilidad de escalabilidad.</a:t>
            </a:r>
          </a:p>
          <a:p>
            <a:endParaRPr lang="es-ES" altLang="es-MX" sz="2000" u="none" dirty="0" smtClean="0"/>
          </a:p>
          <a:p>
            <a:r>
              <a:rPr lang="es-ES" altLang="es-MX" sz="2000" u="none" dirty="0" smtClean="0"/>
              <a:t>10/18: </a:t>
            </a:r>
            <a:r>
              <a:rPr lang="es-ES" altLang="es-MX" sz="2000" u="none" dirty="0" err="1" smtClean="0"/>
              <a:t>telefe</a:t>
            </a:r>
            <a:r>
              <a:rPr lang="es-ES" altLang="es-MX" sz="2000" u="none" dirty="0" smtClean="0"/>
              <a:t> destino </a:t>
            </a:r>
            <a:r>
              <a:rPr lang="es-ES" altLang="es-MX" sz="2000" u="none" dirty="0" err="1" smtClean="0"/>
              <a:t>u$s</a:t>
            </a:r>
            <a:r>
              <a:rPr lang="es-ES" altLang="es-MX" sz="2000" u="none" dirty="0" smtClean="0"/>
              <a:t> 900.000 en el armado de un estudio para noticias con </a:t>
            </a:r>
            <a:r>
              <a:rPr lang="es-ES" altLang="es-MX" sz="2000" u="none" dirty="0" err="1" smtClean="0"/>
              <a:t>tecnologia</a:t>
            </a:r>
            <a:r>
              <a:rPr lang="es-ES" altLang="es-MX" sz="2000" u="none" dirty="0" smtClean="0"/>
              <a:t> LED y conectividad full IP.</a:t>
            </a:r>
          </a:p>
          <a:p>
            <a:endParaRPr lang="es-ES" altLang="es-MX" sz="2000" u="none" dirty="0"/>
          </a:p>
          <a:p>
            <a:r>
              <a:rPr lang="es-ES" altLang="es-MX" sz="2000" u="none" dirty="0" smtClean="0"/>
              <a:t>08/18; </a:t>
            </a:r>
            <a:r>
              <a:rPr lang="es-ES" altLang="es-MX" sz="2000" u="none" dirty="0" err="1" smtClean="0"/>
              <a:t>Farmacity</a:t>
            </a:r>
            <a:r>
              <a:rPr lang="es-ES" altLang="es-MX" sz="2000" u="none" dirty="0" smtClean="0"/>
              <a:t> invirtió U$S 60 </a:t>
            </a:r>
            <a:r>
              <a:rPr lang="es-ES" altLang="es-MX" sz="2000" u="none" dirty="0" err="1" smtClean="0"/>
              <a:t>mill</a:t>
            </a:r>
            <a:r>
              <a:rPr lang="es-ES" altLang="es-MX" sz="2000" u="none" dirty="0" smtClean="0"/>
              <a:t> para implementar WSO2 solución fuentes abiertas para mejorar la confiabilidad entre aplicaciones propias y/o de terceros.</a:t>
            </a:r>
          </a:p>
          <a:p>
            <a:endParaRPr lang="es-ES" altLang="es-MX" sz="2000" u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4 Rectángulo"/>
          <p:cNvSpPr>
            <a:spLocks noChangeArrowheads="1"/>
          </p:cNvSpPr>
          <p:nvPr/>
        </p:nvSpPr>
        <p:spPr bwMode="auto">
          <a:xfrm>
            <a:off x="671513" y="188913"/>
            <a:ext cx="8929687" cy="65556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altLang="es-MX" sz="2000" b="1" u="none" dirty="0" smtClean="0"/>
              <a:t>CASOS de Gestión de TI: </a:t>
            </a:r>
            <a:r>
              <a:rPr lang="es-ES" altLang="es-MX" sz="2000" b="1" u="none" dirty="0"/>
              <a:t>Revista </a:t>
            </a:r>
            <a:r>
              <a:rPr lang="es-ES" altLang="es-MX" sz="2000" b="1" u="none" dirty="0" err="1" smtClean="0"/>
              <a:t>Technology</a:t>
            </a:r>
            <a:r>
              <a:rPr lang="es-ES" altLang="es-MX" sz="2000" b="1" u="none" dirty="0" smtClean="0"/>
              <a:t> – </a:t>
            </a:r>
            <a:r>
              <a:rPr lang="es-ES" altLang="es-MX" sz="2000" b="1" u="none" dirty="0"/>
              <a:t>Inversiones en SI y TIC en Argentina</a:t>
            </a:r>
          </a:p>
          <a:p>
            <a:endParaRPr lang="es-ES" altLang="es-MX" sz="2000" u="none" dirty="0"/>
          </a:p>
          <a:p>
            <a:r>
              <a:rPr lang="es-ES" altLang="es-MX" sz="2000" u="none" dirty="0" smtClean="0"/>
              <a:t>12/16</a:t>
            </a:r>
            <a:r>
              <a:rPr lang="es-ES" altLang="es-MX" sz="2000" u="none" dirty="0"/>
              <a:t>: La cadena de productos para </a:t>
            </a:r>
            <a:r>
              <a:rPr lang="es-ES" altLang="es-MX" sz="2000" u="none" dirty="0" smtClean="0"/>
              <a:t>mascotas </a:t>
            </a:r>
            <a:r>
              <a:rPr lang="es-ES" altLang="es-MX" sz="2000" u="none" dirty="0" err="1"/>
              <a:t>Pet</a:t>
            </a:r>
            <a:r>
              <a:rPr lang="es-ES" altLang="es-MX" sz="2000" u="none" dirty="0"/>
              <a:t> </a:t>
            </a:r>
            <a:r>
              <a:rPr lang="es-ES" altLang="es-MX" sz="2000" u="none" dirty="0" err="1"/>
              <a:t>Supplies</a:t>
            </a:r>
            <a:r>
              <a:rPr lang="es-ES" altLang="es-MX" sz="2000" u="none" dirty="0"/>
              <a:t> – </a:t>
            </a:r>
            <a:r>
              <a:rPr lang="es-ES" altLang="es-MX" sz="2000" u="none" dirty="0" err="1"/>
              <a:t>Puppis</a:t>
            </a:r>
            <a:r>
              <a:rPr lang="es-ES" altLang="es-MX" sz="2000" u="none" dirty="0"/>
              <a:t> invirtió US$100.000 para actualizar su plataforma de gestión y profesionalizar los procesos de negocios.</a:t>
            </a:r>
          </a:p>
          <a:p>
            <a:endParaRPr lang="es-ES" altLang="es-MX" sz="2000" u="none" dirty="0"/>
          </a:p>
          <a:p>
            <a:r>
              <a:rPr lang="es-ES" altLang="es-MX" sz="2000" u="none" dirty="0"/>
              <a:t>12/16: ICBC invirtió US$ 80.000 en herramientas analíticas para conocer el comportamiento de sus cliente y detectar intenciones de compra en internet. Se crea una identidad digital para cada cliente y cada visitante.</a:t>
            </a:r>
          </a:p>
          <a:p>
            <a:endParaRPr lang="es-ES" altLang="es-MX" sz="2000" u="none" dirty="0"/>
          </a:p>
          <a:p>
            <a:r>
              <a:rPr lang="es-MX" altLang="es-MX" sz="2000" u="none" dirty="0"/>
              <a:t>11/16: Mercado a termino de Buenos Aires invirtió US$ 200.000 en el desarrollo de una herramienta de negociación tecnológica en una </a:t>
            </a:r>
            <a:r>
              <a:rPr lang="es-MX" altLang="es-MX" sz="2000" u="none" dirty="0" err="1"/>
              <a:t>lataforma</a:t>
            </a:r>
            <a:r>
              <a:rPr lang="es-MX" altLang="es-MX" sz="2000" u="none" dirty="0"/>
              <a:t> </a:t>
            </a:r>
            <a:r>
              <a:rPr lang="es-MX" altLang="es-MX" sz="2000" u="none" dirty="0" err="1"/>
              <a:t>multimercado</a:t>
            </a:r>
            <a:r>
              <a:rPr lang="es-MX" altLang="es-MX" sz="2000" u="none" dirty="0"/>
              <a:t>.</a:t>
            </a:r>
          </a:p>
          <a:p>
            <a:endParaRPr lang="es-MX" altLang="es-MX" sz="2000" u="none" dirty="0"/>
          </a:p>
          <a:p>
            <a:r>
              <a:rPr lang="es-MX" altLang="es-MX" sz="2000" u="none" dirty="0"/>
              <a:t>La </a:t>
            </a:r>
            <a:r>
              <a:rPr lang="es-MX" altLang="es-MX" sz="2000" u="none" dirty="0" err="1"/>
              <a:t>exportacion</a:t>
            </a:r>
            <a:r>
              <a:rPr lang="es-MX" altLang="es-MX" sz="2000" u="none" dirty="0"/>
              <a:t> desde Argentina de servicios vinculados a soluciones de y soporte de TI genera mas de 7.000 millones de U$S al país</a:t>
            </a:r>
          </a:p>
          <a:p>
            <a:endParaRPr lang="es-MX" altLang="es-MX" sz="2000" u="none" dirty="0"/>
          </a:p>
          <a:p>
            <a:r>
              <a:rPr lang="es-MX" altLang="es-MX" sz="2000" u="none" dirty="0"/>
              <a:t>El mundo TI seduce al agro con US$ 4.600 millones de inversión pero no esta explotado aunque ya se conecte el </a:t>
            </a:r>
            <a:r>
              <a:rPr lang="es-MX" altLang="es-MX" sz="2000" u="none" dirty="0" err="1"/>
              <a:t>ipad</a:t>
            </a:r>
            <a:r>
              <a:rPr lang="es-MX" altLang="es-MX" sz="2000" u="none" dirty="0"/>
              <a:t> a la cosechadora.</a:t>
            </a:r>
          </a:p>
          <a:p>
            <a:endParaRPr lang="es-MX" altLang="es-MX" sz="2000" u="none" dirty="0"/>
          </a:p>
        </p:txBody>
      </p:sp>
    </p:spTree>
    <p:extLst>
      <p:ext uri="{BB962C8B-B14F-4D97-AF65-F5344CB8AC3E}">
        <p14:creationId xmlns:p14="http://schemas.microsoft.com/office/powerpoint/2010/main" val="35685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4 Rectángulo"/>
          <p:cNvSpPr>
            <a:spLocks noChangeArrowheads="1"/>
          </p:cNvSpPr>
          <p:nvPr/>
        </p:nvSpPr>
        <p:spPr bwMode="auto">
          <a:xfrm>
            <a:off x="608013" y="1125538"/>
            <a:ext cx="8929687" cy="5016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 altLang="es-MX" sz="2000" u="none"/>
              <a:t>Los casos siguen y son numerosos los destinos de las inversiones abarcando las temáticas que trataremos de cubrir en la materia.</a:t>
            </a:r>
          </a:p>
          <a:p>
            <a:endParaRPr lang="es-ES" altLang="es-MX" sz="2000" u="none"/>
          </a:p>
          <a:p>
            <a:r>
              <a:rPr lang="es-ES" altLang="es-MX" sz="2000" u="none"/>
              <a:t>Estructura de TI (Hardware – Software)</a:t>
            </a:r>
          </a:p>
          <a:p>
            <a:r>
              <a:rPr lang="es-ES" altLang="es-MX" sz="2000" u="none"/>
              <a:t>Redes – Nube</a:t>
            </a:r>
          </a:p>
          <a:p>
            <a:r>
              <a:rPr lang="es-ES" altLang="es-MX" sz="2000" u="none"/>
              <a:t>Datawarehouse y BI</a:t>
            </a:r>
          </a:p>
          <a:p>
            <a:r>
              <a:rPr lang="es-ES" altLang="es-MX" sz="2000" u="none"/>
              <a:t>Sistemas de información</a:t>
            </a:r>
          </a:p>
          <a:p>
            <a:r>
              <a:rPr lang="es-ES" altLang="es-MX" sz="2000" u="none"/>
              <a:t>ERP</a:t>
            </a:r>
          </a:p>
          <a:p>
            <a:endParaRPr lang="es-ES" altLang="es-MX" sz="2000" u="none"/>
          </a:p>
          <a:p>
            <a:r>
              <a:rPr lang="es-ES" altLang="es-MX" sz="2000" u="none"/>
              <a:t>Y para todo esto también necesitamos conocimientos de:</a:t>
            </a:r>
          </a:p>
          <a:p>
            <a:endParaRPr lang="es-ES" altLang="es-MX" sz="2000" u="none"/>
          </a:p>
          <a:p>
            <a:r>
              <a:rPr lang="es-ES" altLang="es-MX" sz="2000" u="none"/>
              <a:t>Gestión de proyectos de TIC </a:t>
            </a:r>
          </a:p>
          <a:p>
            <a:r>
              <a:rPr lang="es-ES" altLang="es-MX" sz="2000" u="none"/>
              <a:t>Gobierno de TI </a:t>
            </a:r>
          </a:p>
          <a:p>
            <a:r>
              <a:rPr lang="es-ES" altLang="es-MX" sz="2000" u="none"/>
              <a:t>Protección y Seguridad de TI</a:t>
            </a:r>
          </a:p>
          <a:p>
            <a:r>
              <a:rPr lang="es-ES" altLang="es-MX" sz="2000" u="none"/>
              <a:t>Auditoría de TI.</a:t>
            </a:r>
          </a:p>
          <a:p>
            <a:endParaRPr lang="es-MX" altLang="es-MX" sz="2000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9114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u="none" dirty="0" smtClean="0"/>
              <a:t>Análisis Alumnos  y Lectura obligatoria</a:t>
            </a:r>
          </a:p>
          <a:p>
            <a:r>
              <a:rPr lang="es-ES" dirty="0" smtClean="0"/>
              <a:t>  </a:t>
            </a:r>
          </a:p>
          <a:p>
            <a:r>
              <a:rPr lang="es-ES" u="none" dirty="0" smtClean="0"/>
              <a:t>DT: 	Desarrollos Teóricos</a:t>
            </a:r>
          </a:p>
          <a:p>
            <a:r>
              <a:rPr lang="es-ES" u="none" dirty="0" smtClean="0"/>
              <a:t>P: 	Presentaciones – también en video</a:t>
            </a:r>
          </a:p>
          <a:p>
            <a:r>
              <a:rPr lang="es-ES" u="none" dirty="0" smtClean="0"/>
              <a:t>TP: 	Trabajos Prácticos – también en video</a:t>
            </a:r>
          </a:p>
          <a:p>
            <a:r>
              <a:rPr lang="es-ES" u="none" dirty="0" err="1" smtClean="0"/>
              <a:t>LAyT</a:t>
            </a:r>
            <a:r>
              <a:rPr lang="es-ES" u="none" dirty="0" smtClean="0"/>
              <a:t>:	Lectura y </a:t>
            </a:r>
            <a:r>
              <a:rPr lang="es-ES" u="none" dirty="0" err="1" smtClean="0"/>
              <a:t>Analisis</a:t>
            </a:r>
            <a:r>
              <a:rPr lang="es-ES" u="none" dirty="0" smtClean="0"/>
              <a:t> de Temas</a:t>
            </a:r>
          </a:p>
          <a:p>
            <a:r>
              <a:rPr lang="es-ES" u="none" dirty="0" smtClean="0"/>
              <a:t>Y</a:t>
            </a:r>
          </a:p>
          <a:p>
            <a:r>
              <a:rPr lang="es-ES" u="none" dirty="0" err="1" smtClean="0"/>
              <a:t>Capitulos</a:t>
            </a:r>
            <a:r>
              <a:rPr lang="es-ES" u="none" dirty="0" smtClean="0"/>
              <a:t> de Libros</a:t>
            </a:r>
            <a:endParaRPr lang="es-ES" u="none" dirty="0"/>
          </a:p>
          <a:p>
            <a:endParaRPr lang="es-ES" dirty="0"/>
          </a:p>
          <a:p>
            <a:pPr algn="ctr"/>
            <a:r>
              <a:rPr lang="es-ES" b="1" u="none" dirty="0" smtClean="0">
                <a:solidFill>
                  <a:srgbClr val="0070C0"/>
                </a:solidFill>
              </a:rPr>
              <a:t>Presente el trabajo de Lectura y Análisis de Temas antes de las fechas de vencimiento indicadas en cada temario</a:t>
            </a:r>
          </a:p>
          <a:p>
            <a:pPr algn="ctr"/>
            <a:endParaRPr lang="es-ES" b="1" u="none" dirty="0">
              <a:solidFill>
                <a:srgbClr val="0070C0"/>
              </a:solidFill>
            </a:endParaRPr>
          </a:p>
          <a:p>
            <a:pPr algn="ctr"/>
            <a:r>
              <a:rPr lang="es-ES" b="1" u="none" dirty="0" smtClean="0">
                <a:solidFill>
                  <a:srgbClr val="0070C0"/>
                </a:solidFill>
              </a:rPr>
              <a:t>De esta clase presentar</a:t>
            </a:r>
          </a:p>
          <a:p>
            <a:pPr algn="ctr"/>
            <a:endParaRPr lang="es-ES" b="1" u="none" dirty="0">
              <a:solidFill>
                <a:srgbClr val="0070C0"/>
              </a:solidFill>
            </a:endParaRPr>
          </a:p>
          <a:p>
            <a:pPr algn="ctr"/>
            <a:r>
              <a:rPr lang="es-ES" b="1" u="none" dirty="0" err="1" smtClean="0">
                <a:solidFill>
                  <a:srgbClr val="0070C0"/>
                </a:solidFill>
              </a:rPr>
              <a:t>LyAT</a:t>
            </a:r>
            <a:r>
              <a:rPr lang="es-ES" b="1" u="none" dirty="0" smtClean="0">
                <a:solidFill>
                  <a:srgbClr val="0070C0"/>
                </a:solidFill>
              </a:rPr>
              <a:t> N° 1 Introducción</a:t>
            </a:r>
          </a:p>
          <a:p>
            <a:endParaRPr lang="es-ES" b="1" u="non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CuadroTexto"/>
          <p:cNvSpPr txBox="1">
            <a:spLocks noChangeArrowheads="1"/>
          </p:cNvSpPr>
          <p:nvPr/>
        </p:nvSpPr>
        <p:spPr bwMode="auto">
          <a:xfrm>
            <a:off x="2792760" y="2143125"/>
            <a:ext cx="30106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s-MX" altLang="es-MX" sz="2400" b="1" u="none" dirty="0" smtClean="0">
                <a:solidFill>
                  <a:srgbClr val="000080"/>
                </a:solidFill>
              </a:rPr>
              <a:t>Muchas Gracias </a:t>
            </a:r>
          </a:p>
          <a:p>
            <a:pPr algn="ctr"/>
            <a:endParaRPr lang="es-MX" altLang="es-MX" sz="2400" b="1" u="none" dirty="0">
              <a:solidFill>
                <a:srgbClr val="000080"/>
              </a:solidFill>
            </a:endParaRPr>
          </a:p>
          <a:p>
            <a:pPr algn="ctr"/>
            <a:r>
              <a:rPr lang="es-MX" altLang="es-MX" sz="2400" b="1" u="none" dirty="0" smtClean="0">
                <a:solidFill>
                  <a:srgbClr val="000080"/>
                </a:solidFill>
              </a:rPr>
              <a:t>Consultas</a:t>
            </a:r>
            <a:endParaRPr lang="es-ES" altLang="es-MX" sz="2400" b="1" u="none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90736" y="1052736"/>
            <a:ext cx="910850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none" dirty="0">
                <a:solidFill>
                  <a:srgbClr val="000080"/>
                </a:solidFill>
              </a:rPr>
              <a:t>¿Qué HERRAMIENTAS DIGITALES? </a:t>
            </a:r>
            <a:endParaRPr lang="es-ES" sz="2800" b="1" u="none" dirty="0">
              <a:solidFill>
                <a:srgbClr val="000080"/>
              </a:solidFill>
            </a:endParaRPr>
          </a:p>
          <a:p>
            <a:pPr algn="ctr"/>
            <a:endParaRPr lang="es-ES" sz="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4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u="none" dirty="0">
                <a:latin typeface="Arial" pitchFamily="34" charset="0"/>
                <a:cs typeface="Arial" pitchFamily="34" charset="0"/>
              </a:rPr>
              <a:t>Son las que mínimamente debes conocer </a:t>
            </a:r>
          </a:p>
          <a:p>
            <a:pPr algn="ctr"/>
            <a:r>
              <a:rPr lang="es-ES" sz="2800" b="1" u="none" dirty="0">
                <a:latin typeface="Arial" pitchFamily="34" charset="0"/>
                <a:cs typeface="Arial" pitchFamily="34" charset="0"/>
              </a:rPr>
              <a:t>como futuro profesional?</a:t>
            </a:r>
            <a:r>
              <a:rPr lang="es-ES" sz="1200" b="1" u="none" dirty="0">
                <a:latin typeface="Arial" pitchFamily="34" charset="0"/>
                <a:cs typeface="Arial" pitchFamily="34" charset="0"/>
              </a:rPr>
              <a:t>(1)</a:t>
            </a:r>
            <a:endParaRPr lang="es-AR" sz="12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20552" y="621167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itchFamily="34" charset="0"/>
                <a:cs typeface="Arial" pitchFamily="34" charset="0"/>
              </a:rPr>
              <a:t>(1) El Profesional Digital, Tecnologías de la información, Herramientas útiles y el futuro laboral del profesional en Ciencias Económicas. César </a:t>
            </a:r>
            <a:r>
              <a:rPr lang="es-ES" sz="1200" dirty="0" err="1">
                <a:latin typeface="Arial" pitchFamily="34" charset="0"/>
                <a:cs typeface="Arial" pitchFamily="34" charset="0"/>
              </a:rPr>
              <a:t>Maccaione</a:t>
            </a:r>
            <a:r>
              <a:rPr lang="es-ES" sz="1200" dirty="0">
                <a:latin typeface="Arial" pitchFamily="34" charset="0"/>
                <a:cs typeface="Arial" pitchFamily="34" charset="0"/>
              </a:rPr>
              <a:t>. Editorial Osmar D. </a:t>
            </a:r>
            <a:r>
              <a:rPr lang="es-ES" sz="1200" dirty="0" err="1">
                <a:latin typeface="Arial" pitchFamily="34" charset="0"/>
                <a:cs typeface="Arial" pitchFamily="34" charset="0"/>
              </a:rPr>
              <a:t>Buyatti</a:t>
            </a:r>
            <a:r>
              <a:rPr lang="es-ES" sz="1200" dirty="0">
                <a:latin typeface="Arial" pitchFamily="34" charset="0"/>
                <a:cs typeface="Arial" pitchFamily="34" charset="0"/>
              </a:rPr>
              <a:t>. Mayo 2019. I.S.B.N. 978-987-716-109-0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27504" y="2548342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>
                <a:latin typeface="Arial" pitchFamily="34" charset="0"/>
                <a:cs typeface="Arial" pitchFamily="34" charset="0"/>
              </a:rPr>
              <a:t>¿un ERP – que módulos?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3253578"/>
            <a:ext cx="98495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>
                <a:latin typeface="Arial" pitchFamily="34" charset="0"/>
                <a:cs typeface="Arial" pitchFamily="34" charset="0"/>
              </a:rPr>
              <a:t>¿Inteligencia de negocios?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4055" y="1170140"/>
            <a:ext cx="9849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>
                <a:latin typeface="Arial" pitchFamily="34" charset="0"/>
                <a:cs typeface="Arial" pitchFamily="34" charset="0"/>
              </a:rPr>
              <a:t>¿Qué herramientas digitales?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5818" y="3958815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¿Cómo comunicamos los sistemas?</a:t>
            </a:r>
            <a:endParaRPr lang="es-ES" sz="36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4372" y="4664051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¿Cómo gestiono proyectos de </a:t>
            </a:r>
            <a:r>
              <a:rPr lang="es-ES" sz="3600" u="none" dirty="0" err="1" smtClean="0">
                <a:latin typeface="Arial" pitchFamily="34" charset="0"/>
                <a:cs typeface="Arial" pitchFamily="34" charset="0"/>
              </a:rPr>
              <a:t>TICs</a:t>
            </a:r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?</a:t>
            </a:r>
            <a:endParaRPr lang="es-ES" sz="36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-34008" y="5387324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>
                <a:latin typeface="Arial" pitchFamily="34" charset="0"/>
                <a:cs typeface="Arial" pitchFamily="34" charset="0"/>
              </a:rPr>
              <a:t>¿Qué demanda el mercado?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0" y="1816471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>
                <a:latin typeface="Arial" pitchFamily="34" charset="0"/>
                <a:cs typeface="Arial" pitchFamily="34" charset="0"/>
              </a:rPr>
              <a:t>¿Guardar </a:t>
            </a:r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ES" sz="3600" u="none" dirty="0">
                <a:latin typeface="Arial" pitchFamily="34" charset="0"/>
                <a:cs typeface="Arial" pitchFamily="34" charset="0"/>
              </a:rPr>
              <a:t>datos donde</a:t>
            </a:r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? Como los protejo?</a:t>
            </a:r>
            <a:endParaRPr lang="es-ES" sz="36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5 Rectángulo"/>
          <p:cNvSpPr/>
          <p:nvPr/>
        </p:nvSpPr>
        <p:spPr>
          <a:xfrm>
            <a:off x="184708" y="378973"/>
            <a:ext cx="9305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none" dirty="0">
                <a:solidFill>
                  <a:srgbClr val="000080"/>
                </a:solidFill>
              </a:rPr>
              <a:t>¿Cómo ADMINISTRAR las </a:t>
            </a:r>
            <a:r>
              <a:rPr lang="es-ES" sz="2800" b="1" u="none" dirty="0" err="1">
                <a:solidFill>
                  <a:srgbClr val="000080"/>
                </a:solidFill>
              </a:rPr>
              <a:t>TICs</a:t>
            </a:r>
            <a:r>
              <a:rPr lang="es-ES" sz="2800" b="1" u="none" dirty="0">
                <a:solidFill>
                  <a:srgbClr val="000080"/>
                </a:solidFill>
              </a:rPr>
              <a:t>?</a:t>
            </a:r>
            <a:endParaRPr lang="es-ES" sz="2800" b="1" u="none" dirty="0">
              <a:solidFill>
                <a:srgbClr val="000080"/>
              </a:solidFill>
            </a:endParaRPr>
          </a:p>
        </p:txBody>
      </p:sp>
      <p:sp>
        <p:nvSpPr>
          <p:cNvPr id="14" name="10 Rectángulo"/>
          <p:cNvSpPr/>
          <p:nvPr/>
        </p:nvSpPr>
        <p:spPr>
          <a:xfrm>
            <a:off x="-13234" y="6015060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¿Cómo relaciono las </a:t>
            </a:r>
            <a:r>
              <a:rPr lang="es-ES" sz="3600" u="none" dirty="0" err="1" smtClean="0">
                <a:latin typeface="Arial" pitchFamily="34" charset="0"/>
                <a:cs typeface="Arial" pitchFamily="34" charset="0"/>
              </a:rPr>
              <a:t>TICs</a:t>
            </a:r>
            <a:r>
              <a:rPr lang="es-ES" sz="3600" u="none" dirty="0" smtClean="0">
                <a:latin typeface="Arial" pitchFamily="34" charset="0"/>
                <a:cs typeface="Arial" pitchFamily="34" charset="0"/>
              </a:rPr>
              <a:t> con el negocio?</a:t>
            </a:r>
            <a:endParaRPr lang="es-ES" sz="3600" u="non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3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4488" y="0"/>
            <a:ext cx="892899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u="none" dirty="0">
                <a:solidFill>
                  <a:srgbClr val="000080"/>
                </a:solidFill>
              </a:rPr>
              <a:t>2021: Cambios en la enseñanza </a:t>
            </a:r>
          </a:p>
          <a:p>
            <a:pPr algn="ctr"/>
            <a:r>
              <a:rPr lang="es-ES" sz="2800" b="1" u="none" dirty="0">
                <a:solidFill>
                  <a:srgbClr val="000080"/>
                </a:solidFill>
              </a:rPr>
              <a:t>alumnos digitales</a:t>
            </a:r>
          </a:p>
          <a:p>
            <a:r>
              <a:rPr lang="es-ES" sz="2000" u="none" dirty="0" smtClean="0"/>
              <a:t>Vamos a cambiar las formas </a:t>
            </a:r>
            <a:r>
              <a:rPr lang="es-ES" sz="2000" u="none" dirty="0"/>
              <a:t>de enseñar, no centrarse en dar información, como lo hizo en épocas pasadas a través del docente, de la biblioteca, el libro, el mapa, la tiza o el pizarrón. </a:t>
            </a:r>
            <a:endParaRPr lang="es-ES" sz="2000" u="none" dirty="0" smtClean="0"/>
          </a:p>
          <a:p>
            <a:endParaRPr lang="es-ES" sz="2000" u="none" dirty="0"/>
          </a:p>
          <a:p>
            <a:r>
              <a:rPr lang="es-ES" sz="2000" u="none" dirty="0" smtClean="0"/>
              <a:t>Hoy </a:t>
            </a:r>
            <a:r>
              <a:rPr lang="es-ES" sz="2000" u="none" dirty="0"/>
              <a:t>tiene que ayudar a </a:t>
            </a:r>
            <a:r>
              <a:rPr lang="es-ES" sz="2000" b="1" u="none" dirty="0"/>
              <a:t>procesar información</a:t>
            </a:r>
            <a:r>
              <a:rPr lang="es-ES" sz="2000" u="none" dirty="0"/>
              <a:t>, porque esos recursos están a un </a:t>
            </a:r>
            <a:r>
              <a:rPr lang="es-ES" sz="2000" u="none" dirty="0" err="1"/>
              <a:t>click</a:t>
            </a:r>
            <a:r>
              <a:rPr lang="es-ES" sz="2000" u="none" dirty="0"/>
              <a:t> y en los </a:t>
            </a:r>
            <a:r>
              <a:rPr lang="es-ES" sz="2000" u="none" dirty="0" err="1"/>
              <a:t>smartphones</a:t>
            </a:r>
            <a:r>
              <a:rPr lang="es-ES" sz="2000" u="none" dirty="0"/>
              <a:t> en cualquier lugar y a cualquier hora. </a:t>
            </a:r>
            <a:endParaRPr lang="es-ES" sz="2000" u="none" dirty="0" smtClean="0"/>
          </a:p>
          <a:p>
            <a:endParaRPr lang="es-ES" sz="2000" u="none" dirty="0"/>
          </a:p>
          <a:p>
            <a:r>
              <a:rPr lang="es-ES" sz="2000" u="none" dirty="0" smtClean="0"/>
              <a:t>Para </a:t>
            </a:r>
            <a:r>
              <a:rPr lang="es-ES" sz="2000" u="none" dirty="0"/>
              <a:t>ayudar a procesar información, es decir para </a:t>
            </a:r>
            <a:r>
              <a:rPr lang="es-ES" sz="2000" b="1" u="none" dirty="0"/>
              <a:t>producir conocimiento</a:t>
            </a:r>
            <a:r>
              <a:rPr lang="es-ES" sz="2000" u="none" dirty="0"/>
              <a:t>, es necesario estimular la formación de competencias como </a:t>
            </a:r>
            <a:r>
              <a:rPr lang="es-ES" sz="2000" b="1" u="none" dirty="0"/>
              <a:t>observar, preguntar, experimentar, asociar, aprender en forma colaborativa</a:t>
            </a:r>
            <a:r>
              <a:rPr lang="es-ES" sz="2000" u="none" dirty="0"/>
              <a:t>. </a:t>
            </a:r>
            <a:endParaRPr lang="es-ES" sz="2000" u="none" dirty="0" smtClean="0"/>
          </a:p>
          <a:p>
            <a:endParaRPr lang="es-ES" sz="2000" u="none" dirty="0"/>
          </a:p>
          <a:p>
            <a:r>
              <a:rPr lang="es-ES" sz="2000" u="none" dirty="0" smtClean="0"/>
              <a:t>Se </a:t>
            </a:r>
            <a:r>
              <a:rPr lang="es-ES" sz="2000" u="none" dirty="0"/>
              <a:t>requiere para eso la aplicación de otras metodologías entre ellas, </a:t>
            </a:r>
            <a:r>
              <a:rPr lang="es-ES" sz="2000" u="none" dirty="0" err="1"/>
              <a:t>flipped</a:t>
            </a:r>
            <a:r>
              <a:rPr lang="es-ES" sz="2000" u="none" dirty="0"/>
              <a:t> </a:t>
            </a:r>
            <a:r>
              <a:rPr lang="es-ES" sz="2000" u="none" dirty="0" err="1"/>
              <a:t>classroom</a:t>
            </a:r>
            <a:r>
              <a:rPr lang="es-ES" sz="2000" u="none" dirty="0"/>
              <a:t> (FC) o </a:t>
            </a:r>
            <a:r>
              <a:rPr lang="es-ES" sz="2000" b="1" u="none" dirty="0"/>
              <a:t>inversión del salón de clases</a:t>
            </a:r>
            <a:r>
              <a:rPr lang="es-ES" sz="2000" u="none" dirty="0"/>
              <a:t>. Esto es: </a:t>
            </a:r>
            <a:endParaRPr lang="es-ES" sz="2000" u="none" dirty="0" smtClean="0"/>
          </a:p>
          <a:p>
            <a:endParaRPr lang="es-ES" sz="2000" u="none" dirty="0"/>
          </a:p>
          <a:p>
            <a:r>
              <a:rPr lang="es-ES" sz="2000" b="1" u="none" dirty="0" smtClean="0"/>
              <a:t>afuera </a:t>
            </a:r>
            <a:r>
              <a:rPr lang="es-ES" sz="2000" b="1" u="none" dirty="0"/>
              <a:t>se busca o se consigue información por videos, películas, textos breves y </a:t>
            </a:r>
            <a:endParaRPr lang="es-ES" sz="2000" b="1" u="none" dirty="0" smtClean="0"/>
          </a:p>
          <a:p>
            <a:endParaRPr lang="es-ES" sz="2000" b="1" u="none" dirty="0" smtClean="0"/>
          </a:p>
          <a:p>
            <a:r>
              <a:rPr lang="es-ES" sz="2000" b="1" u="none" dirty="0" smtClean="0"/>
              <a:t>en </a:t>
            </a:r>
            <a:r>
              <a:rPr lang="es-ES" sz="2000" b="1" u="none" dirty="0"/>
              <a:t>clase se discute, se lee, se clasifica, ordena, compara, relaciona, evalúa, critica</a:t>
            </a:r>
            <a:r>
              <a:rPr lang="es-ES" sz="2000" u="none" dirty="0"/>
              <a:t>. </a:t>
            </a:r>
            <a:endParaRPr lang="es-AR" sz="20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072356" y="1772817"/>
            <a:ext cx="8072438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eaLnBrk="0" hangingPunct="0"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677863" algn="l"/>
              </a:tabLst>
              <a:defRPr sz="2400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Relacionándonos: Integrantes de la cátedra - Alumnos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Objetivos</a:t>
            </a:r>
            <a:endParaRPr lang="es-ES_tradnl" altLang="es-MX" sz="2000" b="1" u="none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WEB y plataforma </a:t>
            </a:r>
            <a:r>
              <a:rPr lang="es-ES_tradnl" altLang="es-MX" sz="2000" b="1" u="none" dirty="0"/>
              <a:t>Mo</a:t>
            </a:r>
            <a:r>
              <a:rPr lang="es-ES_tradnl" altLang="es-MX" sz="2000" b="1" u="none" dirty="0" smtClean="0"/>
              <a:t>odle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>
                <a:hlinkClick r:id="rId3"/>
              </a:rPr>
              <a:t>http://www.unsa.edu.ar/sigeco/sig_planificacion.html</a:t>
            </a:r>
            <a:endParaRPr lang="es-ES_tradnl" altLang="es-MX" sz="2000" b="1" u="none" dirty="0" smtClean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Planificación</a:t>
            </a:r>
            <a:endParaRPr lang="es-ES_tradnl" altLang="es-MX" sz="2000" u="none" dirty="0" smtClean="0"/>
          </a:p>
          <a:p>
            <a:pPr marL="800100" lvl="1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u="none" dirty="0" smtClean="0"/>
              <a:t>	Objetivos de  la materia  </a:t>
            </a:r>
          </a:p>
          <a:p>
            <a:pPr marL="800100" lvl="1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u="none" dirty="0" smtClean="0"/>
              <a:t>		Metodología</a:t>
            </a:r>
            <a:endParaRPr lang="es-ES" altLang="es-MX" sz="2000" u="none" dirty="0" smtClean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Programa</a:t>
            </a:r>
          </a:p>
          <a:p>
            <a:pPr marL="342900" indent="-342900" eaLnBrk="1" hangingPunct="1">
              <a:buFont typeface="Arial" pitchFamily="34" charset="0"/>
              <a:buChar char="•"/>
              <a:tabLst>
                <a:tab pos="176213" algn="l"/>
                <a:tab pos="228600" algn="l"/>
              </a:tabLst>
              <a:defRPr/>
            </a:pPr>
            <a:r>
              <a:rPr lang="es-ES_tradnl" altLang="es-MX" sz="2000" b="1" u="none" dirty="0" smtClean="0"/>
              <a:t>Bibliografía 	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Cambios 2021</a:t>
            </a:r>
            <a:endParaRPr lang="es-ES_tradnl" altLang="es-MX" sz="2000" b="1" u="none" dirty="0"/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err="1" smtClean="0"/>
              <a:t>Promocionalidad</a:t>
            </a:r>
            <a:r>
              <a:rPr lang="es-ES_tradnl" altLang="es-MX" sz="2000" b="1" u="none" dirty="0" smtClean="0"/>
              <a:t> – Regularidad – Finales Orales?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_tradnl" altLang="es-MX" sz="2000" b="1" u="none" dirty="0" smtClean="0"/>
              <a:t>Casos y actividades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" sz="2000" b="1" u="none" dirty="0" smtClean="0">
                <a:solidFill>
                  <a:srgbClr val="0070C0"/>
                </a:solidFill>
              </a:rPr>
              <a:t>Trabajo </a:t>
            </a:r>
            <a:r>
              <a:rPr lang="es-ES" sz="2000" b="1" u="none" dirty="0">
                <a:solidFill>
                  <a:srgbClr val="0070C0"/>
                </a:solidFill>
              </a:rPr>
              <a:t>de </a:t>
            </a:r>
            <a:r>
              <a:rPr lang="es-ES" sz="2000" b="1" u="none" dirty="0" smtClean="0">
                <a:solidFill>
                  <a:srgbClr val="0070C0"/>
                </a:solidFill>
              </a:rPr>
              <a:t>Análisis: en cada tema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s-ES" altLang="es-MX" sz="2000" b="1" u="none" dirty="0" smtClean="0">
                <a:solidFill>
                  <a:srgbClr val="0070C0"/>
                </a:solidFill>
              </a:rPr>
              <a:t>Trabajos Prácticos en cada tema</a:t>
            </a:r>
            <a:endParaRPr lang="es-ES_tradnl" altLang="es-MX" sz="2000" u="none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8931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Sistemas de Información para la Gestión</a:t>
            </a:r>
          </a:p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Presentación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1012825" y="6308725"/>
            <a:ext cx="8893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AR" altLang="es-MX" sz="1800" b="1" u="none" dirty="0">
                <a:solidFill>
                  <a:srgbClr val="000080"/>
                </a:solidFill>
              </a:rPr>
              <a:t>UNSa – SIG </a:t>
            </a:r>
            <a:r>
              <a:rPr lang="es-AR" altLang="es-MX" sz="1800" b="1" u="none" dirty="0" smtClean="0">
                <a:solidFill>
                  <a:srgbClr val="000080"/>
                </a:solidFill>
              </a:rPr>
              <a:t>2021</a:t>
            </a:r>
            <a:endParaRPr lang="es-AR" altLang="es-MX" sz="1800" b="1" u="none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61988" y="260350"/>
            <a:ext cx="88931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Integrantes</a:t>
            </a:r>
          </a:p>
          <a:p>
            <a:pPr algn="ctr">
              <a:spcBef>
                <a:spcPct val="50000"/>
              </a:spcBef>
            </a:pPr>
            <a:r>
              <a:rPr lang="es-AR" altLang="es-MX" sz="2400" b="1" u="none" dirty="0">
                <a:solidFill>
                  <a:srgbClr val="000080"/>
                </a:solidFill>
              </a:rPr>
              <a:t>Docentes </a:t>
            </a:r>
            <a:r>
              <a:rPr lang="es-AR" altLang="es-MX" sz="2400" b="1" u="none" dirty="0" smtClean="0">
                <a:solidFill>
                  <a:srgbClr val="000080"/>
                </a:solidFill>
              </a:rPr>
              <a:t>de SIG - SI</a:t>
            </a:r>
            <a:endParaRPr lang="es-AR" altLang="es-MX" sz="2400" b="1" u="none" dirty="0">
              <a:solidFill>
                <a:srgbClr val="00008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672" y="1412776"/>
            <a:ext cx="6563991" cy="5121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5592</TotalTime>
  <Words>3468</Words>
  <Application>Microsoft Office PowerPoint</Application>
  <PresentationFormat>A4 (210 x 297 mm)</PresentationFormat>
  <Paragraphs>504</Paragraphs>
  <Slides>46</Slides>
  <Notes>43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52" baseType="lpstr">
      <vt:lpstr>Arial</vt:lpstr>
      <vt:lpstr>Calibri</vt:lpstr>
      <vt:lpstr>Tahoma</vt:lpstr>
      <vt:lpstr>Times New Roman</vt:lpstr>
      <vt:lpstr>Wingdings</vt:lpstr>
      <vt:lpstr>Perfil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Contingencias</dc:title>
  <dc:creator>Compaq</dc:creator>
  <cp:lastModifiedBy>Martha Medina</cp:lastModifiedBy>
  <cp:revision>314</cp:revision>
  <cp:lastPrinted>2017-03-06T22:36:54Z</cp:lastPrinted>
  <dcterms:created xsi:type="dcterms:W3CDTF">2005-05-23T19:06:31Z</dcterms:created>
  <dcterms:modified xsi:type="dcterms:W3CDTF">2021-03-29T16:41:31Z</dcterms:modified>
</cp:coreProperties>
</file>